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94" r:id="rId5"/>
  </p:sldMasterIdLst>
  <p:notesMasterIdLst>
    <p:notesMasterId r:id="rId36"/>
  </p:notesMasterIdLst>
  <p:sldIdLst>
    <p:sldId id="256" r:id="rId6"/>
    <p:sldId id="257" r:id="rId7"/>
    <p:sldId id="1085" r:id="rId8"/>
    <p:sldId id="1130" r:id="rId9"/>
    <p:sldId id="784" r:id="rId10"/>
    <p:sldId id="856" r:id="rId11"/>
    <p:sldId id="1136" r:id="rId12"/>
    <p:sldId id="1132" r:id="rId13"/>
    <p:sldId id="1134" r:id="rId14"/>
    <p:sldId id="789" r:id="rId15"/>
    <p:sldId id="1160" r:id="rId16"/>
    <p:sldId id="1158" r:id="rId17"/>
    <p:sldId id="1133" r:id="rId18"/>
    <p:sldId id="1131" r:id="rId19"/>
    <p:sldId id="828" r:id="rId20"/>
    <p:sldId id="1138" r:id="rId21"/>
    <p:sldId id="829" r:id="rId22"/>
    <p:sldId id="832" r:id="rId23"/>
    <p:sldId id="833" r:id="rId24"/>
    <p:sldId id="831" r:id="rId25"/>
    <p:sldId id="854" r:id="rId26"/>
    <p:sldId id="830" r:id="rId27"/>
    <p:sldId id="835" r:id="rId28"/>
    <p:sldId id="855" r:id="rId29"/>
    <p:sldId id="834" r:id="rId30"/>
    <p:sldId id="1161" r:id="rId31"/>
    <p:sldId id="1126" r:id="rId32"/>
    <p:sldId id="1147" r:id="rId33"/>
    <p:sldId id="1169" r:id="rId34"/>
    <p:sldId id="1162" r:id="rId35"/>
  </p:sldIdLst>
  <p:sldSz cx="18288000" cy="10287000"/>
  <p:notesSz cx="6858000" cy="9144000"/>
  <p:embeddedFontLst>
    <p:embeddedFont>
      <p:font typeface="ＭＳ Ｐゴシック" panose="020B0600070205080204" pitchFamily="34" charset="-128"/>
      <p:regular r:id="rId37"/>
    </p:embeddedFont>
    <p:embeddedFont>
      <p:font typeface="Open Sans" panose="020B0606030504020204" pitchFamily="34" charset="0"/>
      <p:regular r:id="rId38"/>
      <p:bold r:id="rId39"/>
      <p:italic r:id="rId40"/>
      <p:boldItalic r:id="rId41"/>
    </p:embeddedFont>
    <p:embeddedFont>
      <p:font typeface="Open Sans Bold" panose="020B0806030504020204" pitchFamily="34" charset="0"/>
      <p:regular r:id="rId42"/>
      <p:bold r:id="rId43"/>
    </p:embeddedFont>
    <p:embeddedFont>
      <p:font typeface="Open Sans Extrabold" panose="020B0906030804020204" pitchFamily="34" charset="0"/>
      <p:bold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85E6C1-DA3E-D848-DA27-EAD0999E1864}" name="Samantha Wenzel" initials="SW" userId="S::Samantha.Wenzel@Cyvatar.ai::52ea6b2b-bd04-4ca9-bcf8-67b79f58e8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80D"/>
    <a:srgbClr val="ED11DB"/>
    <a:srgbClr val="00B0F0"/>
    <a:srgbClr val="6DD1E7"/>
    <a:srgbClr val="A8A6B4"/>
    <a:srgbClr val="361F93"/>
    <a:srgbClr val="2DFDFF"/>
    <a:srgbClr val="91FEFF"/>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AD9A5D-E88D-A3C4-E43E-E5683D68AE3D}" v="127" dt="2025-02-21T16:43:50.7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78CE0-40DE-4850-AE43-887D8B0C9DCA}" type="doc">
      <dgm:prSet loTypeId="urn:microsoft.com/office/officeart/2005/8/layout/lProcess2" loCatId="relationship" qsTypeId="urn:microsoft.com/office/officeart/2005/8/quickstyle/simple5" qsCatId="simple" csTypeId="urn:microsoft.com/office/officeart/2005/8/colors/accent3_3" csCatId="accent3" phldr="1"/>
      <dgm:spPr/>
      <dgm:t>
        <a:bodyPr/>
        <a:lstStyle/>
        <a:p>
          <a:endParaRPr lang="en-US"/>
        </a:p>
      </dgm:t>
    </dgm:pt>
    <dgm:pt modelId="{E615AC16-DCE9-41AE-9409-2CB48F824F8E}">
      <dgm:prSet phldrT="[Text]" custT="1"/>
      <dgm:spPr>
        <a:solidFill>
          <a:srgbClr val="4428A4"/>
        </a:solidFill>
      </dgm:spPr>
      <dgm:t>
        <a:bodyPr anchor="t"/>
        <a:lstStyle/>
        <a:p>
          <a:pPr rtl="0">
            <a:lnSpc>
              <a:spcPct val="100000"/>
            </a:lnSpc>
            <a:spcBef>
              <a:spcPts val="600"/>
            </a:spcBef>
            <a:spcAft>
              <a:spcPts val="0"/>
            </a:spcAft>
          </a:pPr>
          <a:endParaRPr lang="en-US" sz="1050" b="1">
            <a:solidFill>
              <a:srgbClr val="93FEFF"/>
            </a:solidFill>
            <a:latin typeface="Open Sans"/>
            <a:ea typeface="Open Sans"/>
            <a:cs typeface="Open Sans"/>
          </a:endParaRPr>
        </a:p>
        <a:p>
          <a:pPr rtl="0">
            <a:lnSpc>
              <a:spcPct val="100000"/>
            </a:lnSpc>
            <a:spcBef>
              <a:spcPts val="600"/>
            </a:spcBef>
            <a:spcAft>
              <a:spcPts val="0"/>
            </a:spcAft>
          </a:pPr>
          <a:r>
            <a:rPr lang="en-US" sz="1050" b="1">
              <a:solidFill>
                <a:srgbClr val="93FEFF"/>
              </a:solidFill>
              <a:latin typeface="Open Sans"/>
              <a:ea typeface="Open Sans"/>
              <a:cs typeface="Open Sans"/>
            </a:rPr>
            <a:t>Sign up for </a:t>
          </a:r>
          <a:r>
            <a:rPr lang="en-US" sz="1050" b="1" err="1">
              <a:solidFill>
                <a:srgbClr val="93FEFF"/>
              </a:solidFill>
              <a:latin typeface="Open Sans"/>
              <a:ea typeface="Open Sans"/>
              <a:cs typeface="Open Sans"/>
            </a:rPr>
            <a:t>MyCyvatar</a:t>
          </a:r>
          <a:endParaRPr lang="en-US" sz="1050"/>
        </a:p>
        <a:p>
          <a:pPr>
            <a:lnSpc>
              <a:spcPct val="100000"/>
            </a:lnSpc>
            <a:spcBef>
              <a:spcPts val="600"/>
            </a:spcBef>
            <a:spcAft>
              <a:spcPts val="0"/>
            </a:spcAft>
          </a:pPr>
          <a:r>
            <a:rPr lang="en-US" sz="1000" b="0">
              <a:solidFill>
                <a:schemeClr val="bg1"/>
              </a:solidFill>
              <a:latin typeface="Open Sans"/>
              <a:ea typeface="Open Sans"/>
              <a:cs typeface="Open Sans"/>
            </a:rPr>
            <a:t>Complete Assessment</a:t>
          </a:r>
        </a:p>
        <a:p>
          <a:pPr rtl="0">
            <a:lnSpc>
              <a:spcPct val="100000"/>
            </a:lnSpc>
            <a:spcBef>
              <a:spcPts val="600"/>
            </a:spcBef>
            <a:spcAft>
              <a:spcPts val="0"/>
            </a:spcAft>
          </a:pPr>
          <a:r>
            <a:rPr lang="en-US" sz="1000" b="0">
              <a:solidFill>
                <a:schemeClr val="bg1"/>
              </a:solidFill>
              <a:latin typeface="Open Sans"/>
              <a:ea typeface="Open Sans"/>
              <a:cs typeface="Open Sans"/>
            </a:rPr>
            <a:t>Schedule Freemium scans</a:t>
          </a:r>
        </a:p>
        <a:p>
          <a:pPr rtl="0">
            <a:lnSpc>
              <a:spcPct val="100000"/>
            </a:lnSpc>
            <a:spcBef>
              <a:spcPts val="600"/>
            </a:spcBef>
            <a:spcAft>
              <a:spcPts val="0"/>
            </a:spcAft>
          </a:pPr>
          <a:r>
            <a:rPr lang="en-US" sz="1000" b="0">
              <a:solidFill>
                <a:schemeClr val="bg1"/>
              </a:solidFill>
              <a:latin typeface="Open Sans"/>
              <a:ea typeface="Open Sans"/>
              <a:cs typeface="Open Sans"/>
            </a:rPr>
            <a:t>Download Free Security Policies</a:t>
          </a:r>
        </a:p>
        <a:p>
          <a:pPr rtl="0">
            <a:lnSpc>
              <a:spcPct val="100000"/>
            </a:lnSpc>
            <a:spcBef>
              <a:spcPts val="600"/>
            </a:spcBef>
            <a:spcAft>
              <a:spcPts val="0"/>
            </a:spcAft>
          </a:pPr>
          <a:r>
            <a:rPr lang="en-US" sz="1000" b="0">
              <a:solidFill>
                <a:schemeClr val="bg1"/>
              </a:solidFill>
              <a:latin typeface="Open Sans"/>
              <a:ea typeface="Open Sans"/>
              <a:cs typeface="Open Sans"/>
            </a:rPr>
            <a:t>Select Solutions to purchase through eCommerce</a:t>
          </a:r>
        </a:p>
        <a:p>
          <a:pPr rtl="0">
            <a:lnSpc>
              <a:spcPct val="100000"/>
            </a:lnSpc>
            <a:spcBef>
              <a:spcPts val="600"/>
            </a:spcBef>
            <a:spcAft>
              <a:spcPts val="0"/>
            </a:spcAft>
          </a:pPr>
          <a:endParaRPr lang="en-US" sz="1050" b="1">
            <a:solidFill>
              <a:srgbClr val="93FEFF"/>
            </a:solidFill>
            <a:latin typeface="Open Sans"/>
            <a:ea typeface="Open Sans"/>
            <a:cs typeface="Open Sans"/>
          </a:endParaRPr>
        </a:p>
        <a:p>
          <a:pPr rtl="0">
            <a:lnSpc>
              <a:spcPct val="100000"/>
            </a:lnSpc>
            <a:spcBef>
              <a:spcPts val="600"/>
            </a:spcBef>
            <a:spcAft>
              <a:spcPts val="0"/>
            </a:spcAft>
          </a:pPr>
          <a:r>
            <a:rPr lang="en-US" sz="1050" b="1">
              <a:solidFill>
                <a:srgbClr val="93FEFF"/>
              </a:solidFill>
              <a:latin typeface="Open Sans"/>
              <a:ea typeface="Open Sans"/>
              <a:cs typeface="Open Sans"/>
            </a:rPr>
            <a:t>New Subscription </a:t>
          </a:r>
          <a:r>
            <a:rPr lang="en-US" sz="1050" b="1" err="1">
              <a:solidFill>
                <a:srgbClr val="93FEFF"/>
              </a:solidFill>
              <a:latin typeface="Open Sans"/>
              <a:ea typeface="Open Sans"/>
              <a:cs typeface="Open Sans"/>
            </a:rPr>
            <a:t>CyvatarPro</a:t>
          </a:r>
          <a:r>
            <a:rPr lang="en-US" sz="1050" b="1">
              <a:solidFill>
                <a:srgbClr val="93FEFF"/>
              </a:solidFill>
              <a:latin typeface="Open Sans"/>
              <a:ea typeface="Open Sans"/>
              <a:cs typeface="Open Sans"/>
            </a:rPr>
            <a:t>! </a:t>
          </a:r>
          <a:endParaRPr lang="en-US" sz="1050"/>
        </a:p>
        <a:p>
          <a:pPr rtl="0">
            <a:lnSpc>
              <a:spcPct val="100000"/>
            </a:lnSpc>
            <a:spcBef>
              <a:spcPct val="0"/>
            </a:spcBef>
            <a:spcAft>
              <a:spcPts val="0"/>
            </a:spcAft>
          </a:pPr>
          <a:r>
            <a:rPr lang="en-US" sz="1000">
              <a:solidFill>
                <a:schemeClr val="bg1"/>
              </a:solidFill>
              <a:latin typeface="Open Sans"/>
              <a:ea typeface="Open Sans"/>
              <a:cs typeface="Open Sans"/>
            </a:rPr>
            <a:t>Your Member Experience (MX)  Manager will reach out to Welcome you to the </a:t>
          </a:r>
          <a:r>
            <a:rPr lang="en-US" sz="1000" err="1">
              <a:solidFill>
                <a:schemeClr val="bg1"/>
              </a:solidFill>
              <a:latin typeface="Open Sans"/>
              <a:ea typeface="Open Sans"/>
              <a:cs typeface="Open Sans"/>
            </a:rPr>
            <a:t>CyFamily</a:t>
          </a:r>
          <a:r>
            <a:rPr lang="en-US" sz="1000">
              <a:solidFill>
                <a:schemeClr val="bg1"/>
              </a:solidFill>
              <a:latin typeface="Open Sans"/>
              <a:ea typeface="Open Sans"/>
              <a:cs typeface="Open Sans"/>
            </a:rPr>
            <a:t>!</a:t>
          </a:r>
          <a:r>
            <a:rPr lang="en-US" sz="1000" b="0">
              <a:solidFill>
                <a:schemeClr val="bg1"/>
              </a:solidFill>
              <a:latin typeface="Open Sans"/>
              <a:ea typeface="Open Sans"/>
              <a:cs typeface="Open Sans"/>
            </a:rPr>
            <a:t> </a:t>
          </a:r>
          <a:endParaRPr lang="en-US" sz="900" b="1">
            <a:solidFill>
              <a:srgbClr val="93FEFF"/>
            </a:solidFill>
            <a:latin typeface="Open Sans"/>
            <a:ea typeface="Open Sans"/>
            <a:cs typeface="Open Sans"/>
          </a:endParaRPr>
        </a:p>
        <a:p>
          <a:pPr rtl="0">
            <a:lnSpc>
              <a:spcPct val="100000"/>
            </a:lnSpc>
            <a:spcBef>
              <a:spcPct val="0"/>
            </a:spcBef>
            <a:spcAft>
              <a:spcPts val="0"/>
            </a:spcAft>
          </a:pPr>
          <a:endParaRPr lang="en-US" sz="900" b="1">
            <a:solidFill>
              <a:srgbClr val="93FEFF"/>
            </a:solidFill>
            <a:latin typeface="Open Sans"/>
            <a:ea typeface="Open Sans"/>
            <a:cs typeface="Open Sans"/>
          </a:endParaRPr>
        </a:p>
        <a:p>
          <a:pPr rtl="0">
            <a:lnSpc>
              <a:spcPct val="100000"/>
            </a:lnSpc>
            <a:spcBef>
              <a:spcPct val="0"/>
            </a:spcBef>
            <a:spcAft>
              <a:spcPts val="0"/>
            </a:spcAft>
          </a:pPr>
          <a:r>
            <a:rPr lang="en-US" sz="1050" b="1">
              <a:solidFill>
                <a:srgbClr val="93FEFF"/>
              </a:solidFill>
              <a:latin typeface="Open Sans"/>
              <a:ea typeface="Open Sans"/>
              <a:cs typeface="Open Sans"/>
            </a:rPr>
            <a:t>Technical Information </a:t>
          </a:r>
        </a:p>
        <a:p>
          <a:pPr rtl="0">
            <a:lnSpc>
              <a:spcPct val="100000"/>
            </a:lnSpc>
            <a:spcBef>
              <a:spcPct val="0"/>
            </a:spcBef>
            <a:spcAft>
              <a:spcPts val="0"/>
            </a:spcAft>
          </a:pPr>
          <a:r>
            <a:rPr lang="en-US" sz="1000" b="0">
              <a:solidFill>
                <a:schemeClr val="bg1"/>
              </a:solidFill>
              <a:latin typeface="Open Sans"/>
              <a:ea typeface="Open Sans"/>
              <a:cs typeface="Open Sans"/>
            </a:rPr>
            <a:t>Enable notifications in the </a:t>
          </a:r>
          <a:r>
            <a:rPr lang="en-US" sz="1000" b="0" err="1">
              <a:solidFill>
                <a:schemeClr val="bg1"/>
              </a:solidFill>
              <a:latin typeface="Open Sans"/>
              <a:ea typeface="Open Sans"/>
              <a:cs typeface="Open Sans"/>
            </a:rPr>
            <a:t>Cyvatar</a:t>
          </a:r>
          <a:r>
            <a:rPr lang="en-US" sz="1000" b="0">
              <a:solidFill>
                <a:schemeClr val="bg1"/>
              </a:solidFill>
              <a:latin typeface="Open Sans"/>
              <a:ea typeface="Open Sans"/>
              <a:cs typeface="Open Sans"/>
            </a:rPr>
            <a:t> Platform and complete the data collection forms for </a:t>
          </a:r>
          <a:r>
            <a:rPr lang="en-US" sz="1000" b="0" err="1">
              <a:solidFill>
                <a:schemeClr val="bg1"/>
              </a:solidFill>
              <a:latin typeface="Open Sans"/>
              <a:ea typeface="Open Sans"/>
              <a:cs typeface="Open Sans"/>
            </a:rPr>
            <a:t>Cyvatar</a:t>
          </a:r>
          <a:r>
            <a:rPr lang="en-US" sz="1000" b="0">
              <a:solidFill>
                <a:schemeClr val="bg1"/>
              </a:solidFill>
              <a:latin typeface="Open Sans"/>
              <a:ea typeface="Open Sans"/>
              <a:cs typeface="Open Sans"/>
            </a:rPr>
            <a:t> Security Engineers to </a:t>
          </a:r>
          <a:r>
            <a:rPr lang="en-US" sz="1000">
              <a:solidFill>
                <a:schemeClr val="bg1"/>
              </a:solidFill>
              <a:latin typeface="Open Sans"/>
              <a:ea typeface="Open Sans"/>
              <a:cs typeface="Open Sans"/>
            </a:rPr>
            <a:t>custom select solution product</a:t>
          </a:r>
          <a:r>
            <a:rPr lang="en-US" sz="1000" b="0">
              <a:solidFill>
                <a:schemeClr val="bg1"/>
              </a:solidFill>
              <a:latin typeface="Open Sans"/>
              <a:ea typeface="Open Sans"/>
              <a:cs typeface="Open Sans"/>
            </a:rPr>
            <a:t>(s) that best fit your environment. </a:t>
          </a:r>
          <a:endParaRPr lang="en-US" sz="1000" b="0">
            <a:solidFill>
              <a:schemeClr val="bg1"/>
            </a:solidFill>
            <a:latin typeface="Arial" panose="020B0604020202020204"/>
            <a:ea typeface="Open Sans"/>
            <a:cs typeface="Arial" panose="020B0604020202020204"/>
          </a:endParaRPr>
        </a:p>
      </dgm:t>
    </dgm:pt>
    <dgm:pt modelId="{887A8956-5C89-458C-BD8E-9919AD224888}" type="parTrans" cxnId="{575A22F3-73A5-49AB-9D85-68F396DA3DF7}">
      <dgm:prSet/>
      <dgm:spPr/>
      <dgm:t>
        <a:bodyPr/>
        <a:lstStyle/>
        <a:p>
          <a:endParaRPr lang="en-US" sz="1500"/>
        </a:p>
      </dgm:t>
    </dgm:pt>
    <dgm:pt modelId="{858827E5-2865-41D2-BAA8-E52EDAF2F421}" type="sibTrans" cxnId="{575A22F3-73A5-49AB-9D85-68F396DA3DF7}">
      <dgm:prSet/>
      <dgm:spPr/>
      <dgm:t>
        <a:bodyPr/>
        <a:lstStyle/>
        <a:p>
          <a:endParaRPr lang="en-US" sz="1500"/>
        </a:p>
      </dgm:t>
    </dgm:pt>
    <dgm:pt modelId="{60A06182-A495-4659-9D91-766EB2A638D4}">
      <dgm:prSet phldrT="[Text]" custT="1"/>
      <dgm:spPr>
        <a:solidFill>
          <a:srgbClr val="4428A4"/>
        </a:solidFill>
      </dgm:spPr>
      <dgm:t>
        <a:bodyPr anchor="t"/>
        <a:lstStyle/>
        <a:p>
          <a:pPr>
            <a:lnSpc>
              <a:spcPct val="100000"/>
            </a:lnSpc>
            <a:spcAft>
              <a:spcPts val="0"/>
            </a:spcAft>
          </a:pPr>
          <a:endParaRPr lang="en-US" sz="105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0"/>
            </a:spcAft>
          </a:pPr>
          <a:r>
            <a:rPr lang="en-US" sz="1050" b="1">
              <a:solidFill>
                <a:srgbClr val="93FEFF"/>
              </a:solidFill>
              <a:latin typeface="Open Sans"/>
              <a:ea typeface="Open Sans"/>
              <a:cs typeface="Open Sans"/>
            </a:rPr>
            <a:t>Configuration</a:t>
          </a:r>
          <a:endParaRPr lang="en-US" sz="1050">
            <a:solidFill>
              <a:srgbClr val="93FEFF"/>
            </a:solidFill>
            <a:latin typeface="Open Sans"/>
            <a:ea typeface="Open Sans"/>
            <a:cs typeface="Open Sans"/>
          </a:endParaRPr>
        </a:p>
        <a:p>
          <a:pPr>
            <a:lnSpc>
              <a:spcPct val="100000"/>
            </a:lnSpc>
            <a:spcAft>
              <a:spcPts val="0"/>
            </a:spcAft>
          </a:pPr>
          <a:r>
            <a:rPr lang="en-US" sz="1000">
              <a:solidFill>
                <a:schemeClr val="bg1"/>
              </a:solidFill>
              <a:latin typeface="Open Sans"/>
              <a:ea typeface="Open Sans"/>
              <a:cs typeface="Open Sans"/>
            </a:rPr>
            <a:t>Once installed, </a:t>
          </a:r>
          <a:r>
            <a:rPr lang="en-US" sz="1000" err="1">
              <a:solidFill>
                <a:schemeClr val="bg1"/>
              </a:solidFill>
              <a:latin typeface="Open Sans"/>
              <a:ea typeface="Open Sans"/>
              <a:cs typeface="Open Sans"/>
            </a:rPr>
            <a:t>Cyvatar</a:t>
          </a:r>
          <a:r>
            <a:rPr lang="en-US" sz="1000">
              <a:solidFill>
                <a:schemeClr val="bg1"/>
              </a:solidFill>
              <a:latin typeface="Open Sans"/>
              <a:ea typeface="Open Sans"/>
              <a:cs typeface="Open Sans"/>
            </a:rPr>
            <a:t> Security Engineers will lead configuration efforts based on recommended security best practices and knowledge of your unique environment needs. </a:t>
          </a:r>
        </a:p>
        <a:p>
          <a:pPr>
            <a:lnSpc>
              <a:spcPct val="100000"/>
            </a:lnSpc>
            <a:spcAft>
              <a:spcPts val="0"/>
            </a:spcAft>
          </a:pPr>
          <a:endParaRPr lang="en-US" sz="1050" b="1">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ct val="35000"/>
            </a:spcAft>
          </a:pPr>
          <a:r>
            <a:rPr lang="en-US" sz="1050" b="1">
              <a:solidFill>
                <a:srgbClr val="93FEFF"/>
              </a:solidFill>
              <a:latin typeface="Open Sans"/>
              <a:ea typeface="Open Sans"/>
              <a:cs typeface="Open Sans"/>
            </a:rPr>
            <a:t>Assessment</a:t>
          </a:r>
          <a:endParaRPr lang="en-US" sz="1050">
            <a:solidFill>
              <a:srgbClr val="93FEFF"/>
            </a:solidFill>
            <a:latin typeface="Open Sans"/>
            <a:ea typeface="Open Sans"/>
            <a:cs typeface="Open Sans"/>
          </a:endParaRPr>
        </a:p>
        <a:p>
          <a:pPr>
            <a:lnSpc>
              <a:spcPct val="90000"/>
            </a:lnSpc>
            <a:spcAft>
              <a:spcPct val="35000"/>
            </a:spcAft>
          </a:pPr>
          <a:r>
            <a:rPr lang="en-US" sz="1000">
              <a:solidFill>
                <a:schemeClr val="bg1"/>
              </a:solidFill>
              <a:latin typeface="Open Sans"/>
              <a:ea typeface="Open Sans"/>
              <a:cs typeface="Open Sans"/>
            </a:rPr>
            <a:t>Security Engineers will assess gaps and risks and will provide recommendations that will be tracked in the </a:t>
          </a:r>
          <a:r>
            <a:rPr lang="en-US" sz="1000" err="1">
              <a:solidFill>
                <a:schemeClr val="bg1"/>
              </a:solidFill>
              <a:latin typeface="Open Sans"/>
              <a:ea typeface="Open Sans"/>
              <a:cs typeface="Open Sans"/>
            </a:rPr>
            <a:t>Cyvatar</a:t>
          </a:r>
          <a:r>
            <a:rPr lang="en-US" sz="1000">
              <a:solidFill>
                <a:schemeClr val="bg1"/>
              </a:solidFill>
              <a:latin typeface="Open Sans"/>
              <a:ea typeface="Open Sans"/>
              <a:cs typeface="Open Sans"/>
            </a:rPr>
            <a:t> Platform.</a:t>
          </a:r>
          <a:r>
            <a:rPr lang="en-US" sz="1050">
              <a:solidFill>
                <a:schemeClr val="bg1"/>
              </a:solidFill>
              <a:latin typeface="Open Sans"/>
              <a:ea typeface="Open Sans"/>
              <a:cs typeface="Open Sans"/>
            </a:rPr>
            <a:t>
</a:t>
          </a:r>
          <a:r>
            <a:rPr lang="en-US" sz="1050">
              <a:solidFill>
                <a:schemeClr val="accent1">
                  <a:lumMod val="75000"/>
                </a:schemeClr>
              </a:solidFill>
              <a:latin typeface="Open Sans"/>
              <a:ea typeface="Open Sans"/>
              <a:cs typeface="Open Sans"/>
            </a:rPr>
            <a:t>
</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0DD4AD79-E975-4290-B836-3050DE1FD55D}" type="parTrans" cxnId="{0D8AAE7C-449E-43F1-B855-0B41A786FD68}">
      <dgm:prSet/>
      <dgm:spPr/>
      <dgm:t>
        <a:bodyPr/>
        <a:lstStyle/>
        <a:p>
          <a:endParaRPr lang="en-US" sz="1500"/>
        </a:p>
      </dgm:t>
    </dgm:pt>
    <dgm:pt modelId="{0934C0D7-0D75-4C7C-A195-85F06A0DA7A7}" type="sibTrans" cxnId="{0D8AAE7C-449E-43F1-B855-0B41A786FD68}">
      <dgm:prSet/>
      <dgm:spPr/>
      <dgm:t>
        <a:bodyPr/>
        <a:lstStyle/>
        <a:p>
          <a:endParaRPr lang="en-US" sz="1500"/>
        </a:p>
      </dgm:t>
    </dgm:pt>
    <dgm:pt modelId="{4D54D459-340A-4B4D-894E-89FDF7C8097D}">
      <dgm:prSet custT="1"/>
      <dgm:spPr>
        <a:solidFill>
          <a:srgbClr val="4428A4"/>
        </a:solidFill>
      </dgm:spPr>
      <dgm:t>
        <a:bodyPr anchor="t"/>
        <a:lstStyle/>
        <a:p>
          <a:pPr>
            <a:lnSpc>
              <a:spcPct val="100000"/>
            </a:lnSpc>
            <a:spcAft>
              <a:spcPts val="0"/>
            </a:spcAft>
          </a:pPr>
          <a:endParaRPr lang="en-US" sz="11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0"/>
            </a:spcAft>
          </a:pPr>
          <a:r>
            <a:rPr lang="en-US" sz="1000" b="1">
              <a:solidFill>
                <a:srgbClr val="93FEFF"/>
              </a:solidFill>
              <a:latin typeface="Open Sans"/>
              <a:ea typeface="Open Sans"/>
              <a:cs typeface="Open Sans"/>
            </a:rPr>
            <a:t>Remediation</a:t>
          </a:r>
        </a:p>
        <a:p>
          <a:pPr>
            <a:lnSpc>
              <a:spcPct val="100000"/>
            </a:lnSpc>
            <a:spcAft>
              <a:spcPts val="0"/>
            </a:spcAft>
          </a:pPr>
          <a:r>
            <a:rPr lang="en-US" sz="1000">
              <a:solidFill>
                <a:schemeClr val="bg1"/>
              </a:solidFill>
              <a:latin typeface="Open Sans"/>
              <a:ea typeface="Open Sans"/>
              <a:cs typeface="Open Sans"/>
            </a:rPr>
            <a:t>Human driven. Technology assisted. </a:t>
          </a:r>
          <a:r>
            <a:rPr lang="en-US" sz="1000" err="1">
              <a:solidFill>
                <a:schemeClr val="bg1"/>
              </a:solidFill>
              <a:latin typeface="Open Sans"/>
              <a:ea typeface="Open Sans"/>
              <a:cs typeface="Open Sans"/>
            </a:rPr>
            <a:t>Cyvatar</a:t>
          </a:r>
          <a:r>
            <a:rPr lang="en-US" sz="1000">
              <a:solidFill>
                <a:schemeClr val="bg1"/>
              </a:solidFill>
              <a:latin typeface="Open Sans"/>
              <a:ea typeface="Open Sans"/>
              <a:cs typeface="Open Sans"/>
            </a:rPr>
            <a:t> Security Engineers will lead the remediation efforts, continuously reviewing gaps identified through the assessment. </a:t>
          </a:r>
        </a:p>
        <a:p>
          <a:pPr>
            <a:lnSpc>
              <a:spcPct val="100000"/>
            </a:lnSpc>
            <a:spcAft>
              <a:spcPts val="0"/>
            </a:spcAft>
          </a:pP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Aft>
              <a:spcPts val="0"/>
            </a:spcAft>
          </a:pPr>
          <a:r>
            <a:rPr lang="en-US" sz="1000" err="1">
              <a:solidFill>
                <a:schemeClr val="bg1"/>
              </a:solidFill>
              <a:latin typeface="Open Sans"/>
              <a:ea typeface="Open Sans"/>
              <a:cs typeface="Open Sans"/>
            </a:rPr>
            <a:t>Cyvatar</a:t>
          </a:r>
          <a:r>
            <a:rPr lang="en-US" sz="1000">
              <a:solidFill>
                <a:schemeClr val="bg1"/>
              </a:solidFill>
              <a:latin typeface="Open Sans"/>
              <a:ea typeface="Open Sans"/>
              <a:cs typeface="Open Sans"/>
            </a:rPr>
            <a:t> Security Engineers will develop, plan, schedule, and execute remediation until identified gaps are remediated, to the extent reasonably possible. </a:t>
          </a:r>
        </a:p>
        <a:p>
          <a:pPr>
            <a:lnSpc>
              <a:spcPct val="100000"/>
            </a:lnSpc>
            <a:spcAft>
              <a:spcPts val="0"/>
            </a:spcAft>
          </a:pPr>
          <a:endParaRPr lang="en-US" sz="1000">
            <a:solidFill>
              <a:schemeClr val="bg1"/>
            </a:solidFill>
            <a:latin typeface="Open Sans"/>
            <a:ea typeface="Open Sans"/>
            <a:cs typeface="Open Sans"/>
          </a:endParaRPr>
        </a:p>
        <a:p>
          <a:pPr>
            <a:lnSpc>
              <a:spcPct val="100000"/>
            </a:lnSpc>
            <a:spcAft>
              <a:spcPts val="0"/>
            </a:spcAft>
          </a:pPr>
          <a:r>
            <a:rPr lang="en-US" sz="1000">
              <a:solidFill>
                <a:schemeClr val="bg1"/>
              </a:solidFill>
              <a:latin typeface="Open Sans"/>
              <a:ea typeface="Open Sans"/>
              <a:cs typeface="Open Sans"/>
            </a:rPr>
            <a:t>This will reduce the quantity of issues and actions needed by your team so you can focus on your bottom line.</a:t>
          </a:r>
          <a:endParaRPr lang="en-US" sz="1050">
            <a:solidFill>
              <a:schemeClr val="bg1"/>
            </a:solidFill>
            <a:latin typeface="Open Sans"/>
            <a:ea typeface="Open Sans"/>
            <a:cs typeface="Open Sans"/>
          </a:endParaRPr>
        </a:p>
      </dgm:t>
    </dgm:pt>
    <dgm:pt modelId="{36141647-F3CB-4560-8F00-C81580AC2B07}" type="parTrans" cxnId="{E14290BB-BB0B-4319-93D7-31B204493078}">
      <dgm:prSet/>
      <dgm:spPr/>
      <dgm:t>
        <a:bodyPr/>
        <a:lstStyle/>
        <a:p>
          <a:endParaRPr lang="en-US" sz="1500"/>
        </a:p>
      </dgm:t>
    </dgm:pt>
    <dgm:pt modelId="{23B4EC20-9B7D-46FA-9A86-30759B57A281}" type="sibTrans" cxnId="{E14290BB-BB0B-4319-93D7-31B204493078}">
      <dgm:prSet/>
      <dgm:spPr/>
      <dgm:t>
        <a:bodyPr/>
        <a:lstStyle/>
        <a:p>
          <a:endParaRPr lang="en-US" sz="1500"/>
        </a:p>
      </dgm:t>
    </dgm:pt>
    <dgm:pt modelId="{4FF19EF8-32A5-45EB-B3FC-FE5DE9758E9D}">
      <dgm:prSet custT="1"/>
      <dgm:spPr>
        <a:solidFill>
          <a:srgbClr val="4428A4"/>
        </a:solidFill>
      </dgm:spPr>
      <dgm:t>
        <a:bodyPr anchor="t"/>
        <a:lstStyle/>
        <a:p>
          <a:pPr>
            <a:lnSpc>
              <a:spcPct val="100000"/>
            </a:lnSpc>
            <a:spcAft>
              <a:spcPts val="0"/>
            </a:spcAft>
          </a:pPr>
          <a:endParaRPr lang="en-US" sz="1200" b="1" i="1">
            <a:solidFill>
              <a:schemeClr val="bg1"/>
            </a:solidFill>
          </a:endParaRPr>
        </a:p>
        <a:p>
          <a:pPr>
            <a:lnSpc>
              <a:spcPct val="100000"/>
            </a:lnSpc>
            <a:spcAft>
              <a:spcPts val="0"/>
            </a:spcAft>
          </a:pPr>
          <a:r>
            <a:rPr lang="en-US" sz="1000" b="1">
              <a:solidFill>
                <a:srgbClr val="93FEFF"/>
              </a:solidFill>
              <a:latin typeface="Open Sans" panose="020B0606030504020204" pitchFamily="34" charset="0"/>
              <a:ea typeface="Open Sans" panose="020B0606030504020204" pitchFamily="34" charset="0"/>
              <a:cs typeface="Open Sans" panose="020B0606030504020204" pitchFamily="34" charset="0"/>
            </a:rPr>
            <a:t>Maintain Remediated Status </a:t>
          </a:r>
        </a:p>
        <a:p>
          <a:pPr rtl="0">
            <a:lnSpc>
              <a:spcPct val="100000"/>
            </a:lnSpc>
            <a:spcAft>
              <a:spcPts val="0"/>
            </a:spcAft>
          </a:pPr>
          <a:r>
            <a:rPr lang="en-US" sz="1000">
              <a:solidFill>
                <a:schemeClr val="bg1"/>
              </a:solidFill>
              <a:latin typeface="Open Sans"/>
              <a:ea typeface="Open Sans"/>
              <a:cs typeface="Open Sans"/>
            </a:rPr>
            <a:t>Security Engineers will lead maintenance efforts, continuously assessing the environment &amp; remediating vulnerabilities identified so you can stay safe and compliant.
</a:t>
          </a:r>
        </a:p>
        <a:p>
          <a:pPr rtl="0">
            <a:lnSpc>
              <a:spcPct val="100000"/>
            </a:lnSpc>
            <a:spcAft>
              <a:spcPts val="0"/>
            </a:spcAft>
          </a:pPr>
          <a:r>
            <a:rPr lang="en-US" sz="1050" b="1" i="0">
              <a:solidFill>
                <a:srgbClr val="93FEFF"/>
              </a:solidFill>
              <a:latin typeface="Open Sans"/>
              <a:ea typeface="Open Sans"/>
              <a:cs typeface="Open Sans"/>
            </a:rPr>
            <a:t>ROI Visibility</a:t>
          </a:r>
        </a:p>
        <a:p>
          <a:pPr rtl="0">
            <a:lnSpc>
              <a:spcPct val="100000"/>
            </a:lnSpc>
            <a:spcAft>
              <a:spcPts val="0"/>
            </a:spcAft>
          </a:pPr>
          <a:r>
            <a:rPr lang="en-US" sz="1000" b="0" i="0">
              <a:solidFill>
                <a:schemeClr val="bg1"/>
              </a:solidFill>
              <a:latin typeface="Open Sans" panose="020B0606030504020204" pitchFamily="34" charset="0"/>
              <a:ea typeface="Open Sans" panose="020B0606030504020204" pitchFamily="34" charset="0"/>
              <a:cs typeface="Open Sans" panose="020B0606030504020204" pitchFamily="34" charset="0"/>
            </a:rPr>
            <a:t>With the </a:t>
          </a:r>
          <a:r>
            <a:rPr lang="en-US" sz="1000" b="0" i="0" err="1">
              <a:solidFill>
                <a:schemeClr val="bg1"/>
              </a:solidFill>
              <a:latin typeface="Open Sans" panose="020B0606030504020204" pitchFamily="34" charset="0"/>
              <a:ea typeface="Open Sans" panose="020B0606030504020204" pitchFamily="34" charset="0"/>
              <a:cs typeface="Open Sans" panose="020B0606030504020204" pitchFamily="34" charset="0"/>
            </a:rPr>
            <a:t>Cyvatar</a:t>
          </a:r>
          <a:r>
            <a:rPr lang="en-US" sz="1000" b="0" i="0">
              <a:solidFill>
                <a:schemeClr val="bg1"/>
              </a:solidFill>
              <a:latin typeface="Open Sans" panose="020B0606030504020204" pitchFamily="34" charset="0"/>
              <a:ea typeface="Open Sans" panose="020B0606030504020204" pitchFamily="34" charset="0"/>
              <a:cs typeface="Open Sans" panose="020B0606030504020204" pitchFamily="34" charset="0"/>
            </a:rPr>
            <a:t> Platform you have visibility into </a:t>
          </a:r>
          <a:r>
            <a:rPr lang="en-US" sz="1000" b="0" i="0" err="1">
              <a:solidFill>
                <a:schemeClr val="bg1"/>
              </a:solidFill>
              <a:latin typeface="Open Sans" panose="020B0606030504020204" pitchFamily="34" charset="0"/>
              <a:ea typeface="Open Sans" panose="020B0606030504020204" pitchFamily="34" charset="0"/>
              <a:cs typeface="Open Sans" panose="020B0606030504020204" pitchFamily="34" charset="0"/>
            </a:rPr>
            <a:t>Cyvatar’s</a:t>
          </a:r>
          <a:r>
            <a:rPr lang="en-US" sz="1000" b="0" i="0">
              <a:solidFill>
                <a:schemeClr val="bg1"/>
              </a:solidFill>
              <a:latin typeface="Open Sans" panose="020B0606030504020204" pitchFamily="34" charset="0"/>
              <a:ea typeface="Open Sans" panose="020B0606030504020204" pitchFamily="34" charset="0"/>
              <a:cs typeface="Open Sans" panose="020B0606030504020204" pitchFamily="34" charset="0"/>
            </a:rPr>
            <a:t> daily activities that keep you safe, all in one place. </a:t>
          </a:r>
          <a:r>
            <a:rPr lang="en-US" sz="900">
              <a:solidFill>
                <a:schemeClr val="bg1"/>
              </a:solidFill>
              <a:latin typeface="Open Sans"/>
              <a:ea typeface="Open Sans"/>
              <a:cs typeface="Open Sans"/>
            </a:rPr>
            <a:t>
</a:t>
          </a:r>
        </a:p>
        <a:p>
          <a:pPr>
            <a:lnSpc>
              <a:spcPct val="100000"/>
            </a:lnSpc>
            <a:spcAft>
              <a:spcPts val="0"/>
            </a:spcAft>
          </a:pPr>
          <a:r>
            <a:rPr lang="en-US" sz="1050" b="1">
              <a:solidFill>
                <a:srgbClr val="93FEFF"/>
              </a:solidFill>
              <a:latin typeface="Open Sans" panose="020B0606030504020204" pitchFamily="34" charset="0"/>
              <a:ea typeface="Open Sans" panose="020B0606030504020204" pitchFamily="34" charset="0"/>
              <a:cs typeface="Open Sans" panose="020B0606030504020204" pitchFamily="34" charset="0"/>
            </a:rPr>
            <a:t>Member Experience</a:t>
          </a:r>
        </a:p>
        <a:p>
          <a:pPr rtl="0">
            <a:lnSpc>
              <a:spcPct val="100000"/>
            </a:lnSpc>
            <a:spcAft>
              <a:spcPts val="0"/>
            </a:spcAft>
          </a:pPr>
          <a:r>
            <a:rPr lang="en-US" sz="1000">
              <a:solidFill>
                <a:schemeClr val="bg1"/>
              </a:solidFill>
              <a:latin typeface="Open Sans"/>
              <a:ea typeface="Open Sans"/>
              <a:cs typeface="Open Sans"/>
            </a:rPr>
            <a:t>Your MX Manager will stay connected to ensure your Cyber Security journey is aligned with your strategic objectives.</a:t>
          </a:r>
        </a:p>
      </dgm:t>
    </dgm:pt>
    <dgm:pt modelId="{904EAC9D-591C-4A48-B467-D9C79803C270}" type="parTrans" cxnId="{D39178A6-C9A6-4BA7-9AA5-2118BD7820EB}">
      <dgm:prSet/>
      <dgm:spPr/>
      <dgm:t>
        <a:bodyPr/>
        <a:lstStyle/>
        <a:p>
          <a:endParaRPr lang="en-US" sz="1500"/>
        </a:p>
      </dgm:t>
    </dgm:pt>
    <dgm:pt modelId="{C04E2D3E-69BD-4BE0-9C69-62D7C545AD2F}" type="sibTrans" cxnId="{D39178A6-C9A6-4BA7-9AA5-2118BD7820EB}">
      <dgm:prSet/>
      <dgm:spPr/>
      <dgm:t>
        <a:bodyPr/>
        <a:lstStyle/>
        <a:p>
          <a:endParaRPr lang="en-US" sz="1500"/>
        </a:p>
      </dgm:t>
    </dgm:pt>
    <dgm:pt modelId="{0F024F33-7C37-4BC5-840B-AE8A3E918C0F}">
      <dgm:prSet phldrT="[Text]" custT="1"/>
      <dgm:spPr>
        <a:solidFill>
          <a:srgbClr val="4428A4"/>
        </a:solidFill>
      </dgm:spPr>
      <dgm:t>
        <a:bodyPr anchor="t"/>
        <a:lstStyle/>
        <a:p>
          <a:pPr>
            <a:lnSpc>
              <a:spcPct val="100000"/>
            </a:lnSpc>
            <a:spcBef>
              <a:spcPts val="0"/>
            </a:spcBef>
            <a:spcAft>
              <a:spcPts val="0"/>
            </a:spcAft>
          </a:pPr>
          <a:endParaRPr lang="en-US" sz="800" b="1">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spcAft>
              <a:spcPts val="0"/>
            </a:spcAft>
          </a:pPr>
          <a:r>
            <a:rPr lang="en-US" sz="1050" b="1">
              <a:solidFill>
                <a:srgbClr val="93FEFF"/>
              </a:solidFill>
              <a:latin typeface="Open Sans"/>
              <a:ea typeface="Open Sans"/>
              <a:cs typeface="Open Sans"/>
            </a:rPr>
            <a:t>Installation</a:t>
          </a:r>
          <a:endParaRPr lang="en-US" sz="105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rtl="0">
            <a:lnSpc>
              <a:spcPct val="100000"/>
            </a:lnSpc>
            <a:spcBef>
              <a:spcPts val="0"/>
            </a:spcBef>
            <a:spcAft>
              <a:spcPts val="0"/>
            </a:spcAft>
          </a:pPr>
          <a:r>
            <a:rPr lang="en-US" sz="1000">
              <a:solidFill>
                <a:schemeClr val="bg1"/>
              </a:solidFill>
              <a:latin typeface="Open Sans"/>
              <a:ea typeface="Open Sans"/>
              <a:cs typeface="Open Sans"/>
            </a:rPr>
            <a:t>Acting as an extension of your team, </a:t>
          </a:r>
          <a:r>
            <a:rPr lang="en-US" sz="1000" err="1">
              <a:solidFill>
                <a:schemeClr val="bg1"/>
              </a:solidFill>
              <a:latin typeface="Open Sans"/>
              <a:ea typeface="Open Sans"/>
              <a:cs typeface="Open Sans"/>
            </a:rPr>
            <a:t>Cyvatar</a:t>
          </a:r>
          <a:r>
            <a:rPr lang="en-US" sz="1000">
              <a:solidFill>
                <a:schemeClr val="bg1"/>
              </a:solidFill>
              <a:latin typeface="Open Sans"/>
              <a:ea typeface="Open Sans"/>
              <a:cs typeface="Open Sans"/>
            </a:rPr>
            <a:t> Security Engineers will assist with installation of the relevant 3</a:t>
          </a:r>
          <a:r>
            <a:rPr lang="en-US" sz="1000" baseline="30000">
              <a:solidFill>
                <a:schemeClr val="bg1"/>
              </a:solidFill>
              <a:latin typeface="Open Sans"/>
              <a:ea typeface="Open Sans"/>
              <a:cs typeface="Open Sans"/>
            </a:rPr>
            <a:t>rd</a:t>
          </a:r>
          <a:r>
            <a:rPr lang="en-US" sz="1000">
              <a:solidFill>
                <a:schemeClr val="bg1"/>
              </a:solidFill>
              <a:latin typeface="Open Sans"/>
              <a:ea typeface="Open Sans"/>
              <a:cs typeface="Open Sans"/>
            </a:rPr>
            <a:t> Party Product(s) by providing installation instructions, and hands on guidance. While always having your back through any strategizing or troubleshooting.  </a:t>
          </a:r>
        </a:p>
        <a:p>
          <a:pPr rtl="0">
            <a:lnSpc>
              <a:spcPct val="100000"/>
            </a:lnSpc>
            <a:spcBef>
              <a:spcPts val="0"/>
            </a:spcBef>
            <a:spcAft>
              <a:spcPts val="0"/>
            </a:spcAft>
          </a:pPr>
          <a:endParaRPr lang="en-US" sz="1000">
            <a:solidFill>
              <a:schemeClr val="bg1"/>
            </a:solidFill>
            <a:latin typeface="Open Sans"/>
            <a:ea typeface="Open Sans"/>
            <a:cs typeface="Open Sans"/>
          </a:endParaRPr>
        </a:p>
        <a:p>
          <a:pPr rtl="0">
            <a:lnSpc>
              <a:spcPct val="100000"/>
            </a:lnSpc>
            <a:spcBef>
              <a:spcPts val="0"/>
            </a:spcBef>
            <a:spcAft>
              <a:spcPts val="0"/>
            </a:spcAft>
          </a:pPr>
          <a:r>
            <a:rPr lang="en-US" sz="1050" b="1">
              <a:solidFill>
                <a:srgbClr val="93FEFF"/>
              </a:solidFill>
              <a:latin typeface="Open Sans"/>
              <a:ea typeface="Open Sans"/>
              <a:cs typeface="Open Sans"/>
            </a:rPr>
            <a:t>ICARM Onboarding Visibility</a:t>
          </a:r>
        </a:p>
        <a:p>
          <a:pPr rtl="0">
            <a:lnSpc>
              <a:spcPct val="100000"/>
            </a:lnSpc>
            <a:spcBef>
              <a:spcPts val="0"/>
            </a:spcBef>
            <a:spcAft>
              <a:spcPts val="0"/>
            </a:spcAft>
          </a:pPr>
          <a:r>
            <a:rPr lang="en-US" sz="1000">
              <a:solidFill>
                <a:schemeClr val="bg1"/>
              </a:solidFill>
              <a:latin typeface="Open Sans"/>
              <a:ea typeface="Open Sans"/>
              <a:cs typeface="Open Sans"/>
            </a:rPr>
            <a:t>Progress is tracked through the </a:t>
          </a:r>
          <a:r>
            <a:rPr lang="en-US" sz="1000" err="1">
              <a:solidFill>
                <a:schemeClr val="bg1"/>
              </a:solidFill>
              <a:latin typeface="Open Sans"/>
              <a:ea typeface="Open Sans"/>
              <a:cs typeface="Open Sans"/>
            </a:rPr>
            <a:t>Cyvatar</a:t>
          </a:r>
          <a:r>
            <a:rPr lang="en-US" sz="1000">
              <a:solidFill>
                <a:schemeClr val="bg1"/>
              </a:solidFill>
              <a:latin typeface="Open Sans"/>
              <a:ea typeface="Open Sans"/>
              <a:cs typeface="Open Sans"/>
            </a:rPr>
            <a:t> Platform with the Cybersecurity Value Score, task manager, issues manager, and detailed dashboard. </a:t>
          </a:r>
          <a:endParaRPr lang="en-US" sz="1000">
            <a:solidFill>
              <a:schemeClr val="bg1"/>
            </a:solidFill>
            <a:latin typeface="Open Sans" panose="020B0606030504020204" pitchFamily="34" charset="0"/>
            <a:ea typeface="Open Sans" panose="020B0606030504020204" pitchFamily="34" charset="0"/>
            <a:cs typeface="Open Sans" panose="020B0606030504020204" pitchFamily="34" charset="0"/>
          </a:endParaRPr>
        </a:p>
      </dgm:t>
    </dgm:pt>
    <dgm:pt modelId="{AAA2B4AF-E9F0-47D1-BF40-F03DC8DEF7F4}" type="sibTrans" cxnId="{011A182E-3D4D-4D58-BF20-D8DDAAF59A6C}">
      <dgm:prSet/>
      <dgm:spPr/>
      <dgm:t>
        <a:bodyPr/>
        <a:lstStyle/>
        <a:p>
          <a:endParaRPr lang="en-US" sz="1500"/>
        </a:p>
      </dgm:t>
    </dgm:pt>
    <dgm:pt modelId="{B60B1D86-4EEC-46DD-9BB3-4B3DD167226D}" type="parTrans" cxnId="{011A182E-3D4D-4D58-BF20-D8DDAAF59A6C}">
      <dgm:prSet/>
      <dgm:spPr/>
      <dgm:t>
        <a:bodyPr/>
        <a:lstStyle/>
        <a:p>
          <a:endParaRPr lang="en-US" sz="1500"/>
        </a:p>
      </dgm:t>
    </dgm:pt>
    <dgm:pt modelId="{B9A4A242-4002-4C65-B47C-3BB7B033B631}" type="pres">
      <dgm:prSet presAssocID="{E8378CE0-40DE-4850-AE43-887D8B0C9DCA}" presName="theList" presStyleCnt="0">
        <dgm:presLayoutVars>
          <dgm:dir/>
          <dgm:animLvl val="lvl"/>
          <dgm:resizeHandles val="exact"/>
        </dgm:presLayoutVars>
      </dgm:prSet>
      <dgm:spPr/>
    </dgm:pt>
    <dgm:pt modelId="{39785BB8-5E2A-475C-BCF6-CCDE6EDF4FB4}" type="pres">
      <dgm:prSet presAssocID="{E615AC16-DCE9-41AE-9409-2CB48F824F8E}" presName="compNode" presStyleCnt="0"/>
      <dgm:spPr/>
    </dgm:pt>
    <dgm:pt modelId="{C6095804-6681-4306-8A50-5235A07A8B55}" type="pres">
      <dgm:prSet presAssocID="{E615AC16-DCE9-41AE-9409-2CB48F824F8E}" presName="aNode" presStyleLbl="bgShp" presStyleIdx="0" presStyleCnt="5" custScaleX="114802" custLinFactNeighborX="1478" custLinFactNeighborY="-888"/>
      <dgm:spPr/>
    </dgm:pt>
    <dgm:pt modelId="{0978B608-447C-429C-9192-2012EC1C98A4}" type="pres">
      <dgm:prSet presAssocID="{E615AC16-DCE9-41AE-9409-2CB48F824F8E}" presName="textNode" presStyleLbl="bgShp" presStyleIdx="0" presStyleCnt="5"/>
      <dgm:spPr/>
    </dgm:pt>
    <dgm:pt modelId="{FAA4FCD0-6AA7-495F-AC57-AAEDCBA204B4}" type="pres">
      <dgm:prSet presAssocID="{E615AC16-DCE9-41AE-9409-2CB48F824F8E}" presName="compChildNode" presStyleCnt="0"/>
      <dgm:spPr/>
    </dgm:pt>
    <dgm:pt modelId="{FAC0F3B7-43F8-4758-B223-56A84FC79CDB}" type="pres">
      <dgm:prSet presAssocID="{E615AC16-DCE9-41AE-9409-2CB48F824F8E}" presName="theInnerList" presStyleCnt="0"/>
      <dgm:spPr/>
    </dgm:pt>
    <dgm:pt modelId="{54A364FD-932E-4DE6-9E72-6092FDAACF7F}" type="pres">
      <dgm:prSet presAssocID="{E615AC16-DCE9-41AE-9409-2CB48F824F8E}" presName="aSpace" presStyleCnt="0"/>
      <dgm:spPr/>
    </dgm:pt>
    <dgm:pt modelId="{DB1F10FA-2D56-4A23-AE26-0F42E86E489F}" type="pres">
      <dgm:prSet presAssocID="{0F024F33-7C37-4BC5-840B-AE8A3E918C0F}" presName="compNode" presStyleCnt="0"/>
      <dgm:spPr/>
    </dgm:pt>
    <dgm:pt modelId="{B60BBB07-6B48-4E76-A85C-5D6526155084}" type="pres">
      <dgm:prSet presAssocID="{0F024F33-7C37-4BC5-840B-AE8A3E918C0F}" presName="aNode" presStyleLbl="bgShp" presStyleIdx="1" presStyleCnt="5" custScaleX="115447" custLinFactNeighborX="1471" custLinFactNeighborY="1109"/>
      <dgm:spPr/>
    </dgm:pt>
    <dgm:pt modelId="{455A4A88-F7F7-4E1F-8D5C-C3E1B94CE8BA}" type="pres">
      <dgm:prSet presAssocID="{0F024F33-7C37-4BC5-840B-AE8A3E918C0F}" presName="textNode" presStyleLbl="bgShp" presStyleIdx="1" presStyleCnt="5"/>
      <dgm:spPr/>
    </dgm:pt>
    <dgm:pt modelId="{BDFD55AA-B65F-4723-B14C-5230C8D58E80}" type="pres">
      <dgm:prSet presAssocID="{0F024F33-7C37-4BC5-840B-AE8A3E918C0F}" presName="compChildNode" presStyleCnt="0"/>
      <dgm:spPr/>
    </dgm:pt>
    <dgm:pt modelId="{CC2F5D87-7613-45A1-9204-364AE0AECB94}" type="pres">
      <dgm:prSet presAssocID="{0F024F33-7C37-4BC5-840B-AE8A3E918C0F}" presName="theInnerList" presStyleCnt="0"/>
      <dgm:spPr/>
    </dgm:pt>
    <dgm:pt modelId="{70ED01C2-5685-46B2-95F3-082C056008E6}" type="pres">
      <dgm:prSet presAssocID="{0F024F33-7C37-4BC5-840B-AE8A3E918C0F}" presName="aSpace" presStyleCnt="0"/>
      <dgm:spPr/>
    </dgm:pt>
    <dgm:pt modelId="{160569EE-A6F6-4BA7-A8F4-76946CB0A8F0}" type="pres">
      <dgm:prSet presAssocID="{60A06182-A495-4659-9D91-766EB2A638D4}" presName="compNode" presStyleCnt="0"/>
      <dgm:spPr/>
    </dgm:pt>
    <dgm:pt modelId="{905769CC-38D6-43F3-989E-55BEE3159C4D}" type="pres">
      <dgm:prSet presAssocID="{60A06182-A495-4659-9D91-766EB2A638D4}" presName="aNode" presStyleLbl="bgShp" presStyleIdx="2" presStyleCnt="5" custScaleX="114971" custLinFactNeighborX="0" custLinFactNeighborY="-2400"/>
      <dgm:spPr/>
    </dgm:pt>
    <dgm:pt modelId="{7BE7572C-50EB-489F-B9AB-8F000F0A0875}" type="pres">
      <dgm:prSet presAssocID="{60A06182-A495-4659-9D91-766EB2A638D4}" presName="textNode" presStyleLbl="bgShp" presStyleIdx="2" presStyleCnt="5"/>
      <dgm:spPr/>
    </dgm:pt>
    <dgm:pt modelId="{C241BFF4-08AC-4B18-B839-A4C57B5707DD}" type="pres">
      <dgm:prSet presAssocID="{60A06182-A495-4659-9D91-766EB2A638D4}" presName="compChildNode" presStyleCnt="0"/>
      <dgm:spPr/>
    </dgm:pt>
    <dgm:pt modelId="{F591A331-E248-460F-9A4C-754FE3FB2ED8}" type="pres">
      <dgm:prSet presAssocID="{60A06182-A495-4659-9D91-766EB2A638D4}" presName="theInnerList" presStyleCnt="0"/>
      <dgm:spPr/>
    </dgm:pt>
    <dgm:pt modelId="{DB358D08-5BC4-4AB2-AD18-87AF66F67EDE}" type="pres">
      <dgm:prSet presAssocID="{60A06182-A495-4659-9D91-766EB2A638D4}" presName="aSpace" presStyleCnt="0"/>
      <dgm:spPr/>
    </dgm:pt>
    <dgm:pt modelId="{946E0D2F-43DE-4FE4-A7C5-6B42525EF22F}" type="pres">
      <dgm:prSet presAssocID="{4D54D459-340A-4B4D-894E-89FDF7C8097D}" presName="compNode" presStyleCnt="0"/>
      <dgm:spPr/>
    </dgm:pt>
    <dgm:pt modelId="{DF15C80E-7A74-4D26-ACAB-150E686EFC46}" type="pres">
      <dgm:prSet presAssocID="{4D54D459-340A-4B4D-894E-89FDF7C8097D}" presName="aNode" presStyleLbl="bgShp" presStyleIdx="3" presStyleCnt="5" custScaleX="115311"/>
      <dgm:spPr/>
    </dgm:pt>
    <dgm:pt modelId="{8D39B3A5-7274-438F-9473-A397944D63EC}" type="pres">
      <dgm:prSet presAssocID="{4D54D459-340A-4B4D-894E-89FDF7C8097D}" presName="textNode" presStyleLbl="bgShp" presStyleIdx="3" presStyleCnt="5"/>
      <dgm:spPr/>
    </dgm:pt>
    <dgm:pt modelId="{C76233C6-2680-4414-BB67-2A7AE568EB45}" type="pres">
      <dgm:prSet presAssocID="{4D54D459-340A-4B4D-894E-89FDF7C8097D}" presName="compChildNode" presStyleCnt="0"/>
      <dgm:spPr/>
    </dgm:pt>
    <dgm:pt modelId="{73208892-86D2-4C2B-BA63-144CC6B6C690}" type="pres">
      <dgm:prSet presAssocID="{4D54D459-340A-4B4D-894E-89FDF7C8097D}" presName="theInnerList" presStyleCnt="0"/>
      <dgm:spPr/>
    </dgm:pt>
    <dgm:pt modelId="{E23A45CE-B1C9-442B-BCC3-99270AE65B99}" type="pres">
      <dgm:prSet presAssocID="{4D54D459-340A-4B4D-894E-89FDF7C8097D}" presName="aSpace" presStyleCnt="0"/>
      <dgm:spPr/>
    </dgm:pt>
    <dgm:pt modelId="{98F2C8C7-7EC5-48EC-A762-3369846D9B93}" type="pres">
      <dgm:prSet presAssocID="{4FF19EF8-32A5-45EB-B3FC-FE5DE9758E9D}" presName="compNode" presStyleCnt="0"/>
      <dgm:spPr/>
    </dgm:pt>
    <dgm:pt modelId="{F055986E-FB42-416E-B558-F9CE961D759F}" type="pres">
      <dgm:prSet presAssocID="{4FF19EF8-32A5-45EB-B3FC-FE5DE9758E9D}" presName="aNode" presStyleLbl="bgShp" presStyleIdx="4" presStyleCnt="5" custScaleX="114889"/>
      <dgm:spPr/>
    </dgm:pt>
    <dgm:pt modelId="{2C56783C-DCB3-4336-982F-2EB04E08A59B}" type="pres">
      <dgm:prSet presAssocID="{4FF19EF8-32A5-45EB-B3FC-FE5DE9758E9D}" presName="textNode" presStyleLbl="bgShp" presStyleIdx="4" presStyleCnt="5"/>
      <dgm:spPr/>
    </dgm:pt>
    <dgm:pt modelId="{C4C39086-CFE7-485E-94C3-2914F914A640}" type="pres">
      <dgm:prSet presAssocID="{4FF19EF8-32A5-45EB-B3FC-FE5DE9758E9D}" presName="compChildNode" presStyleCnt="0"/>
      <dgm:spPr/>
    </dgm:pt>
    <dgm:pt modelId="{4183E2AE-CFFC-4703-AF47-8F040ADBB1FF}" type="pres">
      <dgm:prSet presAssocID="{4FF19EF8-32A5-45EB-B3FC-FE5DE9758E9D}" presName="theInnerList" presStyleCnt="0"/>
      <dgm:spPr/>
    </dgm:pt>
  </dgm:ptLst>
  <dgm:cxnLst>
    <dgm:cxn modelId="{1E32612A-C6AB-4073-8045-DA71E60E7D92}" type="presOf" srcId="{0F024F33-7C37-4BC5-840B-AE8A3E918C0F}" destId="{455A4A88-F7F7-4E1F-8D5C-C3E1B94CE8BA}" srcOrd="1" destOrd="0" presId="urn:microsoft.com/office/officeart/2005/8/layout/lProcess2"/>
    <dgm:cxn modelId="{011A182E-3D4D-4D58-BF20-D8DDAAF59A6C}" srcId="{E8378CE0-40DE-4850-AE43-887D8B0C9DCA}" destId="{0F024F33-7C37-4BC5-840B-AE8A3E918C0F}" srcOrd="1" destOrd="0" parTransId="{B60B1D86-4EEC-46DD-9BB3-4B3DD167226D}" sibTransId="{AAA2B4AF-E9F0-47D1-BF40-F03DC8DEF7F4}"/>
    <dgm:cxn modelId="{53254A5B-AE9F-479E-A0C8-4621527A4717}" type="presOf" srcId="{E8378CE0-40DE-4850-AE43-887D8B0C9DCA}" destId="{B9A4A242-4002-4C65-B47C-3BB7B033B631}" srcOrd="0" destOrd="0" presId="urn:microsoft.com/office/officeart/2005/8/layout/lProcess2"/>
    <dgm:cxn modelId="{A033095C-A3B2-4D2A-8EC6-2C742EFDC4BA}" type="presOf" srcId="{60A06182-A495-4659-9D91-766EB2A638D4}" destId="{905769CC-38D6-43F3-989E-55BEE3159C4D}" srcOrd="0" destOrd="0" presId="urn:microsoft.com/office/officeart/2005/8/layout/lProcess2"/>
    <dgm:cxn modelId="{E45D506D-12D3-4EC6-BC55-6822525DCAF0}" type="presOf" srcId="{0F024F33-7C37-4BC5-840B-AE8A3E918C0F}" destId="{B60BBB07-6B48-4E76-A85C-5D6526155084}" srcOrd="0" destOrd="0" presId="urn:microsoft.com/office/officeart/2005/8/layout/lProcess2"/>
    <dgm:cxn modelId="{18A6AC57-9C17-43A9-AE7A-710206A00AEA}" type="presOf" srcId="{4D54D459-340A-4B4D-894E-89FDF7C8097D}" destId="{8D39B3A5-7274-438F-9473-A397944D63EC}" srcOrd="1" destOrd="0" presId="urn:microsoft.com/office/officeart/2005/8/layout/lProcess2"/>
    <dgm:cxn modelId="{0D8AAE7C-449E-43F1-B855-0B41A786FD68}" srcId="{E8378CE0-40DE-4850-AE43-887D8B0C9DCA}" destId="{60A06182-A495-4659-9D91-766EB2A638D4}" srcOrd="2" destOrd="0" parTransId="{0DD4AD79-E975-4290-B836-3050DE1FD55D}" sibTransId="{0934C0D7-0D75-4C7C-A195-85F06A0DA7A7}"/>
    <dgm:cxn modelId="{D39178A6-C9A6-4BA7-9AA5-2118BD7820EB}" srcId="{E8378CE0-40DE-4850-AE43-887D8B0C9DCA}" destId="{4FF19EF8-32A5-45EB-B3FC-FE5DE9758E9D}" srcOrd="4" destOrd="0" parTransId="{904EAC9D-591C-4A48-B467-D9C79803C270}" sibTransId="{C04E2D3E-69BD-4BE0-9C69-62D7C545AD2F}"/>
    <dgm:cxn modelId="{70B844A7-7393-4040-9450-57A1F43F6664}" type="presOf" srcId="{4D54D459-340A-4B4D-894E-89FDF7C8097D}" destId="{DF15C80E-7A74-4D26-ACAB-150E686EFC46}" srcOrd="0" destOrd="0" presId="urn:microsoft.com/office/officeart/2005/8/layout/lProcess2"/>
    <dgm:cxn modelId="{6EFAC5B7-5D6E-4299-B3FA-F841F1ACBA2D}" type="presOf" srcId="{4FF19EF8-32A5-45EB-B3FC-FE5DE9758E9D}" destId="{2C56783C-DCB3-4336-982F-2EB04E08A59B}" srcOrd="1" destOrd="0" presId="urn:microsoft.com/office/officeart/2005/8/layout/lProcess2"/>
    <dgm:cxn modelId="{E14290BB-BB0B-4319-93D7-31B204493078}" srcId="{E8378CE0-40DE-4850-AE43-887D8B0C9DCA}" destId="{4D54D459-340A-4B4D-894E-89FDF7C8097D}" srcOrd="3" destOrd="0" parTransId="{36141647-F3CB-4560-8F00-C81580AC2B07}" sibTransId="{23B4EC20-9B7D-46FA-9A86-30759B57A281}"/>
    <dgm:cxn modelId="{1D9674D5-8EB6-48EE-84F7-C809F1BC69CD}" type="presOf" srcId="{E615AC16-DCE9-41AE-9409-2CB48F824F8E}" destId="{0978B608-447C-429C-9192-2012EC1C98A4}" srcOrd="1" destOrd="0" presId="urn:microsoft.com/office/officeart/2005/8/layout/lProcess2"/>
    <dgm:cxn modelId="{D0133FDA-2984-4B86-8601-CB8B683B9CAC}" type="presOf" srcId="{E615AC16-DCE9-41AE-9409-2CB48F824F8E}" destId="{C6095804-6681-4306-8A50-5235A07A8B55}" srcOrd="0" destOrd="0" presId="urn:microsoft.com/office/officeart/2005/8/layout/lProcess2"/>
    <dgm:cxn modelId="{3E9E86F0-EC62-4D36-8BB0-877AD12286B4}" type="presOf" srcId="{4FF19EF8-32A5-45EB-B3FC-FE5DE9758E9D}" destId="{F055986E-FB42-416E-B558-F9CE961D759F}" srcOrd="0" destOrd="0" presId="urn:microsoft.com/office/officeart/2005/8/layout/lProcess2"/>
    <dgm:cxn modelId="{575A22F3-73A5-49AB-9D85-68F396DA3DF7}" srcId="{E8378CE0-40DE-4850-AE43-887D8B0C9DCA}" destId="{E615AC16-DCE9-41AE-9409-2CB48F824F8E}" srcOrd="0" destOrd="0" parTransId="{887A8956-5C89-458C-BD8E-9919AD224888}" sibTransId="{858827E5-2865-41D2-BAA8-E52EDAF2F421}"/>
    <dgm:cxn modelId="{DF99D5F8-9981-4F0E-BC99-74AAFD0924D9}" type="presOf" srcId="{60A06182-A495-4659-9D91-766EB2A638D4}" destId="{7BE7572C-50EB-489F-B9AB-8F000F0A0875}" srcOrd="1" destOrd="0" presId="urn:microsoft.com/office/officeart/2005/8/layout/lProcess2"/>
    <dgm:cxn modelId="{81C4C2AB-B467-47C4-A50C-DEE905AC3A8F}" type="presParOf" srcId="{B9A4A242-4002-4C65-B47C-3BB7B033B631}" destId="{39785BB8-5E2A-475C-BCF6-CCDE6EDF4FB4}" srcOrd="0" destOrd="0" presId="urn:microsoft.com/office/officeart/2005/8/layout/lProcess2"/>
    <dgm:cxn modelId="{F161676D-32FA-40C0-AE32-6EF6CB8B7B15}" type="presParOf" srcId="{39785BB8-5E2A-475C-BCF6-CCDE6EDF4FB4}" destId="{C6095804-6681-4306-8A50-5235A07A8B55}" srcOrd="0" destOrd="0" presId="urn:microsoft.com/office/officeart/2005/8/layout/lProcess2"/>
    <dgm:cxn modelId="{5AB84045-66E0-4650-9C99-5302DE7E8D90}" type="presParOf" srcId="{39785BB8-5E2A-475C-BCF6-CCDE6EDF4FB4}" destId="{0978B608-447C-429C-9192-2012EC1C98A4}" srcOrd="1" destOrd="0" presId="urn:microsoft.com/office/officeart/2005/8/layout/lProcess2"/>
    <dgm:cxn modelId="{07F791E3-CDFD-49E6-8474-DCA86A0D2844}" type="presParOf" srcId="{39785BB8-5E2A-475C-BCF6-CCDE6EDF4FB4}" destId="{FAA4FCD0-6AA7-495F-AC57-AAEDCBA204B4}" srcOrd="2" destOrd="0" presId="urn:microsoft.com/office/officeart/2005/8/layout/lProcess2"/>
    <dgm:cxn modelId="{136C7DF1-55CA-45D2-B8EC-DB0B5350BE8B}" type="presParOf" srcId="{FAA4FCD0-6AA7-495F-AC57-AAEDCBA204B4}" destId="{FAC0F3B7-43F8-4758-B223-56A84FC79CDB}" srcOrd="0" destOrd="0" presId="urn:microsoft.com/office/officeart/2005/8/layout/lProcess2"/>
    <dgm:cxn modelId="{CA39F500-3136-44E9-91CC-8DD786E263D2}" type="presParOf" srcId="{B9A4A242-4002-4C65-B47C-3BB7B033B631}" destId="{54A364FD-932E-4DE6-9E72-6092FDAACF7F}" srcOrd="1" destOrd="0" presId="urn:microsoft.com/office/officeart/2005/8/layout/lProcess2"/>
    <dgm:cxn modelId="{26F9356F-FE0D-4B5A-BD9B-26ED24163D57}" type="presParOf" srcId="{B9A4A242-4002-4C65-B47C-3BB7B033B631}" destId="{DB1F10FA-2D56-4A23-AE26-0F42E86E489F}" srcOrd="2" destOrd="0" presId="urn:microsoft.com/office/officeart/2005/8/layout/lProcess2"/>
    <dgm:cxn modelId="{82A62BFC-7D40-42CD-AABD-B49045B58976}" type="presParOf" srcId="{DB1F10FA-2D56-4A23-AE26-0F42E86E489F}" destId="{B60BBB07-6B48-4E76-A85C-5D6526155084}" srcOrd="0" destOrd="0" presId="urn:microsoft.com/office/officeart/2005/8/layout/lProcess2"/>
    <dgm:cxn modelId="{377A8C99-7EF0-4DC4-AB00-1E55DFC8D3CE}" type="presParOf" srcId="{DB1F10FA-2D56-4A23-AE26-0F42E86E489F}" destId="{455A4A88-F7F7-4E1F-8D5C-C3E1B94CE8BA}" srcOrd="1" destOrd="0" presId="urn:microsoft.com/office/officeart/2005/8/layout/lProcess2"/>
    <dgm:cxn modelId="{A4BCA32D-2A9F-49CD-98F6-C2A8B7D9E8CD}" type="presParOf" srcId="{DB1F10FA-2D56-4A23-AE26-0F42E86E489F}" destId="{BDFD55AA-B65F-4723-B14C-5230C8D58E80}" srcOrd="2" destOrd="0" presId="urn:microsoft.com/office/officeart/2005/8/layout/lProcess2"/>
    <dgm:cxn modelId="{8008431D-2873-4AAF-A2CB-CCDC14FBD883}" type="presParOf" srcId="{BDFD55AA-B65F-4723-B14C-5230C8D58E80}" destId="{CC2F5D87-7613-45A1-9204-364AE0AECB94}" srcOrd="0" destOrd="0" presId="urn:microsoft.com/office/officeart/2005/8/layout/lProcess2"/>
    <dgm:cxn modelId="{E00E47D8-6EEB-4AFF-AF6B-7391EEC0D3BD}" type="presParOf" srcId="{B9A4A242-4002-4C65-B47C-3BB7B033B631}" destId="{70ED01C2-5685-46B2-95F3-082C056008E6}" srcOrd="3" destOrd="0" presId="urn:microsoft.com/office/officeart/2005/8/layout/lProcess2"/>
    <dgm:cxn modelId="{4845623C-24AC-4208-BF0B-9DC8A2E119A0}" type="presParOf" srcId="{B9A4A242-4002-4C65-B47C-3BB7B033B631}" destId="{160569EE-A6F6-4BA7-A8F4-76946CB0A8F0}" srcOrd="4" destOrd="0" presId="urn:microsoft.com/office/officeart/2005/8/layout/lProcess2"/>
    <dgm:cxn modelId="{3B65DE2D-2AB3-42DE-AD25-9BC89986C721}" type="presParOf" srcId="{160569EE-A6F6-4BA7-A8F4-76946CB0A8F0}" destId="{905769CC-38D6-43F3-989E-55BEE3159C4D}" srcOrd="0" destOrd="0" presId="urn:microsoft.com/office/officeart/2005/8/layout/lProcess2"/>
    <dgm:cxn modelId="{7A6EDFC2-2FDF-4465-AE8F-FF21E79B958A}" type="presParOf" srcId="{160569EE-A6F6-4BA7-A8F4-76946CB0A8F0}" destId="{7BE7572C-50EB-489F-B9AB-8F000F0A0875}" srcOrd="1" destOrd="0" presId="urn:microsoft.com/office/officeart/2005/8/layout/lProcess2"/>
    <dgm:cxn modelId="{E34DC985-7E39-4F18-B83A-C98FAA07301D}" type="presParOf" srcId="{160569EE-A6F6-4BA7-A8F4-76946CB0A8F0}" destId="{C241BFF4-08AC-4B18-B839-A4C57B5707DD}" srcOrd="2" destOrd="0" presId="urn:microsoft.com/office/officeart/2005/8/layout/lProcess2"/>
    <dgm:cxn modelId="{B0B34461-BD9B-454B-BF86-3EFB746A3765}" type="presParOf" srcId="{C241BFF4-08AC-4B18-B839-A4C57B5707DD}" destId="{F591A331-E248-460F-9A4C-754FE3FB2ED8}" srcOrd="0" destOrd="0" presId="urn:microsoft.com/office/officeart/2005/8/layout/lProcess2"/>
    <dgm:cxn modelId="{22FC0BB0-B6F5-4CB0-BDD5-ACBB11A6051F}" type="presParOf" srcId="{B9A4A242-4002-4C65-B47C-3BB7B033B631}" destId="{DB358D08-5BC4-4AB2-AD18-87AF66F67EDE}" srcOrd="5" destOrd="0" presId="urn:microsoft.com/office/officeart/2005/8/layout/lProcess2"/>
    <dgm:cxn modelId="{0CA59ECB-0BE3-47C6-B0FA-535E2E7C5631}" type="presParOf" srcId="{B9A4A242-4002-4C65-B47C-3BB7B033B631}" destId="{946E0D2F-43DE-4FE4-A7C5-6B42525EF22F}" srcOrd="6" destOrd="0" presId="urn:microsoft.com/office/officeart/2005/8/layout/lProcess2"/>
    <dgm:cxn modelId="{38E8E94C-F385-45B5-A4B4-0A479CF74649}" type="presParOf" srcId="{946E0D2F-43DE-4FE4-A7C5-6B42525EF22F}" destId="{DF15C80E-7A74-4D26-ACAB-150E686EFC46}" srcOrd="0" destOrd="0" presId="urn:microsoft.com/office/officeart/2005/8/layout/lProcess2"/>
    <dgm:cxn modelId="{C77722E4-C2EF-46BA-AE24-786D933CE7EE}" type="presParOf" srcId="{946E0D2F-43DE-4FE4-A7C5-6B42525EF22F}" destId="{8D39B3A5-7274-438F-9473-A397944D63EC}" srcOrd="1" destOrd="0" presId="urn:microsoft.com/office/officeart/2005/8/layout/lProcess2"/>
    <dgm:cxn modelId="{0DC6ACF1-4CFB-4A8E-8F3E-B923DFB952E3}" type="presParOf" srcId="{946E0D2F-43DE-4FE4-A7C5-6B42525EF22F}" destId="{C76233C6-2680-4414-BB67-2A7AE568EB45}" srcOrd="2" destOrd="0" presId="urn:microsoft.com/office/officeart/2005/8/layout/lProcess2"/>
    <dgm:cxn modelId="{66D3AD2A-4228-428B-88AC-EE1889CF03A1}" type="presParOf" srcId="{C76233C6-2680-4414-BB67-2A7AE568EB45}" destId="{73208892-86D2-4C2B-BA63-144CC6B6C690}" srcOrd="0" destOrd="0" presId="urn:microsoft.com/office/officeart/2005/8/layout/lProcess2"/>
    <dgm:cxn modelId="{2EA4EA61-F6DC-4133-9DA5-B9E9D505EFD2}" type="presParOf" srcId="{B9A4A242-4002-4C65-B47C-3BB7B033B631}" destId="{E23A45CE-B1C9-442B-BCC3-99270AE65B99}" srcOrd="7" destOrd="0" presId="urn:microsoft.com/office/officeart/2005/8/layout/lProcess2"/>
    <dgm:cxn modelId="{F0E4476F-C820-4B9C-87C2-A064F7CE8133}" type="presParOf" srcId="{B9A4A242-4002-4C65-B47C-3BB7B033B631}" destId="{98F2C8C7-7EC5-48EC-A762-3369846D9B93}" srcOrd="8" destOrd="0" presId="urn:microsoft.com/office/officeart/2005/8/layout/lProcess2"/>
    <dgm:cxn modelId="{7FE07351-7552-4CC5-9ECF-F71EF4F1B950}" type="presParOf" srcId="{98F2C8C7-7EC5-48EC-A762-3369846D9B93}" destId="{F055986E-FB42-416E-B558-F9CE961D759F}" srcOrd="0" destOrd="0" presId="urn:microsoft.com/office/officeart/2005/8/layout/lProcess2"/>
    <dgm:cxn modelId="{F0AE5E9D-5EBA-4AF1-9BFB-0CA303356278}" type="presParOf" srcId="{98F2C8C7-7EC5-48EC-A762-3369846D9B93}" destId="{2C56783C-DCB3-4336-982F-2EB04E08A59B}" srcOrd="1" destOrd="0" presId="urn:microsoft.com/office/officeart/2005/8/layout/lProcess2"/>
    <dgm:cxn modelId="{E09E2421-A7F0-42D8-9A7E-065CB951E0F8}" type="presParOf" srcId="{98F2C8C7-7EC5-48EC-A762-3369846D9B93}" destId="{C4C39086-CFE7-485E-94C3-2914F914A640}" srcOrd="2" destOrd="0" presId="urn:microsoft.com/office/officeart/2005/8/layout/lProcess2"/>
    <dgm:cxn modelId="{21CFC757-A4CF-4B5D-9495-901F767AC544}" type="presParOf" srcId="{C4C39086-CFE7-485E-94C3-2914F914A640}" destId="{4183E2AE-CFFC-4703-AF47-8F040ADBB1F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5804-6681-4306-8A50-5235A07A8B55}">
      <dsp:nvSpPr>
        <dsp:cNvPr id="0" name=""/>
        <dsp:cNvSpPr/>
      </dsp:nvSpPr>
      <dsp:spPr>
        <a:xfrm>
          <a:off x="48786" y="0"/>
          <a:ext cx="3243838" cy="3944621"/>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0" lvl="0" indent="0" algn="ctr" defTabSz="466725" rtl="0">
            <a:lnSpc>
              <a:spcPct val="100000"/>
            </a:lnSpc>
            <a:spcBef>
              <a:spcPts val="600"/>
            </a:spcBef>
            <a:spcAft>
              <a:spcPts val="0"/>
            </a:spcAft>
            <a:buNone/>
          </a:pPr>
          <a:endParaRPr lang="en-US" sz="1050" b="1" kern="1200">
            <a:solidFill>
              <a:srgbClr val="93FEFF"/>
            </a:solidFill>
            <a:latin typeface="Open Sans"/>
            <a:ea typeface="Open Sans"/>
            <a:cs typeface="Open Sans"/>
          </a:endParaRPr>
        </a:p>
        <a:p>
          <a:pPr marL="0" lvl="0" indent="0" algn="ctr" defTabSz="466725" rtl="0">
            <a:lnSpc>
              <a:spcPct val="100000"/>
            </a:lnSpc>
            <a:spcBef>
              <a:spcPts val="600"/>
            </a:spcBef>
            <a:spcAft>
              <a:spcPts val="0"/>
            </a:spcAft>
            <a:buNone/>
          </a:pPr>
          <a:r>
            <a:rPr lang="en-US" sz="1050" b="1" kern="1200">
              <a:solidFill>
                <a:srgbClr val="93FEFF"/>
              </a:solidFill>
              <a:latin typeface="Open Sans"/>
              <a:ea typeface="Open Sans"/>
              <a:cs typeface="Open Sans"/>
            </a:rPr>
            <a:t>Sign up for </a:t>
          </a:r>
          <a:r>
            <a:rPr lang="en-US" sz="1050" b="1" kern="1200" err="1">
              <a:solidFill>
                <a:srgbClr val="93FEFF"/>
              </a:solidFill>
              <a:latin typeface="Open Sans"/>
              <a:ea typeface="Open Sans"/>
              <a:cs typeface="Open Sans"/>
            </a:rPr>
            <a:t>MyCyvatar</a:t>
          </a:r>
          <a:endParaRPr lang="en-US" sz="1050" kern="1200"/>
        </a:p>
        <a:p>
          <a:pPr marL="0" lvl="0" indent="0" algn="ctr" defTabSz="466725">
            <a:lnSpc>
              <a:spcPct val="100000"/>
            </a:lnSpc>
            <a:spcBef>
              <a:spcPts val="600"/>
            </a:spcBef>
            <a:spcAft>
              <a:spcPts val="0"/>
            </a:spcAft>
            <a:buNone/>
          </a:pPr>
          <a:r>
            <a:rPr lang="en-US" sz="1000" b="0" kern="1200">
              <a:solidFill>
                <a:schemeClr val="bg1"/>
              </a:solidFill>
              <a:latin typeface="Open Sans"/>
              <a:ea typeface="Open Sans"/>
              <a:cs typeface="Open Sans"/>
            </a:rPr>
            <a:t>Complete Assessment</a:t>
          </a:r>
        </a:p>
        <a:p>
          <a:pPr marL="0" lvl="0" indent="0" algn="ctr" defTabSz="466725" rtl="0">
            <a:lnSpc>
              <a:spcPct val="100000"/>
            </a:lnSpc>
            <a:spcBef>
              <a:spcPts val="600"/>
            </a:spcBef>
            <a:spcAft>
              <a:spcPts val="0"/>
            </a:spcAft>
            <a:buNone/>
          </a:pPr>
          <a:r>
            <a:rPr lang="en-US" sz="1000" b="0" kern="1200">
              <a:solidFill>
                <a:schemeClr val="bg1"/>
              </a:solidFill>
              <a:latin typeface="Open Sans"/>
              <a:ea typeface="Open Sans"/>
              <a:cs typeface="Open Sans"/>
            </a:rPr>
            <a:t>Schedule Freemium scans</a:t>
          </a:r>
        </a:p>
        <a:p>
          <a:pPr marL="0" lvl="0" indent="0" algn="ctr" defTabSz="466725" rtl="0">
            <a:lnSpc>
              <a:spcPct val="100000"/>
            </a:lnSpc>
            <a:spcBef>
              <a:spcPts val="600"/>
            </a:spcBef>
            <a:spcAft>
              <a:spcPts val="0"/>
            </a:spcAft>
            <a:buNone/>
          </a:pPr>
          <a:r>
            <a:rPr lang="en-US" sz="1000" b="0" kern="1200">
              <a:solidFill>
                <a:schemeClr val="bg1"/>
              </a:solidFill>
              <a:latin typeface="Open Sans"/>
              <a:ea typeface="Open Sans"/>
              <a:cs typeface="Open Sans"/>
            </a:rPr>
            <a:t>Download Free Security Policies</a:t>
          </a:r>
        </a:p>
        <a:p>
          <a:pPr marL="0" lvl="0" indent="0" algn="ctr" defTabSz="466725" rtl="0">
            <a:lnSpc>
              <a:spcPct val="100000"/>
            </a:lnSpc>
            <a:spcBef>
              <a:spcPts val="600"/>
            </a:spcBef>
            <a:spcAft>
              <a:spcPts val="0"/>
            </a:spcAft>
            <a:buNone/>
          </a:pPr>
          <a:r>
            <a:rPr lang="en-US" sz="1000" b="0" kern="1200">
              <a:solidFill>
                <a:schemeClr val="bg1"/>
              </a:solidFill>
              <a:latin typeface="Open Sans"/>
              <a:ea typeface="Open Sans"/>
              <a:cs typeface="Open Sans"/>
            </a:rPr>
            <a:t>Select Solutions to purchase through eCommerce</a:t>
          </a:r>
        </a:p>
        <a:p>
          <a:pPr marL="0" lvl="0" indent="0" algn="ctr" defTabSz="466725" rtl="0">
            <a:lnSpc>
              <a:spcPct val="100000"/>
            </a:lnSpc>
            <a:spcBef>
              <a:spcPts val="600"/>
            </a:spcBef>
            <a:spcAft>
              <a:spcPts val="0"/>
            </a:spcAft>
            <a:buNone/>
          </a:pPr>
          <a:endParaRPr lang="en-US" sz="1050" b="1" kern="1200">
            <a:solidFill>
              <a:srgbClr val="93FEFF"/>
            </a:solidFill>
            <a:latin typeface="Open Sans"/>
            <a:ea typeface="Open Sans"/>
            <a:cs typeface="Open Sans"/>
          </a:endParaRPr>
        </a:p>
        <a:p>
          <a:pPr marL="0" lvl="0" indent="0" algn="ctr" defTabSz="466725" rtl="0">
            <a:lnSpc>
              <a:spcPct val="100000"/>
            </a:lnSpc>
            <a:spcBef>
              <a:spcPts val="600"/>
            </a:spcBef>
            <a:spcAft>
              <a:spcPts val="0"/>
            </a:spcAft>
            <a:buNone/>
          </a:pPr>
          <a:r>
            <a:rPr lang="en-US" sz="1050" b="1" kern="1200">
              <a:solidFill>
                <a:srgbClr val="93FEFF"/>
              </a:solidFill>
              <a:latin typeface="Open Sans"/>
              <a:ea typeface="Open Sans"/>
              <a:cs typeface="Open Sans"/>
            </a:rPr>
            <a:t>New Subscription </a:t>
          </a:r>
          <a:r>
            <a:rPr lang="en-US" sz="1050" b="1" kern="1200" err="1">
              <a:solidFill>
                <a:srgbClr val="93FEFF"/>
              </a:solidFill>
              <a:latin typeface="Open Sans"/>
              <a:ea typeface="Open Sans"/>
              <a:cs typeface="Open Sans"/>
            </a:rPr>
            <a:t>CyvatarPro</a:t>
          </a:r>
          <a:r>
            <a:rPr lang="en-US" sz="1050" b="1" kern="1200">
              <a:solidFill>
                <a:srgbClr val="93FEFF"/>
              </a:solidFill>
              <a:latin typeface="Open Sans"/>
              <a:ea typeface="Open Sans"/>
              <a:cs typeface="Open Sans"/>
            </a:rPr>
            <a:t>! </a:t>
          </a:r>
          <a:endParaRPr lang="en-US" sz="1050" kern="1200"/>
        </a:p>
        <a:p>
          <a:pPr marL="0" lvl="0" indent="0" algn="ctr" defTabSz="466725" rtl="0">
            <a:lnSpc>
              <a:spcPct val="100000"/>
            </a:lnSpc>
            <a:spcBef>
              <a:spcPct val="0"/>
            </a:spcBef>
            <a:spcAft>
              <a:spcPts val="0"/>
            </a:spcAft>
            <a:buNone/>
          </a:pPr>
          <a:r>
            <a:rPr lang="en-US" sz="1000" kern="1200">
              <a:solidFill>
                <a:schemeClr val="bg1"/>
              </a:solidFill>
              <a:latin typeface="Open Sans"/>
              <a:ea typeface="Open Sans"/>
              <a:cs typeface="Open Sans"/>
            </a:rPr>
            <a:t>Your Member Experience (MX)  Manager will reach out to Welcome you to the </a:t>
          </a:r>
          <a:r>
            <a:rPr lang="en-US" sz="1000" kern="1200" err="1">
              <a:solidFill>
                <a:schemeClr val="bg1"/>
              </a:solidFill>
              <a:latin typeface="Open Sans"/>
              <a:ea typeface="Open Sans"/>
              <a:cs typeface="Open Sans"/>
            </a:rPr>
            <a:t>CyFamily</a:t>
          </a:r>
          <a:r>
            <a:rPr lang="en-US" sz="1000" kern="1200">
              <a:solidFill>
                <a:schemeClr val="bg1"/>
              </a:solidFill>
              <a:latin typeface="Open Sans"/>
              <a:ea typeface="Open Sans"/>
              <a:cs typeface="Open Sans"/>
            </a:rPr>
            <a:t>!</a:t>
          </a:r>
          <a:r>
            <a:rPr lang="en-US" sz="1000" b="0" kern="1200">
              <a:solidFill>
                <a:schemeClr val="bg1"/>
              </a:solidFill>
              <a:latin typeface="Open Sans"/>
              <a:ea typeface="Open Sans"/>
              <a:cs typeface="Open Sans"/>
            </a:rPr>
            <a:t> </a:t>
          </a:r>
          <a:endParaRPr lang="en-US" sz="900" b="1" kern="1200">
            <a:solidFill>
              <a:srgbClr val="93FEFF"/>
            </a:solidFill>
            <a:latin typeface="Open Sans"/>
            <a:ea typeface="Open Sans"/>
            <a:cs typeface="Open Sans"/>
          </a:endParaRPr>
        </a:p>
        <a:p>
          <a:pPr marL="0" lvl="0" indent="0" algn="ctr" defTabSz="466725" rtl="0">
            <a:lnSpc>
              <a:spcPct val="100000"/>
            </a:lnSpc>
            <a:spcBef>
              <a:spcPct val="0"/>
            </a:spcBef>
            <a:spcAft>
              <a:spcPts val="0"/>
            </a:spcAft>
            <a:buNone/>
          </a:pPr>
          <a:endParaRPr lang="en-US" sz="900" b="1" kern="1200">
            <a:solidFill>
              <a:srgbClr val="93FEFF"/>
            </a:solidFill>
            <a:latin typeface="Open Sans"/>
            <a:ea typeface="Open Sans"/>
            <a:cs typeface="Open Sans"/>
          </a:endParaRPr>
        </a:p>
        <a:p>
          <a:pPr marL="0" lvl="0" indent="0" algn="ctr" defTabSz="466725" rtl="0">
            <a:lnSpc>
              <a:spcPct val="100000"/>
            </a:lnSpc>
            <a:spcBef>
              <a:spcPct val="0"/>
            </a:spcBef>
            <a:spcAft>
              <a:spcPts val="0"/>
            </a:spcAft>
            <a:buNone/>
          </a:pPr>
          <a:r>
            <a:rPr lang="en-US" sz="1050" b="1" kern="1200">
              <a:solidFill>
                <a:srgbClr val="93FEFF"/>
              </a:solidFill>
              <a:latin typeface="Open Sans"/>
              <a:ea typeface="Open Sans"/>
              <a:cs typeface="Open Sans"/>
            </a:rPr>
            <a:t>Technical Information </a:t>
          </a:r>
        </a:p>
        <a:p>
          <a:pPr marL="0" lvl="0" indent="0" algn="ctr" defTabSz="466725" rtl="0">
            <a:lnSpc>
              <a:spcPct val="100000"/>
            </a:lnSpc>
            <a:spcBef>
              <a:spcPct val="0"/>
            </a:spcBef>
            <a:spcAft>
              <a:spcPts val="0"/>
            </a:spcAft>
            <a:buNone/>
          </a:pPr>
          <a:r>
            <a:rPr lang="en-US" sz="1000" b="0" kern="1200">
              <a:solidFill>
                <a:schemeClr val="bg1"/>
              </a:solidFill>
              <a:latin typeface="Open Sans"/>
              <a:ea typeface="Open Sans"/>
              <a:cs typeface="Open Sans"/>
            </a:rPr>
            <a:t>Enable notifications in the </a:t>
          </a:r>
          <a:r>
            <a:rPr lang="en-US" sz="1000" b="0" kern="1200" err="1">
              <a:solidFill>
                <a:schemeClr val="bg1"/>
              </a:solidFill>
              <a:latin typeface="Open Sans"/>
              <a:ea typeface="Open Sans"/>
              <a:cs typeface="Open Sans"/>
            </a:rPr>
            <a:t>Cyvatar</a:t>
          </a:r>
          <a:r>
            <a:rPr lang="en-US" sz="1000" b="0" kern="1200">
              <a:solidFill>
                <a:schemeClr val="bg1"/>
              </a:solidFill>
              <a:latin typeface="Open Sans"/>
              <a:ea typeface="Open Sans"/>
              <a:cs typeface="Open Sans"/>
            </a:rPr>
            <a:t> Platform and complete the data collection forms for </a:t>
          </a:r>
          <a:r>
            <a:rPr lang="en-US" sz="1000" b="0" kern="1200" err="1">
              <a:solidFill>
                <a:schemeClr val="bg1"/>
              </a:solidFill>
              <a:latin typeface="Open Sans"/>
              <a:ea typeface="Open Sans"/>
              <a:cs typeface="Open Sans"/>
            </a:rPr>
            <a:t>Cyvatar</a:t>
          </a:r>
          <a:r>
            <a:rPr lang="en-US" sz="1000" b="0" kern="1200">
              <a:solidFill>
                <a:schemeClr val="bg1"/>
              </a:solidFill>
              <a:latin typeface="Open Sans"/>
              <a:ea typeface="Open Sans"/>
              <a:cs typeface="Open Sans"/>
            </a:rPr>
            <a:t> Security Engineers to </a:t>
          </a:r>
          <a:r>
            <a:rPr lang="en-US" sz="1000" kern="1200">
              <a:solidFill>
                <a:schemeClr val="bg1"/>
              </a:solidFill>
              <a:latin typeface="Open Sans"/>
              <a:ea typeface="Open Sans"/>
              <a:cs typeface="Open Sans"/>
            </a:rPr>
            <a:t>custom select solution product</a:t>
          </a:r>
          <a:r>
            <a:rPr lang="en-US" sz="1000" b="0" kern="1200">
              <a:solidFill>
                <a:schemeClr val="bg1"/>
              </a:solidFill>
              <a:latin typeface="Open Sans"/>
              <a:ea typeface="Open Sans"/>
              <a:cs typeface="Open Sans"/>
            </a:rPr>
            <a:t>(s) that best fit your environment. </a:t>
          </a:r>
          <a:endParaRPr lang="en-US" sz="1000" b="0" kern="1200">
            <a:solidFill>
              <a:schemeClr val="bg1"/>
            </a:solidFill>
            <a:latin typeface="Arial" panose="020B0604020202020204"/>
            <a:ea typeface="Open Sans"/>
            <a:cs typeface="Arial" panose="020B0604020202020204"/>
          </a:endParaRPr>
        </a:p>
      </dsp:txBody>
      <dsp:txXfrm>
        <a:off x="48786" y="0"/>
        <a:ext cx="3243838" cy="1183386"/>
      </dsp:txXfrm>
    </dsp:sp>
    <dsp:sp modelId="{B60BBB07-6B48-4E76-A85C-5D6526155084}">
      <dsp:nvSpPr>
        <dsp:cNvPr id="0" name=""/>
        <dsp:cNvSpPr/>
      </dsp:nvSpPr>
      <dsp:spPr>
        <a:xfrm>
          <a:off x="3504346" y="0"/>
          <a:ext cx="3262063" cy="3944621"/>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0" lvl="0" indent="0" algn="ctr" defTabSz="355600">
            <a:lnSpc>
              <a:spcPct val="100000"/>
            </a:lnSpc>
            <a:spcBef>
              <a:spcPts val="0"/>
            </a:spcBef>
            <a:spcAft>
              <a:spcPts val="0"/>
            </a:spcAft>
            <a:buNone/>
          </a:pPr>
          <a:endParaRPr lang="en-US" sz="800" b="1" kern="120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355600">
            <a:lnSpc>
              <a:spcPct val="100000"/>
            </a:lnSpc>
            <a:spcBef>
              <a:spcPts val="0"/>
            </a:spcBef>
            <a:spcAft>
              <a:spcPts val="0"/>
            </a:spcAft>
            <a:buNone/>
          </a:pPr>
          <a:r>
            <a:rPr lang="en-US" sz="1050" b="1" kern="1200">
              <a:solidFill>
                <a:srgbClr val="93FEFF"/>
              </a:solidFill>
              <a:latin typeface="Open Sans"/>
              <a:ea typeface="Open Sans"/>
              <a:cs typeface="Open Sans"/>
            </a:rPr>
            <a:t>Installation</a:t>
          </a:r>
          <a:endParaRPr lang="en-US" sz="105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355600" rtl="0">
            <a:lnSpc>
              <a:spcPct val="100000"/>
            </a:lnSpc>
            <a:spcBef>
              <a:spcPts val="0"/>
            </a:spcBef>
            <a:spcAft>
              <a:spcPts val="0"/>
            </a:spcAft>
            <a:buNone/>
          </a:pPr>
          <a:r>
            <a:rPr lang="en-US" sz="1000" kern="1200">
              <a:solidFill>
                <a:schemeClr val="bg1"/>
              </a:solidFill>
              <a:latin typeface="Open Sans"/>
              <a:ea typeface="Open Sans"/>
              <a:cs typeface="Open Sans"/>
            </a:rPr>
            <a:t>Acting as an extension of your team, </a:t>
          </a:r>
          <a:r>
            <a:rPr lang="en-US" sz="1000" kern="1200" err="1">
              <a:solidFill>
                <a:schemeClr val="bg1"/>
              </a:solidFill>
              <a:latin typeface="Open Sans"/>
              <a:ea typeface="Open Sans"/>
              <a:cs typeface="Open Sans"/>
            </a:rPr>
            <a:t>Cyvatar</a:t>
          </a:r>
          <a:r>
            <a:rPr lang="en-US" sz="1000" kern="1200">
              <a:solidFill>
                <a:schemeClr val="bg1"/>
              </a:solidFill>
              <a:latin typeface="Open Sans"/>
              <a:ea typeface="Open Sans"/>
              <a:cs typeface="Open Sans"/>
            </a:rPr>
            <a:t> Security Engineers will assist with installation of the relevant 3</a:t>
          </a:r>
          <a:r>
            <a:rPr lang="en-US" sz="1000" kern="1200" baseline="30000">
              <a:solidFill>
                <a:schemeClr val="bg1"/>
              </a:solidFill>
              <a:latin typeface="Open Sans"/>
              <a:ea typeface="Open Sans"/>
              <a:cs typeface="Open Sans"/>
            </a:rPr>
            <a:t>rd</a:t>
          </a:r>
          <a:r>
            <a:rPr lang="en-US" sz="1000" kern="1200">
              <a:solidFill>
                <a:schemeClr val="bg1"/>
              </a:solidFill>
              <a:latin typeface="Open Sans"/>
              <a:ea typeface="Open Sans"/>
              <a:cs typeface="Open Sans"/>
            </a:rPr>
            <a:t> Party Product(s) by providing installation instructions, and hands on guidance. While always having your back through any strategizing or troubleshooting.  </a:t>
          </a:r>
        </a:p>
        <a:p>
          <a:pPr marL="0" lvl="0" indent="0" algn="ctr" defTabSz="355600" rtl="0">
            <a:lnSpc>
              <a:spcPct val="100000"/>
            </a:lnSpc>
            <a:spcBef>
              <a:spcPts val="0"/>
            </a:spcBef>
            <a:spcAft>
              <a:spcPts val="0"/>
            </a:spcAft>
            <a:buNone/>
          </a:pPr>
          <a:endParaRPr lang="en-US" sz="1000" kern="1200">
            <a:solidFill>
              <a:schemeClr val="bg1"/>
            </a:solidFill>
            <a:latin typeface="Open Sans"/>
            <a:ea typeface="Open Sans"/>
            <a:cs typeface="Open Sans"/>
          </a:endParaRPr>
        </a:p>
        <a:p>
          <a:pPr marL="0" lvl="0" indent="0" algn="ctr" defTabSz="355600" rtl="0">
            <a:lnSpc>
              <a:spcPct val="100000"/>
            </a:lnSpc>
            <a:spcBef>
              <a:spcPts val="0"/>
            </a:spcBef>
            <a:spcAft>
              <a:spcPts val="0"/>
            </a:spcAft>
            <a:buNone/>
          </a:pPr>
          <a:r>
            <a:rPr lang="en-US" sz="1050" b="1" kern="1200">
              <a:solidFill>
                <a:srgbClr val="93FEFF"/>
              </a:solidFill>
              <a:latin typeface="Open Sans"/>
              <a:ea typeface="Open Sans"/>
              <a:cs typeface="Open Sans"/>
            </a:rPr>
            <a:t>ICARM Onboarding Visibility</a:t>
          </a:r>
        </a:p>
        <a:p>
          <a:pPr marL="0" lvl="0" indent="0" algn="ctr" defTabSz="355600" rtl="0">
            <a:lnSpc>
              <a:spcPct val="100000"/>
            </a:lnSpc>
            <a:spcBef>
              <a:spcPts val="0"/>
            </a:spcBef>
            <a:spcAft>
              <a:spcPts val="0"/>
            </a:spcAft>
            <a:buNone/>
          </a:pPr>
          <a:r>
            <a:rPr lang="en-US" sz="1000" kern="1200">
              <a:solidFill>
                <a:schemeClr val="bg1"/>
              </a:solidFill>
              <a:latin typeface="Open Sans"/>
              <a:ea typeface="Open Sans"/>
              <a:cs typeface="Open Sans"/>
            </a:rPr>
            <a:t>Progress is tracked through the </a:t>
          </a:r>
          <a:r>
            <a:rPr lang="en-US" sz="1000" kern="1200" err="1">
              <a:solidFill>
                <a:schemeClr val="bg1"/>
              </a:solidFill>
              <a:latin typeface="Open Sans"/>
              <a:ea typeface="Open Sans"/>
              <a:cs typeface="Open Sans"/>
            </a:rPr>
            <a:t>Cyvatar</a:t>
          </a:r>
          <a:r>
            <a:rPr lang="en-US" sz="1000" kern="1200">
              <a:solidFill>
                <a:schemeClr val="bg1"/>
              </a:solidFill>
              <a:latin typeface="Open Sans"/>
              <a:ea typeface="Open Sans"/>
              <a:cs typeface="Open Sans"/>
            </a:rPr>
            <a:t> Platform with the Cybersecurity Value Score, task manager, issues manager, and detailed dashboard. </a:t>
          </a:r>
          <a:endParaRPr lang="en-US" sz="10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a:off x="3504346" y="0"/>
        <a:ext cx="3262063" cy="1183386"/>
      </dsp:txXfrm>
    </dsp:sp>
    <dsp:sp modelId="{905769CC-38D6-43F3-989E-55BEE3159C4D}">
      <dsp:nvSpPr>
        <dsp:cNvPr id="0" name=""/>
        <dsp:cNvSpPr/>
      </dsp:nvSpPr>
      <dsp:spPr>
        <a:xfrm>
          <a:off x="6936765" y="0"/>
          <a:ext cx="3248613" cy="3944621"/>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0" lvl="0" indent="0" algn="ctr" defTabSz="466725">
            <a:lnSpc>
              <a:spcPct val="100000"/>
            </a:lnSpc>
            <a:spcBef>
              <a:spcPct val="0"/>
            </a:spcBef>
            <a:spcAft>
              <a:spcPts val="0"/>
            </a:spcAft>
            <a:buNone/>
          </a:pPr>
          <a:endParaRPr lang="en-US" sz="1050" b="1" i="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66725">
            <a:lnSpc>
              <a:spcPct val="100000"/>
            </a:lnSpc>
            <a:spcBef>
              <a:spcPct val="0"/>
            </a:spcBef>
            <a:spcAft>
              <a:spcPts val="0"/>
            </a:spcAft>
            <a:buNone/>
          </a:pPr>
          <a:r>
            <a:rPr lang="en-US" sz="1050" b="1" kern="1200">
              <a:solidFill>
                <a:srgbClr val="93FEFF"/>
              </a:solidFill>
              <a:latin typeface="Open Sans"/>
              <a:ea typeface="Open Sans"/>
              <a:cs typeface="Open Sans"/>
            </a:rPr>
            <a:t>Configuration</a:t>
          </a:r>
          <a:endParaRPr lang="en-US" sz="1050" kern="1200">
            <a:solidFill>
              <a:srgbClr val="93FEFF"/>
            </a:solidFill>
            <a:latin typeface="Open Sans"/>
            <a:ea typeface="Open Sans"/>
            <a:cs typeface="Open Sans"/>
          </a:endParaRPr>
        </a:p>
        <a:p>
          <a:pPr marL="0" lvl="0" indent="0" algn="ctr" defTabSz="466725">
            <a:lnSpc>
              <a:spcPct val="100000"/>
            </a:lnSpc>
            <a:spcBef>
              <a:spcPct val="0"/>
            </a:spcBef>
            <a:spcAft>
              <a:spcPts val="0"/>
            </a:spcAft>
            <a:buNone/>
          </a:pPr>
          <a:r>
            <a:rPr lang="en-US" sz="1000" kern="1200">
              <a:solidFill>
                <a:schemeClr val="bg1"/>
              </a:solidFill>
              <a:latin typeface="Open Sans"/>
              <a:ea typeface="Open Sans"/>
              <a:cs typeface="Open Sans"/>
            </a:rPr>
            <a:t>Once installed, </a:t>
          </a:r>
          <a:r>
            <a:rPr lang="en-US" sz="1000" kern="1200" err="1">
              <a:solidFill>
                <a:schemeClr val="bg1"/>
              </a:solidFill>
              <a:latin typeface="Open Sans"/>
              <a:ea typeface="Open Sans"/>
              <a:cs typeface="Open Sans"/>
            </a:rPr>
            <a:t>Cyvatar</a:t>
          </a:r>
          <a:r>
            <a:rPr lang="en-US" sz="1000" kern="1200">
              <a:solidFill>
                <a:schemeClr val="bg1"/>
              </a:solidFill>
              <a:latin typeface="Open Sans"/>
              <a:ea typeface="Open Sans"/>
              <a:cs typeface="Open Sans"/>
            </a:rPr>
            <a:t> Security Engineers will lead configuration efforts based on recommended security best practices and knowledge of your unique environment needs. </a:t>
          </a:r>
        </a:p>
        <a:p>
          <a:pPr marL="0" lvl="0" indent="0" algn="ctr" defTabSz="466725">
            <a:lnSpc>
              <a:spcPct val="100000"/>
            </a:lnSpc>
            <a:spcBef>
              <a:spcPct val="0"/>
            </a:spcBef>
            <a:spcAft>
              <a:spcPts val="0"/>
            </a:spcAft>
            <a:buNone/>
          </a:pPr>
          <a:endParaRPr lang="en-US" sz="1050" b="1" kern="1200">
            <a:solidFill>
              <a:srgbClr val="93FEFF"/>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66725">
            <a:lnSpc>
              <a:spcPct val="90000"/>
            </a:lnSpc>
            <a:spcBef>
              <a:spcPct val="0"/>
            </a:spcBef>
            <a:spcAft>
              <a:spcPct val="35000"/>
            </a:spcAft>
            <a:buNone/>
          </a:pPr>
          <a:r>
            <a:rPr lang="en-US" sz="1050" b="1" kern="1200">
              <a:solidFill>
                <a:srgbClr val="93FEFF"/>
              </a:solidFill>
              <a:latin typeface="Open Sans"/>
              <a:ea typeface="Open Sans"/>
              <a:cs typeface="Open Sans"/>
            </a:rPr>
            <a:t>Assessment</a:t>
          </a:r>
          <a:endParaRPr lang="en-US" sz="1050" kern="1200">
            <a:solidFill>
              <a:srgbClr val="93FEFF"/>
            </a:solidFill>
            <a:latin typeface="Open Sans"/>
            <a:ea typeface="Open Sans"/>
            <a:cs typeface="Open Sans"/>
          </a:endParaRPr>
        </a:p>
        <a:p>
          <a:pPr marL="0" lvl="0" indent="0" algn="ctr" defTabSz="466725">
            <a:lnSpc>
              <a:spcPct val="90000"/>
            </a:lnSpc>
            <a:spcBef>
              <a:spcPct val="0"/>
            </a:spcBef>
            <a:spcAft>
              <a:spcPct val="35000"/>
            </a:spcAft>
            <a:buNone/>
          </a:pPr>
          <a:r>
            <a:rPr lang="en-US" sz="1000" kern="1200">
              <a:solidFill>
                <a:schemeClr val="bg1"/>
              </a:solidFill>
              <a:latin typeface="Open Sans"/>
              <a:ea typeface="Open Sans"/>
              <a:cs typeface="Open Sans"/>
            </a:rPr>
            <a:t>Security Engineers will assess gaps and risks and will provide recommendations that will be tracked in the </a:t>
          </a:r>
          <a:r>
            <a:rPr lang="en-US" sz="1000" kern="1200" err="1">
              <a:solidFill>
                <a:schemeClr val="bg1"/>
              </a:solidFill>
              <a:latin typeface="Open Sans"/>
              <a:ea typeface="Open Sans"/>
              <a:cs typeface="Open Sans"/>
            </a:rPr>
            <a:t>Cyvatar</a:t>
          </a:r>
          <a:r>
            <a:rPr lang="en-US" sz="1000" kern="1200">
              <a:solidFill>
                <a:schemeClr val="bg1"/>
              </a:solidFill>
              <a:latin typeface="Open Sans"/>
              <a:ea typeface="Open Sans"/>
              <a:cs typeface="Open Sans"/>
            </a:rPr>
            <a:t> Platform.</a:t>
          </a:r>
          <a:r>
            <a:rPr lang="en-US" sz="1050" kern="1200">
              <a:solidFill>
                <a:schemeClr val="bg1"/>
              </a:solidFill>
              <a:latin typeface="Open Sans"/>
              <a:ea typeface="Open Sans"/>
              <a:cs typeface="Open Sans"/>
            </a:rPr>
            <a:t>
</a:t>
          </a:r>
          <a:r>
            <a:rPr lang="en-US" sz="1050" kern="1200">
              <a:solidFill>
                <a:schemeClr val="accent1">
                  <a:lumMod val="75000"/>
                </a:schemeClr>
              </a:solidFill>
              <a:latin typeface="Open Sans"/>
              <a:ea typeface="Open Sans"/>
              <a:cs typeface="Open Sans"/>
            </a:rPr>
            <a:t>
</a:t>
          </a:r>
          <a:endParaRPr lang="en-US" sz="105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dsp:txBody>
      <dsp:txXfrm>
        <a:off x="6936765" y="0"/>
        <a:ext cx="3248613" cy="1183386"/>
      </dsp:txXfrm>
    </dsp:sp>
    <dsp:sp modelId="{DF15C80E-7A74-4D26-ACAB-150E686EFC46}">
      <dsp:nvSpPr>
        <dsp:cNvPr id="0" name=""/>
        <dsp:cNvSpPr/>
      </dsp:nvSpPr>
      <dsp:spPr>
        <a:xfrm>
          <a:off x="10397298" y="0"/>
          <a:ext cx="3258220" cy="3944621"/>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1910" tIns="41910" rIns="41910" bIns="41910" numCol="1" spcCol="1270" anchor="t" anchorCtr="0">
          <a:noAutofit/>
        </a:bodyPr>
        <a:lstStyle/>
        <a:p>
          <a:pPr marL="0" lvl="0" indent="0" algn="ctr" defTabSz="488950">
            <a:lnSpc>
              <a:spcPct val="100000"/>
            </a:lnSpc>
            <a:spcBef>
              <a:spcPct val="0"/>
            </a:spcBef>
            <a:spcAft>
              <a:spcPts val="0"/>
            </a:spcAft>
            <a:buNone/>
          </a:pPr>
          <a:endParaRPr lang="en-US" sz="1100" b="1" i="1"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88950">
            <a:lnSpc>
              <a:spcPct val="100000"/>
            </a:lnSpc>
            <a:spcBef>
              <a:spcPct val="0"/>
            </a:spcBef>
            <a:spcAft>
              <a:spcPts val="0"/>
            </a:spcAft>
            <a:buNone/>
          </a:pPr>
          <a:r>
            <a:rPr lang="en-US" sz="1000" b="1" kern="1200">
              <a:solidFill>
                <a:srgbClr val="93FEFF"/>
              </a:solidFill>
              <a:latin typeface="Open Sans"/>
              <a:ea typeface="Open Sans"/>
              <a:cs typeface="Open Sans"/>
            </a:rPr>
            <a:t>Remediation</a:t>
          </a:r>
        </a:p>
        <a:p>
          <a:pPr marL="0" lvl="0" indent="0" algn="ctr" defTabSz="488950">
            <a:lnSpc>
              <a:spcPct val="100000"/>
            </a:lnSpc>
            <a:spcBef>
              <a:spcPct val="0"/>
            </a:spcBef>
            <a:spcAft>
              <a:spcPts val="0"/>
            </a:spcAft>
            <a:buNone/>
          </a:pPr>
          <a:r>
            <a:rPr lang="en-US" sz="1000" kern="1200">
              <a:solidFill>
                <a:schemeClr val="bg1"/>
              </a:solidFill>
              <a:latin typeface="Open Sans"/>
              <a:ea typeface="Open Sans"/>
              <a:cs typeface="Open Sans"/>
            </a:rPr>
            <a:t>Human driven. Technology assisted. </a:t>
          </a:r>
          <a:r>
            <a:rPr lang="en-US" sz="1000" kern="1200" err="1">
              <a:solidFill>
                <a:schemeClr val="bg1"/>
              </a:solidFill>
              <a:latin typeface="Open Sans"/>
              <a:ea typeface="Open Sans"/>
              <a:cs typeface="Open Sans"/>
            </a:rPr>
            <a:t>Cyvatar</a:t>
          </a:r>
          <a:r>
            <a:rPr lang="en-US" sz="1000" kern="1200">
              <a:solidFill>
                <a:schemeClr val="bg1"/>
              </a:solidFill>
              <a:latin typeface="Open Sans"/>
              <a:ea typeface="Open Sans"/>
              <a:cs typeface="Open Sans"/>
            </a:rPr>
            <a:t> Security Engineers will lead the remediation efforts, continuously reviewing gaps identified through the assessment. </a:t>
          </a:r>
        </a:p>
        <a:p>
          <a:pPr marL="0" lvl="0" indent="0" algn="ctr" defTabSz="488950">
            <a:lnSpc>
              <a:spcPct val="100000"/>
            </a:lnSpc>
            <a:spcBef>
              <a:spcPct val="0"/>
            </a:spcBef>
            <a:spcAft>
              <a:spcPts val="0"/>
            </a:spcAft>
            <a:buNone/>
          </a:pPr>
          <a:endParaRPr lang="en-US" sz="10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488950">
            <a:lnSpc>
              <a:spcPct val="100000"/>
            </a:lnSpc>
            <a:spcBef>
              <a:spcPct val="0"/>
            </a:spcBef>
            <a:spcAft>
              <a:spcPts val="0"/>
            </a:spcAft>
            <a:buNone/>
          </a:pPr>
          <a:r>
            <a:rPr lang="en-US" sz="1000" kern="1200" err="1">
              <a:solidFill>
                <a:schemeClr val="bg1"/>
              </a:solidFill>
              <a:latin typeface="Open Sans"/>
              <a:ea typeface="Open Sans"/>
              <a:cs typeface="Open Sans"/>
            </a:rPr>
            <a:t>Cyvatar</a:t>
          </a:r>
          <a:r>
            <a:rPr lang="en-US" sz="1000" kern="1200">
              <a:solidFill>
                <a:schemeClr val="bg1"/>
              </a:solidFill>
              <a:latin typeface="Open Sans"/>
              <a:ea typeface="Open Sans"/>
              <a:cs typeface="Open Sans"/>
            </a:rPr>
            <a:t> Security Engineers will develop, plan, schedule, and execute remediation until identified gaps are remediated, to the extent reasonably possible. </a:t>
          </a:r>
        </a:p>
        <a:p>
          <a:pPr marL="0" lvl="0" indent="0" algn="ctr" defTabSz="488950">
            <a:lnSpc>
              <a:spcPct val="100000"/>
            </a:lnSpc>
            <a:spcBef>
              <a:spcPct val="0"/>
            </a:spcBef>
            <a:spcAft>
              <a:spcPts val="0"/>
            </a:spcAft>
            <a:buNone/>
          </a:pPr>
          <a:endParaRPr lang="en-US" sz="1000" kern="1200">
            <a:solidFill>
              <a:schemeClr val="bg1"/>
            </a:solidFill>
            <a:latin typeface="Open Sans"/>
            <a:ea typeface="Open Sans"/>
            <a:cs typeface="Open Sans"/>
          </a:endParaRPr>
        </a:p>
        <a:p>
          <a:pPr marL="0" lvl="0" indent="0" algn="ctr" defTabSz="488950">
            <a:lnSpc>
              <a:spcPct val="100000"/>
            </a:lnSpc>
            <a:spcBef>
              <a:spcPct val="0"/>
            </a:spcBef>
            <a:spcAft>
              <a:spcPts val="0"/>
            </a:spcAft>
            <a:buNone/>
          </a:pPr>
          <a:r>
            <a:rPr lang="en-US" sz="1000" kern="1200">
              <a:solidFill>
                <a:schemeClr val="bg1"/>
              </a:solidFill>
              <a:latin typeface="Open Sans"/>
              <a:ea typeface="Open Sans"/>
              <a:cs typeface="Open Sans"/>
            </a:rPr>
            <a:t>This will reduce the quantity of issues and actions needed by your team so you can focus on your bottom line.</a:t>
          </a:r>
          <a:endParaRPr lang="en-US" sz="1050" kern="1200">
            <a:solidFill>
              <a:schemeClr val="bg1"/>
            </a:solidFill>
            <a:latin typeface="Open Sans"/>
            <a:ea typeface="Open Sans"/>
            <a:cs typeface="Open Sans"/>
          </a:endParaRPr>
        </a:p>
      </dsp:txBody>
      <dsp:txXfrm>
        <a:off x="10397298" y="0"/>
        <a:ext cx="3258220" cy="1183386"/>
      </dsp:txXfrm>
    </dsp:sp>
    <dsp:sp modelId="{F055986E-FB42-416E-B558-F9CE961D759F}">
      <dsp:nvSpPr>
        <dsp:cNvPr id="0" name=""/>
        <dsp:cNvSpPr/>
      </dsp:nvSpPr>
      <dsp:spPr>
        <a:xfrm>
          <a:off x="13867439" y="0"/>
          <a:ext cx="3246296" cy="3944621"/>
        </a:xfrm>
        <a:prstGeom prst="roundRect">
          <a:avLst>
            <a:gd name="adj" fmla="val 10000"/>
          </a:avLst>
        </a:prstGeom>
        <a:solidFill>
          <a:srgbClr val="4428A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100000"/>
            </a:lnSpc>
            <a:spcBef>
              <a:spcPct val="0"/>
            </a:spcBef>
            <a:spcAft>
              <a:spcPts val="0"/>
            </a:spcAft>
            <a:buNone/>
          </a:pPr>
          <a:endParaRPr lang="en-US" sz="1200" b="1" i="1" kern="1200">
            <a:solidFill>
              <a:schemeClr val="bg1"/>
            </a:solidFill>
          </a:endParaRPr>
        </a:p>
        <a:p>
          <a:pPr marL="0" lvl="0" indent="0" algn="ctr" defTabSz="533400">
            <a:lnSpc>
              <a:spcPct val="100000"/>
            </a:lnSpc>
            <a:spcBef>
              <a:spcPct val="0"/>
            </a:spcBef>
            <a:spcAft>
              <a:spcPts val="0"/>
            </a:spcAft>
            <a:buNone/>
          </a:pPr>
          <a:r>
            <a:rPr lang="en-US" sz="1000" b="1" kern="1200">
              <a:solidFill>
                <a:srgbClr val="93FEFF"/>
              </a:solidFill>
              <a:latin typeface="Open Sans" panose="020B0606030504020204" pitchFamily="34" charset="0"/>
              <a:ea typeface="Open Sans" panose="020B0606030504020204" pitchFamily="34" charset="0"/>
              <a:cs typeface="Open Sans" panose="020B0606030504020204" pitchFamily="34" charset="0"/>
            </a:rPr>
            <a:t>Maintain Remediated Status </a:t>
          </a:r>
        </a:p>
        <a:p>
          <a:pPr marL="0" lvl="0" indent="0" algn="ctr" defTabSz="533400" rtl="0">
            <a:lnSpc>
              <a:spcPct val="100000"/>
            </a:lnSpc>
            <a:spcBef>
              <a:spcPct val="0"/>
            </a:spcBef>
            <a:spcAft>
              <a:spcPts val="0"/>
            </a:spcAft>
            <a:buNone/>
          </a:pPr>
          <a:r>
            <a:rPr lang="en-US" sz="1000" kern="1200">
              <a:solidFill>
                <a:schemeClr val="bg1"/>
              </a:solidFill>
              <a:latin typeface="Open Sans"/>
              <a:ea typeface="Open Sans"/>
              <a:cs typeface="Open Sans"/>
            </a:rPr>
            <a:t>Security Engineers will lead maintenance efforts, continuously assessing the environment &amp; remediating vulnerabilities identified so you can stay safe and compliant.
</a:t>
          </a:r>
        </a:p>
        <a:p>
          <a:pPr marL="0" lvl="0" indent="0" algn="ctr" defTabSz="533400" rtl="0">
            <a:lnSpc>
              <a:spcPct val="100000"/>
            </a:lnSpc>
            <a:spcBef>
              <a:spcPct val="0"/>
            </a:spcBef>
            <a:spcAft>
              <a:spcPts val="0"/>
            </a:spcAft>
            <a:buNone/>
          </a:pPr>
          <a:r>
            <a:rPr lang="en-US" sz="1050" b="1" i="0" kern="1200">
              <a:solidFill>
                <a:srgbClr val="93FEFF"/>
              </a:solidFill>
              <a:latin typeface="Open Sans"/>
              <a:ea typeface="Open Sans"/>
              <a:cs typeface="Open Sans"/>
            </a:rPr>
            <a:t>ROI Visibility</a:t>
          </a:r>
        </a:p>
        <a:p>
          <a:pPr marL="0" lvl="0" indent="0" algn="ctr" defTabSz="533400" rtl="0">
            <a:lnSpc>
              <a:spcPct val="100000"/>
            </a:lnSpc>
            <a:spcBef>
              <a:spcPct val="0"/>
            </a:spcBef>
            <a:spcAft>
              <a:spcPts val="0"/>
            </a:spcAft>
            <a:buNone/>
          </a:pPr>
          <a:r>
            <a:rPr lang="en-US" sz="1000" b="0" i="0" kern="1200">
              <a:solidFill>
                <a:schemeClr val="bg1"/>
              </a:solidFill>
              <a:latin typeface="Open Sans" panose="020B0606030504020204" pitchFamily="34" charset="0"/>
              <a:ea typeface="Open Sans" panose="020B0606030504020204" pitchFamily="34" charset="0"/>
              <a:cs typeface="Open Sans" panose="020B0606030504020204" pitchFamily="34" charset="0"/>
            </a:rPr>
            <a:t>With the </a:t>
          </a:r>
          <a:r>
            <a:rPr lang="en-US" sz="1000" b="0" i="0" kern="1200" err="1">
              <a:solidFill>
                <a:schemeClr val="bg1"/>
              </a:solidFill>
              <a:latin typeface="Open Sans" panose="020B0606030504020204" pitchFamily="34" charset="0"/>
              <a:ea typeface="Open Sans" panose="020B0606030504020204" pitchFamily="34" charset="0"/>
              <a:cs typeface="Open Sans" panose="020B0606030504020204" pitchFamily="34" charset="0"/>
            </a:rPr>
            <a:t>Cyvatar</a:t>
          </a:r>
          <a:r>
            <a:rPr lang="en-US" sz="1000" b="0" i="0" kern="1200">
              <a:solidFill>
                <a:schemeClr val="bg1"/>
              </a:solidFill>
              <a:latin typeface="Open Sans" panose="020B0606030504020204" pitchFamily="34" charset="0"/>
              <a:ea typeface="Open Sans" panose="020B0606030504020204" pitchFamily="34" charset="0"/>
              <a:cs typeface="Open Sans" panose="020B0606030504020204" pitchFamily="34" charset="0"/>
            </a:rPr>
            <a:t> Platform you have visibility into </a:t>
          </a:r>
          <a:r>
            <a:rPr lang="en-US" sz="1000" b="0" i="0" kern="1200" err="1">
              <a:solidFill>
                <a:schemeClr val="bg1"/>
              </a:solidFill>
              <a:latin typeface="Open Sans" panose="020B0606030504020204" pitchFamily="34" charset="0"/>
              <a:ea typeface="Open Sans" panose="020B0606030504020204" pitchFamily="34" charset="0"/>
              <a:cs typeface="Open Sans" panose="020B0606030504020204" pitchFamily="34" charset="0"/>
            </a:rPr>
            <a:t>Cyvatar’s</a:t>
          </a:r>
          <a:r>
            <a:rPr lang="en-US" sz="1000" b="0" i="0" kern="1200">
              <a:solidFill>
                <a:schemeClr val="bg1"/>
              </a:solidFill>
              <a:latin typeface="Open Sans" panose="020B0606030504020204" pitchFamily="34" charset="0"/>
              <a:ea typeface="Open Sans" panose="020B0606030504020204" pitchFamily="34" charset="0"/>
              <a:cs typeface="Open Sans" panose="020B0606030504020204" pitchFamily="34" charset="0"/>
            </a:rPr>
            <a:t> daily activities that keep you safe, all in one place. </a:t>
          </a:r>
          <a:r>
            <a:rPr lang="en-US" sz="900" kern="1200">
              <a:solidFill>
                <a:schemeClr val="bg1"/>
              </a:solidFill>
              <a:latin typeface="Open Sans"/>
              <a:ea typeface="Open Sans"/>
              <a:cs typeface="Open Sans"/>
            </a:rPr>
            <a:t>
</a:t>
          </a:r>
        </a:p>
        <a:p>
          <a:pPr marL="0" lvl="0" indent="0" algn="ctr" defTabSz="533400">
            <a:lnSpc>
              <a:spcPct val="100000"/>
            </a:lnSpc>
            <a:spcBef>
              <a:spcPct val="0"/>
            </a:spcBef>
            <a:spcAft>
              <a:spcPts val="0"/>
            </a:spcAft>
            <a:buNone/>
          </a:pPr>
          <a:r>
            <a:rPr lang="en-US" sz="1050" b="1" kern="1200">
              <a:solidFill>
                <a:srgbClr val="93FEFF"/>
              </a:solidFill>
              <a:latin typeface="Open Sans" panose="020B0606030504020204" pitchFamily="34" charset="0"/>
              <a:ea typeface="Open Sans" panose="020B0606030504020204" pitchFamily="34" charset="0"/>
              <a:cs typeface="Open Sans" panose="020B0606030504020204" pitchFamily="34" charset="0"/>
            </a:rPr>
            <a:t>Member Experience</a:t>
          </a:r>
        </a:p>
        <a:p>
          <a:pPr marL="0" lvl="0" indent="0" algn="ctr" defTabSz="533400" rtl="0">
            <a:lnSpc>
              <a:spcPct val="100000"/>
            </a:lnSpc>
            <a:spcBef>
              <a:spcPct val="0"/>
            </a:spcBef>
            <a:spcAft>
              <a:spcPts val="0"/>
            </a:spcAft>
            <a:buNone/>
          </a:pPr>
          <a:r>
            <a:rPr lang="en-US" sz="1000" kern="1200">
              <a:solidFill>
                <a:schemeClr val="bg1"/>
              </a:solidFill>
              <a:latin typeface="Open Sans"/>
              <a:ea typeface="Open Sans"/>
              <a:cs typeface="Open Sans"/>
            </a:rPr>
            <a:t>Your MX Manager will stay connected to ensure your Cyber Security journey is aligned with your strategic objectives.</a:t>
          </a:r>
        </a:p>
      </dsp:txBody>
      <dsp:txXfrm>
        <a:off x="13867439" y="0"/>
        <a:ext cx="3246296" cy="118338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E124C-956C-48A3-B19B-10E089010083}"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A28B7-203D-4912-8676-252BEA88E9D4}" type="slidenum">
              <a:rPr lang="en-US" smtClean="0"/>
              <a:t>‹#›</a:t>
            </a:fld>
            <a:endParaRPr lang="en-US"/>
          </a:p>
        </p:txBody>
      </p:sp>
    </p:spTree>
    <p:extLst>
      <p:ext uri="{BB962C8B-B14F-4D97-AF65-F5344CB8AC3E}">
        <p14:creationId xmlns:p14="http://schemas.microsoft.com/office/powerpoint/2010/main" val="2684555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Welcome! This video will discuss the </a:t>
            </a:r>
            <a:r>
              <a:rPr lang="en-US" dirty="0" err="1">
                <a:ea typeface="Calibri"/>
                <a:cs typeface="Calibri"/>
              </a:rPr>
              <a:t>Cyvatar</a:t>
            </a:r>
            <a:r>
              <a:rPr lang="en-US" dirty="0">
                <a:ea typeface="Calibri"/>
                <a:cs typeface="Calibri"/>
              </a:rPr>
              <a:t> Value Proposition for Small and Medium Enterprises. We'll discuss Who </a:t>
            </a:r>
            <a:r>
              <a:rPr lang="en-US" dirty="0" err="1">
                <a:ea typeface="Calibri"/>
                <a:cs typeface="Calibri"/>
              </a:rPr>
              <a:t>Cyvatar</a:t>
            </a:r>
            <a:r>
              <a:rPr lang="en-US" dirty="0">
                <a:ea typeface="Calibri"/>
                <a:cs typeface="Calibri"/>
              </a:rPr>
              <a:t> is, How to think about the challenges facing SMEs in the </a:t>
            </a:r>
            <a:r>
              <a:rPr lang="en-US" dirty="0" err="1">
                <a:ea typeface="Calibri"/>
                <a:cs typeface="Calibri"/>
              </a:rPr>
              <a:t>Cyvbersecurity</a:t>
            </a:r>
            <a:r>
              <a:rPr lang="en-US" dirty="0">
                <a:ea typeface="Calibri"/>
                <a:cs typeface="Calibri"/>
              </a:rPr>
              <a:t> space, How the </a:t>
            </a:r>
            <a:r>
              <a:rPr lang="en-US" dirty="0" err="1">
                <a:ea typeface="Calibri"/>
                <a:cs typeface="Calibri"/>
              </a:rPr>
              <a:t>Cyvatar</a:t>
            </a:r>
            <a:r>
              <a:rPr lang="en-US" dirty="0">
                <a:ea typeface="Calibri"/>
                <a:cs typeface="Calibri"/>
              </a:rPr>
              <a:t> solution addresses those challenges  and the typical onboarding process for </a:t>
            </a:r>
            <a:r>
              <a:rPr lang="en-US" dirty="0" err="1">
                <a:ea typeface="Calibri"/>
                <a:cs typeface="Calibri"/>
              </a:rPr>
              <a:t>Cyvatar</a:t>
            </a:r>
            <a:r>
              <a:rPr lang="en-US" dirty="0">
                <a:ea typeface="Calibri"/>
                <a:cs typeface="Calibri"/>
              </a:rPr>
              <a:t>. In addition to reviewing this video, watch the Solutions Overview video, that goes deeply into the individual </a:t>
            </a:r>
            <a:r>
              <a:rPr lang="en-US" dirty="0" err="1">
                <a:ea typeface="Calibri"/>
                <a:cs typeface="Calibri"/>
              </a:rPr>
              <a:t>Cyvatar</a:t>
            </a:r>
            <a:r>
              <a:rPr lang="en-US" dirty="0">
                <a:ea typeface="Calibri"/>
                <a:cs typeface="Calibri"/>
              </a:rPr>
              <a:t> solutions and value to customers. </a:t>
            </a:r>
          </a:p>
          <a:p>
            <a:r>
              <a:rPr lang="en-US" dirty="0">
                <a:ea typeface="Calibri"/>
                <a:cs typeface="Calibri"/>
              </a:rPr>
              <a:t>One final note- </a:t>
            </a:r>
            <a:r>
              <a:rPr lang="en-US" dirty="0" err="1">
                <a:ea typeface="Calibri"/>
                <a:cs typeface="Calibri"/>
              </a:rPr>
              <a:t>Althought</a:t>
            </a:r>
            <a:r>
              <a:rPr lang="en-US" dirty="0">
                <a:ea typeface="Calibri"/>
                <a:cs typeface="Calibri"/>
              </a:rPr>
              <a:t> </a:t>
            </a:r>
            <a:r>
              <a:rPr lang="en-US" dirty="0" err="1">
                <a:ea typeface="Calibri"/>
                <a:cs typeface="Calibri"/>
              </a:rPr>
              <a:t>Cyvatar</a:t>
            </a:r>
            <a:r>
              <a:rPr lang="en-US" dirty="0">
                <a:ea typeface="Calibri"/>
                <a:cs typeface="Calibri"/>
              </a:rPr>
              <a:t> was built with SMBs in mind, the solution can scale for any business size.</a:t>
            </a:r>
          </a:p>
        </p:txBody>
      </p:sp>
      <p:sp>
        <p:nvSpPr>
          <p:cNvPr id="4" name="Slide Number Placeholder 3"/>
          <p:cNvSpPr>
            <a:spLocks noGrp="1"/>
          </p:cNvSpPr>
          <p:nvPr>
            <p:ph type="sldNum" sz="quarter" idx="5"/>
          </p:nvPr>
        </p:nvSpPr>
        <p:spPr/>
        <p:txBody>
          <a:bodyPr/>
          <a:lstStyle/>
          <a:p>
            <a:fld id="{60FA28B7-203D-4912-8676-252BEA88E9D4}" type="slidenum">
              <a:rPr lang="en-US" smtClean="0"/>
              <a:t>1</a:t>
            </a:fld>
            <a:endParaRPr lang="en-US"/>
          </a:p>
        </p:txBody>
      </p:sp>
    </p:spTree>
    <p:extLst>
      <p:ext uri="{BB962C8B-B14F-4D97-AF65-F5344CB8AC3E}">
        <p14:creationId xmlns:p14="http://schemas.microsoft.com/office/powerpoint/2010/main" val="82096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C9CE21-5BBC-43E4-848E-716B1B0517C1}" type="slidenum">
              <a:rPr lang="en-US" smtClean="0"/>
              <a:t>11</a:t>
            </a:fld>
            <a:endParaRPr lang="en-US"/>
          </a:p>
        </p:txBody>
      </p:sp>
    </p:spTree>
    <p:extLst>
      <p:ext uri="{BB962C8B-B14F-4D97-AF65-F5344CB8AC3E}">
        <p14:creationId xmlns:p14="http://schemas.microsoft.com/office/powerpoint/2010/main" val="4701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B45-0BA9-49BE-910E-718C5EA75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62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Scanning domains and subdomain – why?</a:t>
            </a:r>
          </a:p>
          <a:p>
            <a:pPr marL="171450" indent="-171450">
              <a:buFontTx/>
              <a:buChar char="-"/>
            </a:pPr>
            <a:r>
              <a:rPr lang="en-US"/>
              <a:t>Security guards 24/7 running around your building – making laps to ensure the doors are locked, that there are no bags just lying around that are not supposed to. </a:t>
            </a:r>
          </a:p>
          <a:p>
            <a:pPr marL="171450" indent="-171450">
              <a:buFontTx/>
              <a:buChar char="-"/>
            </a:pPr>
            <a:r>
              <a:rPr lang="en-US"/>
              <a:t>Locking the door analogy with a Ring Camera – seeing who is trying to come in – your neighbor or best friend is welcome, someone that wants to harm you</a:t>
            </a:r>
          </a:p>
          <a:p>
            <a:pPr marL="171450" indent="-171450">
              <a:buFontTx/>
              <a:buChar char="-"/>
            </a:pPr>
            <a:r>
              <a:rPr lang="en-US"/>
              <a:t>If they bad guy can’t make it through the front door they might try to the windows or sliding doors – that’s where we start patching and add different techniques…think window sensors, new locks, etc. – what we call in our world patching</a:t>
            </a:r>
          </a:p>
          <a:p>
            <a:pPr marL="171450" indent="-171450">
              <a:buFontTx/>
              <a:buChar char="-"/>
            </a:pPr>
            <a:r>
              <a:rPr lang="en-US"/>
              <a:t>Layer that with us working on a security testing, so as the good guy will try to break in call it a </a:t>
            </a:r>
            <a:r>
              <a:rPr lang="en-US" err="1"/>
              <a:t>firedrill</a:t>
            </a:r>
            <a:r>
              <a:rPr lang="en-US"/>
              <a:t> – which we do once a quarter, have you ever done a pen testing. No or Yes (how much did you spent?)</a:t>
            </a:r>
          </a:p>
          <a:p>
            <a:pPr marL="171450" indent="-171450">
              <a:buFontTx/>
              <a:buChar char="-"/>
            </a:pPr>
            <a:endParaRPr lang="en-US"/>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15</a:t>
            </a:fld>
            <a:endParaRPr kumimoji="1" lang="zh-CN" altLang="en-US"/>
          </a:p>
        </p:txBody>
      </p:sp>
    </p:spTree>
    <p:extLst>
      <p:ext uri="{BB962C8B-B14F-4D97-AF65-F5344CB8AC3E}">
        <p14:creationId xmlns:p14="http://schemas.microsoft.com/office/powerpoint/2010/main" val="14036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Cyvatar has simplified cybersecurity into the outcomes that you need by choosing the best-of-breed products and tying them to our expert team that implements the people and the process. We deliver three primary outcomes to our members, compliance, continuous preventative controls, and cybersecurity insurance in case preventive controls are bypassed. </a:t>
            </a:r>
          </a:p>
          <a:p>
            <a:endParaRPr lang="en-US"/>
          </a:p>
        </p:txBody>
      </p:sp>
      <p:sp>
        <p:nvSpPr>
          <p:cNvPr id="4" name="Slide Number Placeholder 3"/>
          <p:cNvSpPr>
            <a:spLocks noGrp="1"/>
          </p:cNvSpPr>
          <p:nvPr>
            <p:ph type="sldNum" sz="quarter" idx="5"/>
          </p:nvPr>
        </p:nvSpPr>
        <p:spPr/>
        <p:txBody>
          <a:bodyPr/>
          <a:lstStyle/>
          <a:p>
            <a:fld id="{5B63BB45-0BA9-49BE-910E-718C5EA75CA9}" type="slidenum">
              <a:rPr lang="en-US" smtClean="0"/>
              <a:t>16</a:t>
            </a:fld>
            <a:endParaRPr lang="en-US"/>
          </a:p>
        </p:txBody>
      </p:sp>
    </p:spTree>
    <p:extLst>
      <p:ext uri="{BB962C8B-B14F-4D97-AF65-F5344CB8AC3E}">
        <p14:creationId xmlns:p14="http://schemas.microsoft.com/office/powerpoint/2010/main" val="690295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Alarm notification, someone tries to break into the home, it will alert you and CPI 24/7 monitoring and sending the police right away to help you. </a:t>
            </a:r>
          </a:p>
          <a:p>
            <a:r>
              <a:rPr lang="en-US"/>
              <a:t>Back to the human factor – the alarms will alert us (</a:t>
            </a:r>
            <a:r>
              <a:rPr lang="en-US" err="1"/>
              <a:t>Cyvatar</a:t>
            </a:r>
            <a:r>
              <a:rPr lang="en-US"/>
              <a:t>) and we will manage this process. </a:t>
            </a:r>
          </a:p>
          <a:p>
            <a:r>
              <a:rPr lang="en-US"/>
              <a:t>In our world that might be someone trying to install ransomware or malware </a:t>
            </a:r>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17</a:t>
            </a:fld>
            <a:endParaRPr kumimoji="1" lang="zh-CN" altLang="en-US"/>
          </a:p>
        </p:txBody>
      </p:sp>
    </p:spTree>
    <p:extLst>
      <p:ext uri="{BB962C8B-B14F-4D97-AF65-F5344CB8AC3E}">
        <p14:creationId xmlns:p14="http://schemas.microsoft.com/office/powerpoint/2010/main" val="3295270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20</a:t>
            </a:fld>
            <a:endParaRPr kumimoji="1" lang="zh-CN" altLang="en-US"/>
          </a:p>
        </p:txBody>
      </p:sp>
    </p:spTree>
    <p:extLst>
      <p:ext uri="{BB962C8B-B14F-4D97-AF65-F5344CB8AC3E}">
        <p14:creationId xmlns:p14="http://schemas.microsoft.com/office/powerpoint/2010/main" val="1704947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21</a:t>
            </a:fld>
            <a:endParaRPr kumimoji="1" lang="zh-CN" altLang="en-US"/>
          </a:p>
        </p:txBody>
      </p:sp>
    </p:spTree>
    <p:extLst>
      <p:ext uri="{BB962C8B-B14F-4D97-AF65-F5344CB8AC3E}">
        <p14:creationId xmlns:p14="http://schemas.microsoft.com/office/powerpoint/2010/main" val="625320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22</a:t>
            </a:fld>
            <a:endParaRPr kumimoji="1" lang="zh-CN" altLang="en-US"/>
          </a:p>
        </p:txBody>
      </p:sp>
    </p:spTree>
    <p:extLst>
      <p:ext uri="{BB962C8B-B14F-4D97-AF65-F5344CB8AC3E}">
        <p14:creationId xmlns:p14="http://schemas.microsoft.com/office/powerpoint/2010/main" val="172620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23</a:t>
            </a:fld>
            <a:endParaRPr kumimoji="1" lang="zh-CN" altLang="en-US"/>
          </a:p>
        </p:txBody>
      </p:sp>
    </p:spTree>
    <p:extLst>
      <p:ext uri="{BB962C8B-B14F-4D97-AF65-F5344CB8AC3E}">
        <p14:creationId xmlns:p14="http://schemas.microsoft.com/office/powerpoint/2010/main" val="140366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61454-1179-5A4E-A2E5-F0ADCFE59827}" type="slidenum">
              <a:rPr kumimoji="1" lang="zh-CN" altLang="en-US" smtClean="0"/>
              <a:t>24</a:t>
            </a:fld>
            <a:endParaRPr kumimoji="1" lang="zh-CN" altLang="en-US"/>
          </a:p>
        </p:txBody>
      </p:sp>
    </p:spTree>
    <p:extLst>
      <p:ext uri="{BB962C8B-B14F-4D97-AF65-F5344CB8AC3E}">
        <p14:creationId xmlns:p14="http://schemas.microsoft.com/office/powerpoint/2010/main" val="144853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Cyvatar</a:t>
            </a:r>
            <a:r>
              <a:rPr lang="en-US" dirty="0"/>
              <a:t> is a fully managed cybersecurity platform, integrating threat &amp; vulnerability management, security awareness training, real-time threat monitoring, and much more into a single, intuitive solution.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dirty="0">
                <a:ea typeface="Calibri" panose="020F0502020204030204"/>
                <a:cs typeface="Calibri" panose="020F0502020204030204"/>
              </a:rPr>
              <a:t>Launched in 2019, we have customers ranging in size from 5 person micro business to 2,000 employee mid market firms.</a:t>
            </a:r>
          </a:p>
          <a:p>
            <a:r>
              <a:rPr lang="en-US" dirty="0">
                <a:ea typeface="Calibri" panose="020F0502020204030204"/>
                <a:cs typeface="Calibri" panose="020F0502020204030204"/>
              </a:rPr>
              <a:t>In addition to being an </a:t>
            </a:r>
            <a:r>
              <a:rPr lang="en-US" dirty="0" err="1">
                <a:ea typeface="Calibri"/>
                <a:cs typeface="Calibri"/>
              </a:rPr>
              <a:t>awerd</a:t>
            </a:r>
            <a:r>
              <a:rPr lang="en-US" dirty="0">
                <a:ea typeface="Calibri"/>
                <a:cs typeface="Calibri"/>
              </a:rPr>
              <a:t> winning B2B Managed Security Service Provider, in 2025 we became Mastercard's official Cybersecurity partner for SMBs, replacing MacAfee.</a:t>
            </a:r>
          </a:p>
        </p:txBody>
      </p:sp>
      <p:sp>
        <p:nvSpPr>
          <p:cNvPr id="4" name="Slide Number Placeholder 3"/>
          <p:cNvSpPr>
            <a:spLocks noGrp="1"/>
          </p:cNvSpPr>
          <p:nvPr>
            <p:ph type="sldNum" sz="quarter" idx="5"/>
          </p:nvPr>
        </p:nvSpPr>
        <p:spPr/>
        <p:txBody>
          <a:bodyPr/>
          <a:lstStyle/>
          <a:p>
            <a:fld id="{60FA28B7-203D-4912-8676-252BEA88E9D4}" type="slidenum">
              <a:rPr lang="en-US" smtClean="0"/>
              <a:t>2</a:t>
            </a:fld>
            <a:endParaRPr lang="en-US"/>
          </a:p>
        </p:txBody>
      </p:sp>
    </p:spTree>
    <p:extLst>
      <p:ext uri="{BB962C8B-B14F-4D97-AF65-F5344CB8AC3E}">
        <p14:creationId xmlns:p14="http://schemas.microsoft.com/office/powerpoint/2010/main" val="1860743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Cyvatar has simplified cybersecurity into the outcomes that you need by choosing the best-of-breed products and tying them to our expert team that implements the people and the process. We deliver three primary outcomes to our members, compliance, continuous preventative controls, and cybersecurity insurance in case preventive controls are bypassed.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Financial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Business Services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B45-0BA9-49BE-910E-718C5EA75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291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50000"/>
              </a:lnSpc>
            </a:pPr>
            <a:endParaRPr lang="en-US" b="1">
              <a:ea typeface="Calibri"/>
              <a:cs typeface="Calibri"/>
            </a:endParaRPr>
          </a:p>
          <a:p>
            <a:pPr lvl="2">
              <a:lnSpc>
                <a:spcPct val="150000"/>
              </a:lnSpc>
            </a:pPr>
            <a:endParaRPr lang="en-US"/>
          </a:p>
          <a:p>
            <a:pPr marL="1257300" lvl="2" indent="-342900">
              <a:lnSpc>
                <a:spcPct val="150000"/>
              </a:lnSpc>
              <a:buFont typeface="Wingdings,Sans-Serif"/>
              <a:buChar char="§"/>
            </a:pPr>
            <a:endParaRPr lang="en-US"/>
          </a:p>
          <a:p>
            <a:pPr marL="1257300" lvl="2" indent="-342900">
              <a:lnSpc>
                <a:spcPct val="150000"/>
              </a:lnSpc>
              <a:buFont typeface="Wingdings,Sans-Serif"/>
              <a:buChar char="§"/>
            </a:pPr>
            <a:endParaRPr lang="en-US"/>
          </a:p>
          <a:p>
            <a:pPr marL="1257300" lvl="2" indent="-342900">
              <a:lnSpc>
                <a:spcPct val="150000"/>
              </a:lnSpc>
              <a:buFont typeface="Wingdings,Sans-Serif"/>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94368B0-E4C3-489B-9EDD-862E350A98F7}" type="slidenum">
              <a:rPr lang="ko-KR" altLang="en-US" smtClean="0"/>
              <a:t>29</a:t>
            </a:fld>
            <a:endParaRPr lang="ko-KR" altLang="en-US"/>
          </a:p>
        </p:txBody>
      </p:sp>
    </p:spTree>
    <p:extLst>
      <p:ext uri="{BB962C8B-B14F-4D97-AF65-F5344CB8AC3E}">
        <p14:creationId xmlns:p14="http://schemas.microsoft.com/office/powerpoint/2010/main" val="362390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4368B0-E4C3-489B-9EDD-862E350A98F7}" type="slidenum">
              <a:rPr lang="ko-KR" altLang="en-US" smtClean="0"/>
              <a:t>30</a:t>
            </a:fld>
            <a:endParaRPr lang="ko-KR" altLang="en-US"/>
          </a:p>
        </p:txBody>
      </p:sp>
    </p:spTree>
    <p:extLst>
      <p:ext uri="{BB962C8B-B14F-4D97-AF65-F5344CB8AC3E}">
        <p14:creationId xmlns:p14="http://schemas.microsoft.com/office/powerpoint/2010/main" val="351661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When thinking about the value proposition of </a:t>
            </a:r>
            <a:r>
              <a:rPr lang="en-US" err="1">
                <a:ea typeface="Calibri"/>
                <a:cs typeface="Calibri"/>
              </a:rPr>
              <a:t>Cyvatar</a:t>
            </a:r>
            <a:r>
              <a:rPr lang="en-US" dirty="0">
                <a:ea typeface="Calibri"/>
                <a:cs typeface="Calibri"/>
              </a:rPr>
              <a:t> for SMEs, a good place to start is SMEs challenges.</a:t>
            </a:r>
          </a:p>
          <a:p>
            <a:r>
              <a:rPr lang="en-US" dirty="0">
                <a:ea typeface="Calibri"/>
                <a:cs typeface="Calibri"/>
              </a:rPr>
              <a:t>The statistics consistently show that SMEs are at a higher risk for a cybersecurity event than larger enterprises. </a:t>
            </a:r>
          </a:p>
          <a:p>
            <a:r>
              <a:rPr lang="en-US" dirty="0">
                <a:ea typeface="Calibri"/>
                <a:cs typeface="Calibri"/>
              </a:rPr>
              <a:t>Read off the %'s</a:t>
            </a:r>
          </a:p>
          <a:p>
            <a:r>
              <a:rPr lang="en-US" dirty="0">
                <a:ea typeface="Calibri"/>
                <a:cs typeface="Calibri"/>
              </a:rPr>
              <a:t>When you combine this with the statistic that only about 14% of SMEs have a cybersecurity plan in place you end up with a high risk environment</a:t>
            </a:r>
            <a:endParaRPr lang="en-US" dirty="0"/>
          </a:p>
          <a:p>
            <a:endParaRPr lang="en-US" b="1" dirty="0"/>
          </a:p>
          <a:p>
            <a:r>
              <a:rPr lang="en-US" b="1" dirty="0"/>
              <a:t>46% of all cyber breaches impact businesses with fewer than 1,000 employees. </a:t>
            </a:r>
            <a:endParaRPr lang="en-US" dirty="0">
              <a:ea typeface="Calibri"/>
              <a:cs typeface="Calibri"/>
            </a:endParaRPr>
          </a:p>
          <a:p>
            <a:r>
              <a:rPr lang="en-US" dirty="0"/>
              <a:t>This is according to Verizon's 2021 Data Breach Investigations Report. [1] The percentage of smaller businesses being hit has climbed steadily in the last few years. An earlier study from Symantec found that 43 percent of 2015 attacks hit businesses with 250 or fewer employees; in 2014, the figure was 34 percent. [18] Factors that continue to make smaller businesses attractive targets to cybercriminals include easier access and fewer security protections in place compared to large enterprises, and the opportunity to receive smaller amounts of money from numerous small or midsize businesses. For one thing, these attacks are unlikely to attract the media and law enforcement attention that attacks on larger companies might. </a:t>
            </a:r>
            <a:endParaRPr lang="en-US" dirty="0">
              <a:cs typeface="Calibri"/>
            </a:endParaRPr>
          </a:p>
          <a:p>
            <a:r>
              <a:rPr lang="en-US" b="1" dirty="0"/>
              <a:t>61% of SMBs were the target of a Cyberattack in 2021. </a:t>
            </a:r>
            <a:endParaRPr lang="en-US" dirty="0"/>
          </a:p>
          <a:p>
            <a:r>
              <a:rPr lang="en-US" dirty="0"/>
              <a:t>Not all of these attacks achieved their aim. However, the high percentage of targeted businesses shows how commonly attackers single out SMBs. [2]</a:t>
            </a:r>
            <a:endParaRPr lang="en-US" dirty="0">
              <a:cs typeface="Calibri"/>
            </a:endParaRPr>
          </a:p>
          <a:p>
            <a:r>
              <a:rPr lang="en-US" b="1" dirty="0"/>
              <a:t>47% of businesses that have less than 50 employees don’t allocate any funds towards cybersecurity.</a:t>
            </a:r>
            <a:r>
              <a:rPr lang="en-US" dirty="0"/>
              <a:t> </a:t>
            </a:r>
            <a:endParaRPr lang="en-US" dirty="0">
              <a:ea typeface="Calibri"/>
              <a:cs typeface="Calibri"/>
            </a:endParaRPr>
          </a:p>
          <a:p>
            <a:r>
              <a:rPr lang="en-US" dirty="0"/>
              <a:t>While, </a:t>
            </a:r>
            <a:r>
              <a:rPr lang="en-US" b="1" dirty="0"/>
              <a:t>51% of small businesses don’t utilize any IT security measures.</a:t>
            </a:r>
            <a:endParaRPr lang="en-US" b="1" dirty="0">
              <a:cs typeface="Calibri"/>
            </a:endParaRPr>
          </a:p>
          <a:p>
            <a:r>
              <a:rPr lang="en-US" dirty="0"/>
              <a:t>Only 14% of SMBs have a cyber security plan in place.</a:t>
            </a:r>
            <a:endParaRPr lang="en-US" dirty="0">
              <a:ea typeface="Calibri"/>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94368B0-E4C3-489B-9EDD-862E350A98F7}" type="slidenum">
              <a:rPr lang="ko-KR" altLang="en-US" smtClean="0"/>
              <a:t>3</a:t>
            </a:fld>
            <a:endParaRPr lang="ko-KR" altLang="en-US"/>
          </a:p>
        </p:txBody>
      </p:sp>
    </p:spTree>
    <p:extLst>
      <p:ext uri="{BB962C8B-B14F-4D97-AF65-F5344CB8AC3E}">
        <p14:creationId xmlns:p14="http://schemas.microsoft.com/office/powerpoint/2010/main" val="16906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Most of this is driven by the uphill battle SMEs face when trying to secure their business. </a:t>
            </a:r>
          </a:p>
          <a:p>
            <a:r>
              <a:rPr lang="en-US" dirty="0">
                <a:ea typeface="Calibri" panose="020F0502020204030204"/>
                <a:cs typeface="Calibri" panose="020F0502020204030204"/>
              </a:rPr>
              <a:t>SMEs tend to have limited access to enterprise level security products dur to high minimums, high prices and purchase complexity</a:t>
            </a:r>
          </a:p>
          <a:p>
            <a:r>
              <a:rPr lang="en-US" dirty="0">
                <a:ea typeface="Calibri" panose="020F0502020204030204"/>
                <a:cs typeface="Calibri" panose="020F0502020204030204"/>
              </a:rPr>
              <a:t>When they do secure high quality </a:t>
            </a:r>
            <a:r>
              <a:rPr lang="en-US" err="1">
                <a:ea typeface="Calibri" panose="020F0502020204030204"/>
                <a:cs typeface="Calibri" panose="020F0502020204030204"/>
              </a:rPr>
              <a:t>produtcs</a:t>
            </a:r>
            <a:r>
              <a:rPr lang="en-US" dirty="0">
                <a:ea typeface="Calibri" panose="020F0502020204030204"/>
                <a:cs typeface="Calibri" panose="020F0502020204030204"/>
              </a:rPr>
              <a:t> they then have trouble maintaining these solutions, due to lack of staff or experience is using these solutions</a:t>
            </a:r>
          </a:p>
          <a:p>
            <a:r>
              <a:rPr lang="en-US" dirty="0">
                <a:ea typeface="Calibri" panose="020F0502020204030204"/>
                <a:cs typeface="Calibri" panose="020F0502020204030204"/>
              </a:rPr>
              <a:t>These challenges often lead to SMEs having difficulty securing cyber insurance dur to the complex process and tech requirements. When they do secure insurance, many will have their coverage denied </a:t>
            </a:r>
            <a:r>
              <a:rPr lang="en-US" dirty="0" err="1">
                <a:ea typeface="Calibri" panose="020F0502020204030204"/>
                <a:cs typeface="Calibri" panose="020F0502020204030204"/>
              </a:rPr>
              <a:t>adter</a:t>
            </a:r>
            <a:r>
              <a:rPr lang="en-US" dirty="0">
                <a:ea typeface="Calibri"/>
                <a:cs typeface="Calibri"/>
              </a:rPr>
              <a:t> a security event because systems were not being properly maintained</a:t>
            </a:r>
          </a:p>
          <a:p>
            <a:endParaRPr lang="en-US" dirty="0">
              <a:ea typeface="Calibri"/>
              <a:cs typeface="Calibri"/>
            </a:endParaRPr>
          </a:p>
          <a:p>
            <a:r>
              <a:rPr lang="en-US" dirty="0">
                <a:ea typeface="Calibri"/>
                <a:cs typeface="Calibri"/>
              </a:rPr>
              <a:t>These challenges are what </a:t>
            </a:r>
            <a:r>
              <a:rPr lang="en-US" dirty="0" err="1">
                <a:ea typeface="Calibri"/>
                <a:cs typeface="Calibri"/>
              </a:rPr>
              <a:t>Cyvatar</a:t>
            </a:r>
            <a:r>
              <a:rPr lang="en-US" dirty="0">
                <a:ea typeface="Calibri"/>
                <a:cs typeface="Calibri"/>
              </a:rPr>
              <a:t> is here to solve for.</a:t>
            </a:r>
          </a:p>
          <a:p>
            <a:endParaRPr lang="en-US" b="1" dirty="0"/>
          </a:p>
          <a:p>
            <a:pPr marL="571500" indent="-571500">
              <a:buFont typeface="Wingdings,Sans-Serif"/>
              <a:buChar char="Ø"/>
            </a:pPr>
            <a:r>
              <a:rPr lang="en-US" b="1"/>
              <a:t>Most SMBs are too high risk for cyber insurance companies to insure because they lack proper preventative controls.</a:t>
            </a:r>
            <a:endParaRPr lang="en-US">
              <a:ea typeface="Calibri"/>
              <a:cs typeface="Calibri"/>
            </a:endParaRPr>
          </a:p>
          <a:p>
            <a:pPr marL="571500" indent="-571500">
              <a:buFont typeface="Wingdings,Sans-Serif"/>
              <a:buChar char="Ø"/>
            </a:pPr>
            <a:r>
              <a:rPr lang="en-US" b="1" dirty="0"/>
              <a:t>At least 25% of Cyber insurance holders will make a claim against their policies. </a:t>
            </a:r>
            <a:endParaRPr lang="en-US"/>
          </a:p>
          <a:p>
            <a:pPr marL="571500" indent="-571500">
              <a:buFont typeface="Wingdings,Sans-Serif"/>
              <a:buChar char="Ø"/>
            </a:pPr>
            <a:r>
              <a:rPr lang="en-US" b="1" dirty="0"/>
              <a:t>Even if they do secure insurance, insurance companies will reject at least one in four claims for lack of proper controls</a:t>
            </a:r>
            <a:endParaRPr lang="en-US"/>
          </a:p>
          <a:p>
            <a:pPr marL="571500" indent="-571500">
              <a:buFont typeface="Wingdings,Sans-Serif"/>
              <a:buChar char="Ø"/>
            </a:pPr>
            <a:r>
              <a:rPr lang="en-US" b="1" dirty="0"/>
              <a:t>60% of small businesses close within 6 months of being hacked. </a:t>
            </a:r>
            <a:endParaRPr lang="en-US"/>
          </a:p>
        </p:txBody>
      </p:sp>
      <p:sp>
        <p:nvSpPr>
          <p:cNvPr id="4" name="Slide Number Placeholder 3"/>
          <p:cNvSpPr>
            <a:spLocks noGrp="1"/>
          </p:cNvSpPr>
          <p:nvPr>
            <p:ph type="sldNum" sz="quarter" idx="5"/>
          </p:nvPr>
        </p:nvSpPr>
        <p:spPr/>
        <p:txBody>
          <a:bodyPr/>
          <a:lstStyle/>
          <a:p>
            <a:fld id="{D94368B0-E4C3-489B-9EDD-862E350A98F7}" type="slidenum">
              <a:rPr lang="ko-KR" altLang="en-US" smtClean="0"/>
              <a:t>4</a:t>
            </a:fld>
            <a:endParaRPr lang="ko-KR" altLang="en-US"/>
          </a:p>
        </p:txBody>
      </p:sp>
    </p:spTree>
    <p:extLst>
      <p:ext uri="{BB962C8B-B14F-4D97-AF65-F5344CB8AC3E}">
        <p14:creationId xmlns:p14="http://schemas.microsoft.com/office/powerpoint/2010/main" val="385355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Cyvatar</a:t>
            </a:r>
            <a:r>
              <a:rPr lang="en-US" dirty="0"/>
              <a:t> is a fully managed cybersecurity platform, integrating various enterprise level technologies at SMB friendly prices into a single solution. </a:t>
            </a:r>
          </a:p>
          <a:p>
            <a:r>
              <a:rPr lang="en-US" dirty="0">
                <a:ea typeface="Calibri"/>
                <a:cs typeface="Calibri"/>
              </a:rPr>
              <a:t>By working with </a:t>
            </a:r>
            <a:r>
              <a:rPr lang="en-US" dirty="0" err="1">
                <a:ea typeface="Calibri"/>
                <a:cs typeface="Calibri"/>
              </a:rPr>
              <a:t>Cyvatar</a:t>
            </a:r>
            <a:r>
              <a:rPr lang="en-US" dirty="0">
                <a:ea typeface="Calibri"/>
                <a:cs typeface="Calibri"/>
              </a:rPr>
              <a:t> SMBs </a:t>
            </a:r>
          </a:p>
          <a:p>
            <a:pPr marL="171450" indent="-171450">
              <a:buFont typeface="Calibri"/>
              <a:buChar char="-"/>
            </a:pPr>
            <a:r>
              <a:rPr lang="en-US" dirty="0">
                <a:ea typeface="Calibri"/>
                <a:cs typeface="Calibri"/>
              </a:rPr>
              <a:t>Have access to top tier security products, regardless of size</a:t>
            </a:r>
            <a:endParaRPr lang="en-US" dirty="0"/>
          </a:p>
          <a:p>
            <a:pPr marL="171450" indent="-171450">
              <a:buFont typeface="Calibri"/>
              <a:buChar char="-"/>
            </a:pPr>
            <a:r>
              <a:rPr lang="en-US" dirty="0">
                <a:ea typeface="Calibri"/>
                <a:cs typeface="Calibri"/>
              </a:rPr>
              <a:t>Take the guess work out of building the right security program</a:t>
            </a:r>
          </a:p>
          <a:p>
            <a:pPr marL="171450" indent="-171450">
              <a:buFont typeface="Calibri"/>
              <a:buChar char="-"/>
            </a:pPr>
            <a:r>
              <a:rPr lang="en-US" dirty="0">
                <a:ea typeface="Calibri"/>
                <a:cs typeface="Calibri"/>
              </a:rPr>
              <a:t>Secure 24/7 monitoring and resolution without hiring multiple staff</a:t>
            </a:r>
          </a:p>
          <a:p>
            <a:pPr marL="171450" indent="-171450">
              <a:buFont typeface="Calibri"/>
              <a:buChar char="-"/>
            </a:pPr>
            <a:r>
              <a:rPr lang="en-US" dirty="0">
                <a:ea typeface="Calibri"/>
                <a:cs typeface="Calibri"/>
              </a:rPr>
              <a:t>Secure affordable cyber insurance</a:t>
            </a:r>
          </a:p>
          <a:p>
            <a:r>
              <a:rPr lang="en-US" dirty="0">
                <a:ea typeface="Calibri"/>
                <a:cs typeface="Calibri"/>
              </a:rPr>
              <a:t>Setting them up for a secure business environment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B63BB45-0BA9-49BE-910E-718C5EA75CA9}" type="slidenum">
              <a:rPr lang="en-US" smtClean="0"/>
              <a:t>5</a:t>
            </a:fld>
            <a:endParaRPr lang="en-US"/>
          </a:p>
        </p:txBody>
      </p:sp>
    </p:spTree>
    <p:extLst>
      <p:ext uri="{BB962C8B-B14F-4D97-AF65-F5344CB8AC3E}">
        <p14:creationId xmlns:p14="http://schemas.microsoft.com/office/powerpoint/2010/main" val="179462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offer 10+ standard tools and solutions from MFA to Mobile Threat </a:t>
            </a:r>
            <a:r>
              <a:rPr lang="en-US" dirty="0" err="1">
                <a:ea typeface="Calibri"/>
                <a:cs typeface="Calibri"/>
              </a:rPr>
              <a:t>Defernse</a:t>
            </a:r>
            <a:r>
              <a:rPr lang="en-US" dirty="0">
                <a:ea typeface="Calibri"/>
                <a:cs typeface="Calibri"/>
              </a:rPr>
              <a:t>. You can learn more about our individual solutions in the Solutions Overview Video</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63BB45-0BA9-49BE-910E-718C5EA75C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840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 </a:t>
            </a:r>
            <a:r>
              <a:rPr lang="en-US" dirty="0" err="1">
                <a:ea typeface="Calibri"/>
                <a:cs typeface="Calibri"/>
              </a:rPr>
              <a:t>Cyvatar</a:t>
            </a:r>
            <a:r>
              <a:rPr lang="en-US" dirty="0">
                <a:ea typeface="Calibri"/>
                <a:cs typeface="Calibri"/>
              </a:rPr>
              <a:t> Engagements come with a warranty program through our partner </a:t>
            </a:r>
            <a:r>
              <a:rPr lang="en-US" dirty="0" err="1">
                <a:ea typeface="Calibri"/>
                <a:cs typeface="Calibri"/>
              </a:rPr>
              <a:t>Cysurance</a:t>
            </a:r>
            <a:r>
              <a:rPr lang="en-US">
                <a:ea typeface="Calibri"/>
                <a:cs typeface="Calibri"/>
              </a:rPr>
              <a:t> with TVM, SEM and MFA implementation.</a:t>
            </a:r>
          </a:p>
          <a:p>
            <a:r>
              <a:rPr lang="en-US" dirty="0">
                <a:ea typeface="Calibri"/>
                <a:cs typeface="Calibri"/>
              </a:rPr>
              <a:t>Additionally, </a:t>
            </a:r>
            <a:r>
              <a:rPr lang="en-US" dirty="0" err="1">
                <a:ea typeface="Calibri"/>
                <a:cs typeface="Calibri"/>
              </a:rPr>
              <a:t>Cyvatar</a:t>
            </a:r>
            <a:r>
              <a:rPr lang="en-US" dirty="0">
                <a:ea typeface="Calibri"/>
                <a:cs typeface="Calibri"/>
              </a:rPr>
              <a:t> customers enjoy an average discount of 30% off </a:t>
            </a:r>
            <a:r>
              <a:rPr lang="en-US" dirty="0" err="1">
                <a:ea typeface="Calibri"/>
                <a:cs typeface="Calibri"/>
              </a:rPr>
              <a:t>Cysurance</a:t>
            </a:r>
            <a:r>
              <a:rPr lang="en-US">
                <a:ea typeface="Calibri"/>
                <a:cs typeface="Calibri"/>
              </a:rPr>
              <a:t> cyber insurance.</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63BB45-0BA9-49BE-910E-718C5EA75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62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Cyvatar has simplified cybersecurity into the outcomes that you need by choosing the best-of-breed products and tying them to our expert team that implements the people and the process. We deliver three primary outcomes to our members, compliance, continuous preventative controls, and cybersecurity insurance in case preventive controls are bypassed. </a:t>
            </a:r>
          </a:p>
          <a:p>
            <a:endParaRPr lang="en-US"/>
          </a:p>
        </p:txBody>
      </p:sp>
      <p:sp>
        <p:nvSpPr>
          <p:cNvPr id="4" name="Slide Number Placeholder 3"/>
          <p:cNvSpPr>
            <a:spLocks noGrp="1"/>
          </p:cNvSpPr>
          <p:nvPr>
            <p:ph type="sldNum" sz="quarter" idx="5"/>
          </p:nvPr>
        </p:nvSpPr>
        <p:spPr/>
        <p:txBody>
          <a:bodyPr/>
          <a:lstStyle/>
          <a:p>
            <a:fld id="{5B63BB45-0BA9-49BE-910E-718C5EA75CA9}" type="slidenum">
              <a:rPr lang="en-US" smtClean="0"/>
              <a:t>8</a:t>
            </a:fld>
            <a:endParaRPr lang="en-US"/>
          </a:p>
        </p:txBody>
      </p:sp>
    </p:spTree>
    <p:extLst>
      <p:ext uri="{BB962C8B-B14F-4D97-AF65-F5344CB8AC3E}">
        <p14:creationId xmlns:p14="http://schemas.microsoft.com/office/powerpoint/2010/main" val="69029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MSSPs, MDRs, XDRs DON’T DO THIS – make this clear</a:t>
            </a:r>
          </a:p>
          <a:p>
            <a:endParaRPr lang="en-US"/>
          </a:p>
          <a:p>
            <a:r>
              <a:rPr lang="en-US"/>
              <a:t>What does remediation mean to you?</a:t>
            </a:r>
          </a:p>
        </p:txBody>
      </p:sp>
      <p:sp>
        <p:nvSpPr>
          <p:cNvPr id="4" name="Slide Number Placeholder 3"/>
          <p:cNvSpPr>
            <a:spLocks noGrp="1"/>
          </p:cNvSpPr>
          <p:nvPr>
            <p:ph type="sldNum" sz="quarter" idx="5"/>
          </p:nvPr>
        </p:nvSpPr>
        <p:spPr/>
        <p:txBody>
          <a:bodyPr/>
          <a:lstStyle/>
          <a:p>
            <a:fld id="{5B63BB45-0BA9-49BE-910E-718C5EA75CA9}" type="slidenum">
              <a:rPr lang="en-US" smtClean="0"/>
              <a:t>10</a:t>
            </a:fld>
            <a:endParaRPr lang="en-US"/>
          </a:p>
        </p:txBody>
      </p:sp>
    </p:spTree>
    <p:extLst>
      <p:ext uri="{BB962C8B-B14F-4D97-AF65-F5344CB8AC3E}">
        <p14:creationId xmlns:p14="http://schemas.microsoft.com/office/powerpoint/2010/main" val="261164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CED092-EFF3-4EE5-A5E4-BFE2B9F4227B}" type="datetime1">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B3112-1EC4-4D5B-85CC-2625BC149245}" type="datetime1">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4E6F85-7B66-4C16-AF7E-901FD2051896}" type="datetime1">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246958"/>
            <a:ext cx="18288000" cy="1152128"/>
          </a:xfrm>
          <a:prstGeom prst="rect">
            <a:avLst/>
          </a:prstGeom>
        </p:spPr>
        <p:txBody>
          <a:bodyPr anchor="ctr"/>
          <a:lstStyle>
            <a:lvl1pPr marL="0" indent="0" algn="ctr">
              <a:buNone/>
              <a:defRPr sz="7200" b="0" baseline="0">
                <a:solidFill>
                  <a:schemeClr val="accent1"/>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1399085"/>
            <a:ext cx="18288000" cy="576065"/>
          </a:xfrm>
          <a:prstGeom prst="rect">
            <a:avLst/>
          </a:prstGeom>
        </p:spPr>
        <p:txBody>
          <a:bodyPr anchor="ctr"/>
          <a:lstStyle>
            <a:lvl1pPr marL="0" indent="0" algn="ctr">
              <a:buNone/>
              <a:defRPr sz="2400" b="0" baseline="0">
                <a:solidFill>
                  <a:schemeClr val="accent1"/>
                </a:solidFill>
                <a:latin typeface="+mn-lt"/>
                <a:cs typeface="Arial" pitchFamily="34" charset="0"/>
              </a:defRPr>
            </a:lvl1pPr>
          </a:lstStyle>
          <a:p>
            <a:pPr lvl="0"/>
            <a:r>
              <a:rPr lang="en-US" altLang="ko-KR"/>
              <a:t>Insert the title of your subtitle Here</a:t>
            </a:r>
          </a:p>
        </p:txBody>
      </p:sp>
      <p:sp>
        <p:nvSpPr>
          <p:cNvPr id="2" name="Rectangle 1"/>
          <p:cNvSpPr/>
          <p:nvPr userDrawn="1"/>
        </p:nvSpPr>
        <p:spPr>
          <a:xfrm>
            <a:off x="0" y="9752012"/>
            <a:ext cx="18288000" cy="576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Picture Placeholder 2"/>
          <p:cNvSpPr>
            <a:spLocks noGrp="1"/>
          </p:cNvSpPr>
          <p:nvPr>
            <p:ph type="pic" idx="1" hasCustomPrompt="1"/>
          </p:nvPr>
        </p:nvSpPr>
        <p:spPr>
          <a:xfrm>
            <a:off x="1225624" y="2487606"/>
            <a:ext cx="3429452" cy="3333818"/>
          </a:xfrm>
          <a:prstGeom prst="rect">
            <a:avLst/>
          </a:prstGeom>
          <a:solidFill>
            <a:schemeClr val="bg1">
              <a:lumMod val="95000"/>
            </a:schemeClr>
          </a:solidFill>
          <a:effectLst/>
        </p:spPr>
        <p:txBody>
          <a:bodyPr anchor="ctr"/>
          <a:lstStyle>
            <a:lvl1pPr marL="0" indent="0" algn="ctr">
              <a:buNone/>
              <a:defRPr sz="2400" b="0" baseline="0">
                <a:solidFill>
                  <a:schemeClr val="tx1">
                    <a:lumMod val="75000"/>
                    <a:lumOff val="25000"/>
                  </a:schemeClr>
                </a:solidFill>
                <a:latin typeface="+mn-lt"/>
                <a:cs typeface="Arial" pitchFamily="34" charset="0"/>
              </a:defRPr>
            </a:lvl1pPr>
            <a:lvl2pPr marL="914378" indent="0">
              <a:buNone/>
              <a:defRPr sz="5600"/>
            </a:lvl2pPr>
            <a:lvl3pPr marL="1828755" indent="0">
              <a:buNone/>
              <a:defRPr sz="4800"/>
            </a:lvl3pPr>
            <a:lvl4pPr marL="2743131" indent="0">
              <a:buNone/>
              <a:defRPr sz="4001"/>
            </a:lvl4pPr>
            <a:lvl5pPr marL="3657509" indent="0">
              <a:buNone/>
              <a:defRPr sz="4001"/>
            </a:lvl5pPr>
            <a:lvl6pPr marL="4571886" indent="0">
              <a:buNone/>
              <a:defRPr sz="4001"/>
            </a:lvl6pPr>
            <a:lvl7pPr marL="5486264" indent="0">
              <a:buNone/>
              <a:defRPr sz="4001"/>
            </a:lvl7pPr>
            <a:lvl8pPr marL="6400640" indent="0">
              <a:buNone/>
              <a:defRPr sz="4001"/>
            </a:lvl8pPr>
            <a:lvl9pPr marL="7315017" indent="0">
              <a:buNone/>
              <a:defRPr sz="4001"/>
            </a:lvl9pPr>
          </a:lstStyle>
          <a:p>
            <a:r>
              <a:rPr lang="en-US" altLang="ko-KR"/>
              <a:t>Your Picture Here</a:t>
            </a:r>
            <a:endParaRPr lang="ko-KR" altLang="en-US"/>
          </a:p>
        </p:txBody>
      </p:sp>
      <p:sp>
        <p:nvSpPr>
          <p:cNvPr id="3" name="Frame 2"/>
          <p:cNvSpPr/>
          <p:nvPr userDrawn="1"/>
        </p:nvSpPr>
        <p:spPr>
          <a:xfrm>
            <a:off x="970631" y="2263181"/>
            <a:ext cx="3888432" cy="6768752"/>
          </a:xfrm>
          <a:prstGeom prst="frame">
            <a:avLst>
              <a:gd name="adj1" fmla="val 18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Picture Placeholder 2"/>
          <p:cNvSpPr>
            <a:spLocks noGrp="1"/>
          </p:cNvSpPr>
          <p:nvPr>
            <p:ph type="pic" idx="12" hasCustomPrompt="1"/>
          </p:nvPr>
        </p:nvSpPr>
        <p:spPr>
          <a:xfrm>
            <a:off x="5369038" y="2487606"/>
            <a:ext cx="3429452" cy="3333818"/>
          </a:xfrm>
          <a:prstGeom prst="rect">
            <a:avLst/>
          </a:prstGeom>
          <a:solidFill>
            <a:schemeClr val="bg1">
              <a:lumMod val="95000"/>
            </a:schemeClr>
          </a:solidFill>
          <a:effectLst/>
        </p:spPr>
        <p:txBody>
          <a:bodyPr anchor="ctr"/>
          <a:lstStyle>
            <a:lvl1pPr marL="0" indent="0" algn="ctr">
              <a:buNone/>
              <a:defRPr sz="2400" b="0" baseline="0">
                <a:solidFill>
                  <a:schemeClr val="tx1">
                    <a:lumMod val="75000"/>
                    <a:lumOff val="25000"/>
                  </a:schemeClr>
                </a:solidFill>
                <a:latin typeface="+mn-lt"/>
                <a:cs typeface="Arial" pitchFamily="34" charset="0"/>
              </a:defRPr>
            </a:lvl1pPr>
            <a:lvl2pPr marL="914378" indent="0">
              <a:buNone/>
              <a:defRPr sz="5600"/>
            </a:lvl2pPr>
            <a:lvl3pPr marL="1828755" indent="0">
              <a:buNone/>
              <a:defRPr sz="4800"/>
            </a:lvl3pPr>
            <a:lvl4pPr marL="2743131" indent="0">
              <a:buNone/>
              <a:defRPr sz="4001"/>
            </a:lvl4pPr>
            <a:lvl5pPr marL="3657509" indent="0">
              <a:buNone/>
              <a:defRPr sz="4001"/>
            </a:lvl5pPr>
            <a:lvl6pPr marL="4571886" indent="0">
              <a:buNone/>
              <a:defRPr sz="4001"/>
            </a:lvl6pPr>
            <a:lvl7pPr marL="5486264" indent="0">
              <a:buNone/>
              <a:defRPr sz="4001"/>
            </a:lvl7pPr>
            <a:lvl8pPr marL="6400640" indent="0">
              <a:buNone/>
              <a:defRPr sz="4001"/>
            </a:lvl8pPr>
            <a:lvl9pPr marL="7315017" indent="0">
              <a:buNone/>
              <a:defRPr sz="4001"/>
            </a:lvl9pPr>
          </a:lstStyle>
          <a:p>
            <a:r>
              <a:rPr lang="en-US" altLang="ko-KR"/>
              <a:t>Your Picture Here</a:t>
            </a:r>
            <a:endParaRPr lang="ko-KR" altLang="en-US"/>
          </a:p>
        </p:txBody>
      </p:sp>
      <p:sp>
        <p:nvSpPr>
          <p:cNvPr id="15" name="Frame 14"/>
          <p:cNvSpPr/>
          <p:nvPr userDrawn="1"/>
        </p:nvSpPr>
        <p:spPr>
          <a:xfrm>
            <a:off x="5114045" y="2263181"/>
            <a:ext cx="3888432" cy="6768752"/>
          </a:xfrm>
          <a:prstGeom prst="frame">
            <a:avLst>
              <a:gd name="adj1" fmla="val 18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Picture Placeholder 2"/>
          <p:cNvSpPr>
            <a:spLocks noGrp="1"/>
          </p:cNvSpPr>
          <p:nvPr>
            <p:ph type="pic" idx="13" hasCustomPrompt="1"/>
          </p:nvPr>
        </p:nvSpPr>
        <p:spPr>
          <a:xfrm>
            <a:off x="9512452" y="2487606"/>
            <a:ext cx="3429452" cy="3333818"/>
          </a:xfrm>
          <a:prstGeom prst="rect">
            <a:avLst/>
          </a:prstGeom>
          <a:solidFill>
            <a:schemeClr val="bg1">
              <a:lumMod val="95000"/>
            </a:schemeClr>
          </a:solidFill>
          <a:effectLst/>
        </p:spPr>
        <p:txBody>
          <a:bodyPr anchor="ctr"/>
          <a:lstStyle>
            <a:lvl1pPr marL="0" indent="0" algn="ctr">
              <a:buNone/>
              <a:defRPr sz="2400" b="0" baseline="0">
                <a:solidFill>
                  <a:schemeClr val="tx1">
                    <a:lumMod val="75000"/>
                    <a:lumOff val="25000"/>
                  </a:schemeClr>
                </a:solidFill>
                <a:latin typeface="+mn-lt"/>
                <a:cs typeface="Arial" pitchFamily="34" charset="0"/>
              </a:defRPr>
            </a:lvl1pPr>
            <a:lvl2pPr marL="914378" indent="0">
              <a:buNone/>
              <a:defRPr sz="5600"/>
            </a:lvl2pPr>
            <a:lvl3pPr marL="1828755" indent="0">
              <a:buNone/>
              <a:defRPr sz="4800"/>
            </a:lvl3pPr>
            <a:lvl4pPr marL="2743131" indent="0">
              <a:buNone/>
              <a:defRPr sz="4001"/>
            </a:lvl4pPr>
            <a:lvl5pPr marL="3657509" indent="0">
              <a:buNone/>
              <a:defRPr sz="4001"/>
            </a:lvl5pPr>
            <a:lvl6pPr marL="4571886" indent="0">
              <a:buNone/>
              <a:defRPr sz="4001"/>
            </a:lvl6pPr>
            <a:lvl7pPr marL="5486264" indent="0">
              <a:buNone/>
              <a:defRPr sz="4001"/>
            </a:lvl7pPr>
            <a:lvl8pPr marL="6400640" indent="0">
              <a:buNone/>
              <a:defRPr sz="4001"/>
            </a:lvl8pPr>
            <a:lvl9pPr marL="7315017" indent="0">
              <a:buNone/>
              <a:defRPr sz="4001"/>
            </a:lvl9pPr>
          </a:lstStyle>
          <a:p>
            <a:r>
              <a:rPr lang="en-US" altLang="ko-KR"/>
              <a:t>Your Picture Here</a:t>
            </a:r>
            <a:endParaRPr lang="ko-KR" altLang="en-US"/>
          </a:p>
        </p:txBody>
      </p:sp>
      <p:sp>
        <p:nvSpPr>
          <p:cNvPr id="17" name="Frame 16"/>
          <p:cNvSpPr/>
          <p:nvPr userDrawn="1"/>
        </p:nvSpPr>
        <p:spPr>
          <a:xfrm>
            <a:off x="9257459" y="2263181"/>
            <a:ext cx="3888432" cy="6768752"/>
          </a:xfrm>
          <a:prstGeom prst="frame">
            <a:avLst>
              <a:gd name="adj1" fmla="val 18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Picture Placeholder 2"/>
          <p:cNvSpPr>
            <a:spLocks noGrp="1"/>
          </p:cNvSpPr>
          <p:nvPr>
            <p:ph type="pic" idx="14" hasCustomPrompt="1"/>
          </p:nvPr>
        </p:nvSpPr>
        <p:spPr>
          <a:xfrm>
            <a:off x="13655866" y="2487606"/>
            <a:ext cx="3429452" cy="3333818"/>
          </a:xfrm>
          <a:prstGeom prst="rect">
            <a:avLst/>
          </a:prstGeom>
          <a:solidFill>
            <a:schemeClr val="bg1">
              <a:lumMod val="95000"/>
            </a:schemeClr>
          </a:solidFill>
          <a:effectLst/>
        </p:spPr>
        <p:txBody>
          <a:bodyPr anchor="ctr"/>
          <a:lstStyle>
            <a:lvl1pPr marL="0" indent="0" algn="ctr">
              <a:buNone/>
              <a:defRPr sz="2400" b="0" baseline="0">
                <a:solidFill>
                  <a:schemeClr val="tx1">
                    <a:lumMod val="75000"/>
                    <a:lumOff val="25000"/>
                  </a:schemeClr>
                </a:solidFill>
                <a:latin typeface="+mn-lt"/>
                <a:cs typeface="Arial" pitchFamily="34" charset="0"/>
              </a:defRPr>
            </a:lvl1pPr>
            <a:lvl2pPr marL="914378" indent="0">
              <a:buNone/>
              <a:defRPr sz="5600"/>
            </a:lvl2pPr>
            <a:lvl3pPr marL="1828755" indent="0">
              <a:buNone/>
              <a:defRPr sz="4800"/>
            </a:lvl3pPr>
            <a:lvl4pPr marL="2743131" indent="0">
              <a:buNone/>
              <a:defRPr sz="4001"/>
            </a:lvl4pPr>
            <a:lvl5pPr marL="3657509" indent="0">
              <a:buNone/>
              <a:defRPr sz="4001"/>
            </a:lvl5pPr>
            <a:lvl6pPr marL="4571886" indent="0">
              <a:buNone/>
              <a:defRPr sz="4001"/>
            </a:lvl6pPr>
            <a:lvl7pPr marL="5486264" indent="0">
              <a:buNone/>
              <a:defRPr sz="4001"/>
            </a:lvl7pPr>
            <a:lvl8pPr marL="6400640" indent="0">
              <a:buNone/>
              <a:defRPr sz="4001"/>
            </a:lvl8pPr>
            <a:lvl9pPr marL="7315017" indent="0">
              <a:buNone/>
              <a:defRPr sz="4001"/>
            </a:lvl9pPr>
          </a:lstStyle>
          <a:p>
            <a:r>
              <a:rPr lang="en-US" altLang="ko-KR"/>
              <a:t>Your Picture Here</a:t>
            </a:r>
            <a:endParaRPr lang="ko-KR" altLang="en-US"/>
          </a:p>
        </p:txBody>
      </p:sp>
      <p:sp>
        <p:nvSpPr>
          <p:cNvPr id="19" name="Frame 18"/>
          <p:cNvSpPr/>
          <p:nvPr userDrawn="1"/>
        </p:nvSpPr>
        <p:spPr>
          <a:xfrm>
            <a:off x="13400873" y="2263181"/>
            <a:ext cx="3888432" cy="6768752"/>
          </a:xfrm>
          <a:prstGeom prst="frame">
            <a:avLst>
              <a:gd name="adj1" fmla="val 1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3385601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19B77C0-5304-43F6-805B-A5229454F054}"/>
              </a:ext>
            </a:extLst>
          </p:cNvPr>
          <p:cNvSpPr txBox="1">
            <a:spLocks/>
          </p:cNvSpPr>
          <p:nvPr userDrawn="1"/>
        </p:nvSpPr>
        <p:spPr>
          <a:xfrm>
            <a:off x="1155032" y="9392690"/>
            <a:ext cx="3980118" cy="540543"/>
          </a:xfrm>
          <a:prstGeom prst="rect">
            <a:avLst/>
          </a:prstGeom>
        </p:spPr>
        <p:txBody>
          <a:bodyPr vert="horz" lIns="137160" tIns="68580" rIns="137160" bIns="6858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solidFill>
              </a:rPr>
              <a:t>© 2021 </a:t>
            </a:r>
            <a:r>
              <a:rPr lang="en-US" sz="1200" err="1">
                <a:solidFill>
                  <a:schemeClr val="bg1"/>
                </a:solidFill>
              </a:rPr>
              <a:t>Cyvatar.AI</a:t>
            </a:r>
            <a:r>
              <a:rPr lang="en-US" sz="1200">
                <a:solidFill>
                  <a:schemeClr val="bg1"/>
                </a:solidFill>
              </a:rPr>
              <a:t>. All Rights Reserved.</a:t>
            </a:r>
          </a:p>
        </p:txBody>
      </p:sp>
    </p:spTree>
    <p:extLst>
      <p:ext uri="{BB962C8B-B14F-4D97-AF65-F5344CB8AC3E}">
        <p14:creationId xmlns:p14="http://schemas.microsoft.com/office/powerpoint/2010/main" val="1029752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1155032" y="9392690"/>
            <a:ext cx="3980118" cy="540543"/>
          </a:xfrm>
          <a:prstGeom prst="rect">
            <a:avLst/>
          </a:prstGeom>
        </p:spPr>
        <p:txBody>
          <a:bodyPr vert="horz" lIns="137160" tIns="68580" rIns="137160" bIns="6858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solidFill>
              </a:rPr>
              <a:t>© 2021 </a:t>
            </a:r>
            <a:r>
              <a:rPr lang="en-US" sz="1200" err="1">
                <a:solidFill>
                  <a:schemeClr val="bg1"/>
                </a:solidFill>
              </a:rPr>
              <a:t>Cyvatar.AI</a:t>
            </a:r>
            <a:r>
              <a:rPr lang="en-US" sz="1200">
                <a:solidFill>
                  <a:schemeClr val="bg1"/>
                </a:solidFill>
              </a:rPr>
              <a:t>. All Rights Reserved.</a:t>
            </a:r>
          </a:p>
        </p:txBody>
      </p:sp>
    </p:spTree>
    <p:extLst>
      <p:ext uri="{BB962C8B-B14F-4D97-AF65-F5344CB8AC3E}">
        <p14:creationId xmlns:p14="http://schemas.microsoft.com/office/powerpoint/2010/main" val="53158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A0541"/>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19B77C0-5304-43F6-805B-A5229454F054}"/>
              </a:ext>
            </a:extLst>
          </p:cNvPr>
          <p:cNvSpPr txBox="1">
            <a:spLocks/>
          </p:cNvSpPr>
          <p:nvPr userDrawn="1"/>
        </p:nvSpPr>
        <p:spPr>
          <a:xfrm>
            <a:off x="0" y="9854859"/>
            <a:ext cx="3980118" cy="540543"/>
          </a:xfrm>
          <a:prstGeom prst="rect">
            <a:avLst/>
          </a:prstGeom>
        </p:spPr>
        <p:txBody>
          <a:bodyPr vert="horz" lIns="137160" tIns="68580" rIns="137160" bIns="6858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solidFill>
              </a:rPr>
              <a:t>© 2023 Cyvatar.AI. All Rights Reserved.</a:t>
            </a:r>
          </a:p>
        </p:txBody>
      </p:sp>
      <p:sp>
        <p:nvSpPr>
          <p:cNvPr id="4" name="Footer Placeholder 3">
            <a:extLst>
              <a:ext uri="{FF2B5EF4-FFF2-40B4-BE49-F238E27FC236}">
                <a16:creationId xmlns:a16="http://schemas.microsoft.com/office/drawing/2014/main" id="{650B1DBF-4EE6-44E8-EC9B-21AA3E6A4679}"/>
              </a:ext>
            </a:extLst>
          </p:cNvPr>
          <p:cNvSpPr>
            <a:spLocks noGrp="1"/>
          </p:cNvSpPr>
          <p:nvPr>
            <p:ph type="ftr" sz="quarter" idx="11"/>
          </p:nvPr>
        </p:nvSpPr>
        <p:spPr/>
        <p:txBody>
          <a:bodyPr/>
          <a:lstStyle/>
          <a:p>
            <a:fld id="{C7944AD9-924A-A248-B3B8-8A64622134B3}" type="slidenum">
              <a:rPr lang="en-US" smtClean="0"/>
              <a:pPr/>
              <a:t>‹#›</a:t>
            </a:fld>
            <a:endParaRPr lang="en-US"/>
          </a:p>
        </p:txBody>
      </p:sp>
    </p:spTree>
    <p:extLst>
      <p:ext uri="{BB962C8B-B14F-4D97-AF65-F5344CB8AC3E}">
        <p14:creationId xmlns:p14="http://schemas.microsoft.com/office/powerpoint/2010/main" val="4279195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795B4EA-06AC-0E47-9E9A-F086B76412F5}" type="datetimeFigureOut">
              <a:rPr kumimoji="1" lang="zh-CN" altLang="en-US" smtClean="0"/>
              <a:t>2025/3/21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BBE3521-C5D7-CE4F-8B05-7D55B1B448AE}" type="slidenum">
              <a:rPr kumimoji="1" lang="zh-CN" altLang="en-US" smtClean="0"/>
              <a:t>‹#›</a:t>
            </a:fld>
            <a:endParaRPr kumimoji="1" lang="zh-CN" altLang="en-US"/>
          </a:p>
        </p:txBody>
      </p:sp>
    </p:spTree>
    <p:extLst>
      <p:ext uri="{BB962C8B-B14F-4D97-AF65-F5344CB8AC3E}">
        <p14:creationId xmlns:p14="http://schemas.microsoft.com/office/powerpoint/2010/main" val="394880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A0541"/>
        </a:solid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19B77C0-5304-43F6-805B-A5229454F054}"/>
              </a:ext>
            </a:extLst>
          </p:cNvPr>
          <p:cNvSpPr txBox="1">
            <a:spLocks/>
          </p:cNvSpPr>
          <p:nvPr userDrawn="1"/>
        </p:nvSpPr>
        <p:spPr>
          <a:xfrm>
            <a:off x="0" y="9854859"/>
            <a:ext cx="3980118" cy="540543"/>
          </a:xfrm>
          <a:prstGeom prst="rect">
            <a:avLst/>
          </a:prstGeom>
        </p:spPr>
        <p:txBody>
          <a:bodyPr vert="horz" lIns="137160" tIns="68580" rIns="137160" bIns="6858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solidFill>
              </a:rPr>
              <a:t>© 2023 Cyvatar.AI. All Rights Reserved.</a:t>
            </a:r>
          </a:p>
        </p:txBody>
      </p:sp>
      <p:sp>
        <p:nvSpPr>
          <p:cNvPr id="4" name="Footer Placeholder 3">
            <a:extLst>
              <a:ext uri="{FF2B5EF4-FFF2-40B4-BE49-F238E27FC236}">
                <a16:creationId xmlns:a16="http://schemas.microsoft.com/office/drawing/2014/main" id="{650B1DBF-4EE6-44E8-EC9B-21AA3E6A4679}"/>
              </a:ext>
            </a:extLst>
          </p:cNvPr>
          <p:cNvSpPr>
            <a:spLocks noGrp="1"/>
          </p:cNvSpPr>
          <p:nvPr>
            <p:ph type="ftr" sz="quarter" idx="11"/>
          </p:nvPr>
        </p:nvSpPr>
        <p:spPr/>
        <p:txBody>
          <a:bodyPr/>
          <a:lstStyle/>
          <a:p>
            <a:fld id="{C7944AD9-924A-A248-B3B8-8A64622134B3}" type="slidenum">
              <a:rPr lang="en-US" smtClean="0"/>
              <a:pPr/>
              <a:t>‹#›</a:t>
            </a:fld>
            <a:endParaRPr lang="en-US"/>
          </a:p>
        </p:txBody>
      </p:sp>
    </p:spTree>
    <p:extLst>
      <p:ext uri="{BB962C8B-B14F-4D97-AF65-F5344CB8AC3E}">
        <p14:creationId xmlns:p14="http://schemas.microsoft.com/office/powerpoint/2010/main" val="2366638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0" y="9746457"/>
            <a:ext cx="3980118" cy="540543"/>
          </a:xfrm>
          <a:prstGeom prst="rect">
            <a:avLst/>
          </a:prstGeom>
        </p:spPr>
        <p:txBody>
          <a:bodyPr vert="horz" lIns="137160" tIns="68580" rIns="137160" bIns="6858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solidFill>
              </a:rPr>
              <a:t>© 2023 Cyvatar.AI. All Rights Reserved.</a:t>
            </a:r>
          </a:p>
        </p:txBody>
      </p:sp>
    </p:spTree>
    <p:extLst>
      <p:ext uri="{BB962C8B-B14F-4D97-AF65-F5344CB8AC3E}">
        <p14:creationId xmlns:p14="http://schemas.microsoft.com/office/powerpoint/2010/main" val="2127723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19B77C0-5304-43F6-805B-A5229454F054}"/>
              </a:ext>
            </a:extLst>
          </p:cNvPr>
          <p:cNvSpPr txBox="1">
            <a:spLocks/>
          </p:cNvSpPr>
          <p:nvPr userDrawn="1"/>
        </p:nvSpPr>
        <p:spPr>
          <a:xfrm>
            <a:off x="0" y="9746457"/>
            <a:ext cx="3980118" cy="540543"/>
          </a:xfrm>
          <a:prstGeom prst="rect">
            <a:avLst/>
          </a:prstGeom>
        </p:spPr>
        <p:txBody>
          <a:bodyPr vert="horz" lIns="137160" tIns="68580" rIns="137160" bIns="6858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solidFill>
              </a:rPr>
              <a:t>© 2023 Cyvatar.AI. All Rights Reserved.</a:t>
            </a:r>
          </a:p>
        </p:txBody>
      </p:sp>
    </p:spTree>
    <p:extLst>
      <p:ext uri="{BB962C8B-B14F-4D97-AF65-F5344CB8AC3E}">
        <p14:creationId xmlns:p14="http://schemas.microsoft.com/office/powerpoint/2010/main" val="34079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786515-BD36-4AE3-B118-C44ACDFB0B2B}" type="datetime1">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0224455-406D-4875-AD3F-537FC6675E24}"/>
              </a:ext>
            </a:extLst>
          </p:cNvPr>
          <p:cNvSpPr txBox="1">
            <a:spLocks/>
          </p:cNvSpPr>
          <p:nvPr userDrawn="1"/>
        </p:nvSpPr>
        <p:spPr>
          <a:xfrm>
            <a:off x="0" y="9729287"/>
            <a:ext cx="3980118" cy="540545"/>
          </a:xfrm>
          <a:prstGeom prst="rect">
            <a:avLst/>
          </a:prstGeom>
        </p:spPr>
        <p:txBody>
          <a:bodyPr vert="horz" lIns="137160" tIns="68580" rIns="137160" bIns="6858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None/>
              <a:defRPr sz="1000" kern="1200">
                <a:solidFill>
                  <a:srgbClr val="B9B9B9"/>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solidFill>
              </a:rPr>
              <a:t>© 2023 Cyvatar.AI. All Rights Reserved.</a:t>
            </a:r>
          </a:p>
        </p:txBody>
      </p:sp>
      <p:cxnSp>
        <p:nvCxnSpPr>
          <p:cNvPr id="4" name="Straight Connector 3">
            <a:extLst>
              <a:ext uri="{FF2B5EF4-FFF2-40B4-BE49-F238E27FC236}">
                <a16:creationId xmlns:a16="http://schemas.microsoft.com/office/drawing/2014/main" id="{22BBE0C4-DB94-B14F-97E1-8CBF35F9DF0B}"/>
              </a:ext>
            </a:extLst>
          </p:cNvPr>
          <p:cNvCxnSpPr>
            <a:cxnSpLocks/>
          </p:cNvCxnSpPr>
          <p:nvPr userDrawn="1"/>
        </p:nvCxnSpPr>
        <p:spPr>
          <a:xfrm>
            <a:off x="8686283" y="2334234"/>
            <a:ext cx="0" cy="6639684"/>
          </a:xfrm>
          <a:prstGeom prst="line">
            <a:avLst/>
          </a:prstGeom>
          <a:ln>
            <a:solidFill>
              <a:schemeClr val="bg1"/>
            </a:solidFill>
            <a:prstDash val="lgDash"/>
          </a:ln>
        </p:spPr>
        <p:style>
          <a:lnRef idx="2">
            <a:schemeClr val="accent1"/>
          </a:lnRef>
          <a:fillRef idx="0">
            <a:schemeClr val="accent1"/>
          </a:fillRef>
          <a:effectRef idx="1">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5681BDFF-E7BB-3E43-8CE6-026CF99CBE4C}"/>
              </a:ext>
            </a:extLst>
          </p:cNvPr>
          <p:cNvPicPr>
            <a:picLocks noChangeAspect="1"/>
          </p:cNvPicPr>
          <p:nvPr userDrawn="1"/>
        </p:nvPicPr>
        <p:blipFill>
          <a:blip r:embed="rId2"/>
          <a:stretch>
            <a:fillRect/>
          </a:stretch>
        </p:blipFill>
        <p:spPr>
          <a:xfrm>
            <a:off x="2902616" y="2155504"/>
            <a:ext cx="3894089" cy="636350"/>
          </a:xfrm>
          <a:prstGeom prst="rect">
            <a:avLst/>
          </a:prstGeom>
        </p:spPr>
      </p:pic>
      <p:sp>
        <p:nvSpPr>
          <p:cNvPr id="7" name="Rectangle 6">
            <a:extLst>
              <a:ext uri="{FF2B5EF4-FFF2-40B4-BE49-F238E27FC236}">
                <a16:creationId xmlns:a16="http://schemas.microsoft.com/office/drawing/2014/main" id="{EBB9A1D2-3156-704F-94AB-EE39A257A7D4}"/>
              </a:ext>
            </a:extLst>
          </p:cNvPr>
          <p:cNvSpPr/>
          <p:nvPr userDrawn="1"/>
        </p:nvSpPr>
        <p:spPr>
          <a:xfrm>
            <a:off x="9463060" y="1858124"/>
            <a:ext cx="7799522" cy="530915"/>
          </a:xfrm>
          <a:prstGeom prst="rect">
            <a:avLst/>
          </a:prstGeom>
        </p:spPr>
        <p:txBody>
          <a:bodyPr wrap="square">
            <a:spAutoFit/>
          </a:bodyPr>
          <a:lstStyle/>
          <a:p>
            <a:pPr algn="ctr"/>
            <a:r>
              <a:rPr lang="en-GB" sz="2850" b="1">
                <a:solidFill>
                  <a:schemeClr val="bg1"/>
                </a:solidFill>
                <a:latin typeface="Open Sans" panose="020B0606030504020204" pitchFamily="34" charset="0"/>
                <a:ea typeface="Open Sans" panose="020B0606030504020204" pitchFamily="34" charset="0"/>
                <a:cs typeface="Open Sans" panose="020B0606030504020204" pitchFamily="34" charset="0"/>
              </a:rPr>
              <a:t>The Traditional Approach</a:t>
            </a:r>
          </a:p>
        </p:txBody>
      </p:sp>
      <p:sp>
        <p:nvSpPr>
          <p:cNvPr id="8" name="TextBox 7">
            <a:extLst>
              <a:ext uri="{FF2B5EF4-FFF2-40B4-BE49-F238E27FC236}">
                <a16:creationId xmlns:a16="http://schemas.microsoft.com/office/drawing/2014/main" id="{15961A0F-D07B-BF4C-B296-96078F856E16}"/>
              </a:ext>
            </a:extLst>
          </p:cNvPr>
          <p:cNvSpPr txBox="1"/>
          <p:nvPr userDrawn="1"/>
        </p:nvSpPr>
        <p:spPr>
          <a:xfrm>
            <a:off x="12744096" y="8788741"/>
            <a:ext cx="1802514" cy="530915"/>
          </a:xfrm>
          <a:prstGeom prst="rect">
            <a:avLst/>
          </a:prstGeom>
          <a:noFill/>
        </p:spPr>
        <p:txBody>
          <a:bodyPr wrap="square" rtlCol="0">
            <a:spAutoFit/>
          </a:bodyPr>
          <a:lstStyle/>
          <a:p>
            <a:r>
              <a:rPr lang="en-US" sz="2850">
                <a:solidFill>
                  <a:schemeClr val="bg1"/>
                </a:solidFill>
                <a:latin typeface="Open Sans" panose="020B0606030504020204" pitchFamily="34" charset="0"/>
                <a:ea typeface="Open Sans" panose="020B0606030504020204" pitchFamily="34" charset="0"/>
                <a:cs typeface="Open Sans" panose="020B0606030504020204" pitchFamily="34" charset="0"/>
              </a:rPr>
              <a:t>2 Years +</a:t>
            </a:r>
          </a:p>
        </p:txBody>
      </p:sp>
      <p:sp>
        <p:nvSpPr>
          <p:cNvPr id="9" name="TextBox 8">
            <a:extLst>
              <a:ext uri="{FF2B5EF4-FFF2-40B4-BE49-F238E27FC236}">
                <a16:creationId xmlns:a16="http://schemas.microsoft.com/office/drawing/2014/main" id="{DB5CB2F8-87C2-9A41-9506-ABF2DB27ABC4}"/>
              </a:ext>
            </a:extLst>
          </p:cNvPr>
          <p:cNvSpPr txBox="1"/>
          <p:nvPr userDrawn="1"/>
        </p:nvSpPr>
        <p:spPr>
          <a:xfrm>
            <a:off x="3610588" y="8675614"/>
            <a:ext cx="1621118" cy="530915"/>
          </a:xfrm>
          <a:prstGeom prst="rect">
            <a:avLst/>
          </a:prstGeom>
          <a:noFill/>
        </p:spPr>
        <p:txBody>
          <a:bodyPr wrap="square" rtlCol="0">
            <a:spAutoFit/>
          </a:bodyPr>
          <a:lstStyle/>
          <a:p>
            <a:r>
              <a:rPr lang="en-US" sz="2850">
                <a:solidFill>
                  <a:schemeClr val="bg1"/>
                </a:solidFill>
                <a:latin typeface="Open Sans" panose="020B0606030504020204" pitchFamily="34" charset="0"/>
                <a:ea typeface="Open Sans" panose="020B0606030504020204" pitchFamily="34" charset="0"/>
                <a:cs typeface="Open Sans" panose="020B0606030504020204" pitchFamily="34" charset="0"/>
              </a:rPr>
              <a:t>90 Days</a:t>
            </a:r>
          </a:p>
        </p:txBody>
      </p:sp>
      <p:pic>
        <p:nvPicPr>
          <p:cNvPr id="12" name="Picture 11">
            <a:extLst>
              <a:ext uri="{FF2B5EF4-FFF2-40B4-BE49-F238E27FC236}">
                <a16:creationId xmlns:a16="http://schemas.microsoft.com/office/drawing/2014/main" id="{B23E8E58-782B-2B44-8D03-E9462325D2B3}"/>
              </a:ext>
            </a:extLst>
          </p:cNvPr>
          <p:cNvPicPr>
            <a:picLocks noChangeAspect="1"/>
          </p:cNvPicPr>
          <p:nvPr userDrawn="1"/>
        </p:nvPicPr>
        <p:blipFill>
          <a:blip r:embed="rId3"/>
          <a:stretch>
            <a:fillRect/>
          </a:stretch>
        </p:blipFill>
        <p:spPr>
          <a:xfrm>
            <a:off x="1404597" y="3192537"/>
            <a:ext cx="3730554" cy="4624457"/>
          </a:xfrm>
          <a:prstGeom prst="rect">
            <a:avLst/>
          </a:prstGeom>
        </p:spPr>
      </p:pic>
      <p:pic>
        <p:nvPicPr>
          <p:cNvPr id="2" name="Picture 1">
            <a:extLst>
              <a:ext uri="{FF2B5EF4-FFF2-40B4-BE49-F238E27FC236}">
                <a16:creationId xmlns:a16="http://schemas.microsoft.com/office/drawing/2014/main" id="{80800ADD-B798-3246-94EC-7194A4190527}"/>
              </a:ext>
            </a:extLst>
          </p:cNvPr>
          <p:cNvPicPr>
            <a:picLocks noChangeAspect="1"/>
          </p:cNvPicPr>
          <p:nvPr userDrawn="1"/>
        </p:nvPicPr>
        <p:blipFill>
          <a:blip r:embed="rId4"/>
          <a:stretch>
            <a:fillRect/>
          </a:stretch>
        </p:blipFill>
        <p:spPr>
          <a:xfrm>
            <a:off x="9397943" y="2923246"/>
            <a:ext cx="4282116" cy="5406330"/>
          </a:xfrm>
          <a:prstGeom prst="rect">
            <a:avLst/>
          </a:prstGeom>
        </p:spPr>
      </p:pic>
    </p:spTree>
    <p:extLst>
      <p:ext uri="{BB962C8B-B14F-4D97-AF65-F5344CB8AC3E}">
        <p14:creationId xmlns:p14="http://schemas.microsoft.com/office/powerpoint/2010/main" val="2307785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114300" y="9886787"/>
            <a:ext cx="2790282" cy="184667"/>
          </a:xfrm>
        </p:spPr>
        <p:txBody>
          <a:bodyPr lIns="0" tIns="0" rIns="0" bIns="0"/>
          <a:lstStyle>
            <a:lvl1pPr>
              <a:defRPr sz="1200" b="0" i="0">
                <a:solidFill>
                  <a:schemeClr val="bg1"/>
                </a:solidFill>
                <a:latin typeface="Arial"/>
                <a:cs typeface="Arial"/>
              </a:defRPr>
            </a:lvl1pPr>
          </a:lstStyle>
          <a:p>
            <a:pPr marL="19050">
              <a:lnSpc>
                <a:spcPct val="100000"/>
              </a:lnSpc>
              <a:spcBef>
                <a:spcPts val="225"/>
              </a:spcBef>
            </a:pPr>
            <a:r>
              <a:rPr spc="105"/>
              <a:t>©</a:t>
            </a:r>
            <a:r>
              <a:t> 202</a:t>
            </a:r>
            <a:r>
              <a:rPr lang="en-US"/>
              <a:t>3</a:t>
            </a:r>
            <a:r>
              <a:rPr spc="8"/>
              <a:t> </a:t>
            </a:r>
            <a:r>
              <a:t>Cyvatar.AI.</a:t>
            </a:r>
            <a:r>
              <a:rPr spc="-8"/>
              <a:t> </a:t>
            </a:r>
            <a:r>
              <a:t>All</a:t>
            </a:r>
            <a:r>
              <a:rPr spc="-8"/>
              <a:t> </a:t>
            </a:r>
            <a:r>
              <a:t>Rights</a:t>
            </a:r>
            <a:r>
              <a:rPr spc="8"/>
              <a:t> </a:t>
            </a:r>
            <a:r>
              <a:rPr spc="-15"/>
              <a:t>Reserved.</a:t>
            </a:r>
          </a:p>
        </p:txBody>
      </p:sp>
      <p:sp>
        <p:nvSpPr>
          <p:cNvPr id="4" name="Holder 4"/>
          <p:cNvSpPr>
            <a:spLocks noGrp="1"/>
          </p:cNvSpPr>
          <p:nvPr>
            <p:ph type="sldNum" sz="quarter" idx="7"/>
          </p:nvPr>
        </p:nvSpPr>
        <p:spPr/>
        <p:txBody>
          <a:bodyPr lIns="0" tIns="0" rIns="0" bIns="0"/>
          <a:lstStyle>
            <a:lvl1pPr>
              <a:defRPr sz="1500" b="0" i="0">
                <a:solidFill>
                  <a:srgbClr val="7E7E7E"/>
                </a:solidFill>
                <a:latin typeface="Arial"/>
                <a:cs typeface="Arial"/>
              </a:defRPr>
            </a:lvl1pPr>
          </a:lstStyle>
          <a:p>
            <a:pPr marL="57150">
              <a:lnSpc>
                <a:spcPct val="100000"/>
              </a:lnSpc>
              <a:spcBef>
                <a:spcPts val="248"/>
              </a:spcBef>
            </a:pPr>
            <a:fld id="{81D60167-4931-47E6-BA6A-407CBD079E47}" type="slidenum">
              <a:rPr spc="-38"/>
              <a:pPr marL="57150">
                <a:lnSpc>
                  <a:spcPct val="100000"/>
                </a:lnSpc>
                <a:spcBef>
                  <a:spcPts val="248"/>
                </a:spcBef>
              </a:pPr>
              <a:t>‹#›</a:t>
            </a:fld>
            <a:endParaRPr spc="-38"/>
          </a:p>
        </p:txBody>
      </p:sp>
    </p:spTree>
    <p:extLst>
      <p:ext uri="{BB962C8B-B14F-4D97-AF65-F5344CB8AC3E}">
        <p14:creationId xmlns:p14="http://schemas.microsoft.com/office/powerpoint/2010/main" val="62002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9C0FF-6232-4E95-AB4F-CE84BB006C12}" type="datetime1">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EA86C1-0DC1-4025-93F1-BFB014BE06F7}" type="datetime1">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A2F991-58C6-4B4C-921F-7A01AB4A1AE6}" type="datetime1">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DCF7CD-F917-458D-9465-1165BB74134F}" type="datetime1">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6754E-874C-40E1-8560-E61E8B4EB736}" type="datetime1">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1F7CB-4617-49EF-99B7-661162055358}" type="datetime1">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678BA-2C58-4EC4-9078-DF788D397CAC}" type="datetime1">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D1756-AEB0-4957-97FB-DD0083D3DDFB}" type="datetime1">
              <a:rPr lang="en-US" smtClean="0"/>
              <a:t>3/21/2025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A054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E46AC-C84C-4533-9AC8-E1FFD87C648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6F232-9C01-4B3A-8289-167E95178A6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8D035-DE9A-4D59-914E-7DE80F62867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3B85329-7723-F048-A2FD-83D8C475B9CC}" type="datetime1">
              <a:rPr lang="en-US" smtClean="0"/>
              <a:t>3/21/2025</a:t>
            </a:fld>
            <a:endParaRPr lang="en-US"/>
          </a:p>
        </p:txBody>
      </p:sp>
      <p:sp>
        <p:nvSpPr>
          <p:cNvPr id="5" name="Footer Placeholder 4">
            <a:extLst>
              <a:ext uri="{FF2B5EF4-FFF2-40B4-BE49-F238E27FC236}">
                <a16:creationId xmlns:a16="http://schemas.microsoft.com/office/drawing/2014/main" id="{B962C7CE-847A-40FB-A04D-9F978AC1B19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Tree>
    <p:extLst>
      <p:ext uri="{BB962C8B-B14F-4D97-AF65-F5344CB8AC3E}">
        <p14:creationId xmlns:p14="http://schemas.microsoft.com/office/powerpoint/2010/main" val="1156596211"/>
      </p:ext>
    </p:extLst>
  </p:cSld>
  <p:clrMap bg1="lt1" tx1="dk1" bg2="lt2" tx2="dk2" accent1="accent1" accent2="accent2" accent3="accent3" accent4="accent4" accent5="accent5" accent6="accent6" hlink="hlink" folHlink="folHlink"/>
  <p:sldLayoutIdLst>
    <p:sldLayoutId id="2147483697" r:id="rId1"/>
    <p:sldLayoutId id="2147483695" r:id="rId2"/>
    <p:sldLayoutId id="2147483696" r:id="rId3"/>
    <p:sldLayoutId id="2147483691" r:id="rId4"/>
    <p:sldLayoutId id="2147483698"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7.png"/><Relationship Id="rId7" Type="http://schemas.openxmlformats.org/officeDocument/2006/relationships/image" Target="../media/image26.png"/><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23.svg"/><Relationship Id="rId5" Type="http://schemas.openxmlformats.org/officeDocument/2006/relationships/image" Target="../media/image39.png"/><Relationship Id="rId10" Type="http://schemas.openxmlformats.org/officeDocument/2006/relationships/image" Target="../media/image22.png"/><Relationship Id="rId4" Type="http://schemas.openxmlformats.org/officeDocument/2006/relationships/image" Target="../media/image38.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1.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4.png"/><Relationship Id="rId2"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27.png"/><Relationship Id="rId2"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8.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1.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1.png"/><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41.pn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45.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1.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30.emf"/><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png"/><Relationship Id="rId7"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png"/><Relationship Id="rId7"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emf"/><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png"/><Relationship Id="rId11" Type="http://schemas.openxmlformats.org/officeDocument/2006/relationships/image" Target="../media/image28.png"/><Relationship Id="rId5" Type="http://schemas.openxmlformats.org/officeDocument/2006/relationships/image" Target="../media/image23.sv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6.png"/><Relationship Id="rId7" Type="http://schemas.openxmlformats.org/officeDocument/2006/relationships/image" Target="../media/image6.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72933" y="3438779"/>
            <a:ext cx="14499020" cy="1107996"/>
          </a:xfrm>
          <a:prstGeom prst="rect">
            <a:avLst/>
          </a:prstGeom>
        </p:spPr>
        <p:txBody>
          <a:bodyPr wrap="square" lIns="0" tIns="0" rIns="0" bIns="0" rtlCol="0" anchor="t">
            <a:spAutoFit/>
          </a:bodyPr>
          <a:lstStyle/>
          <a:p>
            <a:r>
              <a:rPr lang="en-US" sz="7200" dirty="0" err="1">
                <a:solidFill>
                  <a:srgbClr val="170B45"/>
                </a:solidFill>
                <a:latin typeface="Open Sans Bold"/>
                <a:ea typeface="Open Sans Bold"/>
                <a:cs typeface="Open Sans Bold"/>
              </a:rPr>
              <a:t>Cyvatar</a:t>
            </a:r>
            <a:r>
              <a:rPr lang="en-US" sz="7200" dirty="0">
                <a:solidFill>
                  <a:srgbClr val="170B45"/>
                </a:solidFill>
                <a:latin typeface="Open Sans Bold"/>
                <a:ea typeface="Open Sans Bold"/>
                <a:cs typeface="Open Sans Bold"/>
              </a:rPr>
              <a:t> Value Proposition</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262" y="1388603"/>
            <a:ext cx="9770471" cy="1615240"/>
          </a:xfrm>
          <a:prstGeom prst="rect">
            <a:avLst/>
          </a:prstGeom>
        </p:spPr>
      </p:pic>
      <p:sp>
        <p:nvSpPr>
          <p:cNvPr id="5" name="TextBox 5"/>
          <p:cNvSpPr txBox="1"/>
          <p:nvPr/>
        </p:nvSpPr>
        <p:spPr>
          <a:xfrm>
            <a:off x="1457055" y="7036618"/>
            <a:ext cx="10241487" cy="1147494"/>
          </a:xfrm>
          <a:prstGeom prst="rect">
            <a:avLst/>
          </a:prstGeom>
        </p:spPr>
        <p:txBody>
          <a:bodyPr wrap="square" lIns="0" tIns="0" rIns="0" bIns="0" rtlCol="0" anchor="t">
            <a:spAutoFit/>
          </a:bodyPr>
          <a:lstStyle/>
          <a:p>
            <a:pPr>
              <a:lnSpc>
                <a:spcPts val="4704"/>
              </a:lnSpc>
            </a:pPr>
            <a:r>
              <a:rPr lang="en-US" sz="2800" b="1" i="1" dirty="0">
                <a:solidFill>
                  <a:srgbClr val="170B45"/>
                </a:solidFill>
                <a:latin typeface="Open Sans"/>
                <a:ea typeface="Open Sans"/>
                <a:cs typeface="Open Sans"/>
              </a:rPr>
              <a:t>February 2025</a:t>
            </a:r>
            <a:endParaRPr lang="en-US" dirty="0"/>
          </a:p>
          <a:p>
            <a:pPr>
              <a:lnSpc>
                <a:spcPts val="4704"/>
              </a:lnSpc>
            </a:pPr>
            <a:endParaRPr lang="en-US" sz="2800" i="1">
              <a:solidFill>
                <a:srgbClr val="170B45"/>
              </a:solidFill>
              <a:latin typeface="Open Sans"/>
              <a:ea typeface="Open Sans"/>
              <a:cs typeface="Open Sans"/>
            </a:endParaRPr>
          </a:p>
        </p:txBody>
      </p:sp>
      <p:sp>
        <p:nvSpPr>
          <p:cNvPr id="8" name="Slide Number Placeholder 7">
            <a:extLst>
              <a:ext uri="{FF2B5EF4-FFF2-40B4-BE49-F238E27FC236}">
                <a16:creationId xmlns:a16="http://schemas.microsoft.com/office/drawing/2014/main" id="{282DED6F-CFC5-3D7A-106C-942AABD12707}"/>
              </a:ext>
            </a:extLst>
          </p:cNvPr>
          <p:cNvSpPr>
            <a:spLocks noGrp="1"/>
          </p:cNvSpPr>
          <p:nvPr>
            <p:ph type="sldNum" sz="quarter" idx="12"/>
          </p:nvPr>
        </p:nvSpPr>
        <p:spPr>
          <a:xfrm>
            <a:off x="16139410" y="9928745"/>
            <a:ext cx="2133600" cy="365125"/>
          </a:xfrm>
        </p:spPr>
        <p:txBody>
          <a:bodyPr/>
          <a:lstStyle/>
          <a:p>
            <a:fld id="{B6F15528-21DE-4FAA-801E-634DDDAF4B2B}" type="slidenum">
              <a:rPr lang="en-US" smtClean="0"/>
              <a:pPr/>
              <a:t>1</a:t>
            </a:fld>
            <a:endParaRPr lang="en-US"/>
          </a:p>
        </p:txBody>
      </p:sp>
      <p:grpSp>
        <p:nvGrpSpPr>
          <p:cNvPr id="15" name="Group 2">
            <a:extLst>
              <a:ext uri="{FF2B5EF4-FFF2-40B4-BE49-F238E27FC236}">
                <a16:creationId xmlns:a16="http://schemas.microsoft.com/office/drawing/2014/main" id="{5515FCBD-5667-C715-B200-57BF0F367F76}"/>
              </a:ext>
            </a:extLst>
          </p:cNvPr>
          <p:cNvGrpSpPr/>
          <p:nvPr/>
        </p:nvGrpSpPr>
        <p:grpSpPr>
          <a:xfrm rot="16200000">
            <a:off x="13457954" y="5634975"/>
            <a:ext cx="5359638" cy="5172167"/>
            <a:chOff x="0" y="0"/>
            <a:chExt cx="6350000" cy="5532120"/>
          </a:xfrm>
        </p:grpSpPr>
        <p:sp>
          <p:nvSpPr>
            <p:cNvPr id="14" name="Freeform 3">
              <a:extLst>
                <a:ext uri="{FF2B5EF4-FFF2-40B4-BE49-F238E27FC236}">
                  <a16:creationId xmlns:a16="http://schemas.microsoft.com/office/drawing/2014/main" id="{9B05486D-2E39-81CD-856D-85F63E4321CE}"/>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6DD1E7"/>
            </a:solidFill>
          </p:spPr>
          <p:txBody>
            <a:bodyPr/>
            <a:lstStyle/>
            <a:p>
              <a:endParaRPr lang="en-US"/>
            </a:p>
          </p:txBody>
        </p:sp>
      </p:grpSp>
      <p:grpSp>
        <p:nvGrpSpPr>
          <p:cNvPr id="18" name="Group 4">
            <a:extLst>
              <a:ext uri="{FF2B5EF4-FFF2-40B4-BE49-F238E27FC236}">
                <a16:creationId xmlns:a16="http://schemas.microsoft.com/office/drawing/2014/main" id="{0C6770AA-17F3-FAEB-76D8-2DE172E4AA28}"/>
              </a:ext>
            </a:extLst>
          </p:cNvPr>
          <p:cNvGrpSpPr/>
          <p:nvPr/>
        </p:nvGrpSpPr>
        <p:grpSpPr>
          <a:xfrm rot="16200000">
            <a:off x="12881789" y="6834928"/>
            <a:ext cx="6143557" cy="6002410"/>
            <a:chOff x="0" y="0"/>
            <a:chExt cx="6202680" cy="5372100"/>
          </a:xfrm>
        </p:grpSpPr>
        <p:sp>
          <p:nvSpPr>
            <p:cNvPr id="17" name="Freeform 5">
              <a:extLst>
                <a:ext uri="{FF2B5EF4-FFF2-40B4-BE49-F238E27FC236}">
                  <a16:creationId xmlns:a16="http://schemas.microsoft.com/office/drawing/2014/main" id="{8D1F1595-B517-7FA2-C2BF-3C9038084F28}"/>
                </a:ext>
              </a:extLst>
            </p:cNvPr>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7549DF"/>
            </a:solidFill>
          </p:spPr>
          <p:txBody>
            <a:bodyPr/>
            <a:lstStyle/>
            <a:p>
              <a:endParaRPr lang="en-US"/>
            </a:p>
          </p:txBody>
        </p:sp>
      </p:grpSp>
      <p:grpSp>
        <p:nvGrpSpPr>
          <p:cNvPr id="32" name="Group 8">
            <a:extLst>
              <a:ext uri="{FF2B5EF4-FFF2-40B4-BE49-F238E27FC236}">
                <a16:creationId xmlns:a16="http://schemas.microsoft.com/office/drawing/2014/main" id="{29012B54-0546-4411-070F-728D3EDC6097}"/>
              </a:ext>
            </a:extLst>
          </p:cNvPr>
          <p:cNvGrpSpPr/>
          <p:nvPr/>
        </p:nvGrpSpPr>
        <p:grpSpPr>
          <a:xfrm>
            <a:off x="17019515" y="-371367"/>
            <a:ext cx="1447268" cy="6782971"/>
            <a:chOff x="0" y="0"/>
            <a:chExt cx="1065334" cy="5912927"/>
          </a:xfrm>
        </p:grpSpPr>
        <p:sp>
          <p:nvSpPr>
            <p:cNvPr id="20" name="AutoShape 9">
              <a:extLst>
                <a:ext uri="{FF2B5EF4-FFF2-40B4-BE49-F238E27FC236}">
                  <a16:creationId xmlns:a16="http://schemas.microsoft.com/office/drawing/2014/main" id="{BBFF02A2-0CC0-B302-ACB4-4AE5B6A34063}"/>
                </a:ext>
              </a:extLst>
            </p:cNvPr>
            <p:cNvSpPr/>
            <p:nvPr/>
          </p:nvSpPr>
          <p:spPr>
            <a:xfrm>
              <a:off x="0" y="0"/>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1" name="AutoShape 10">
              <a:extLst>
                <a:ext uri="{FF2B5EF4-FFF2-40B4-BE49-F238E27FC236}">
                  <a16:creationId xmlns:a16="http://schemas.microsoft.com/office/drawing/2014/main" id="{CDEDC343-D787-BCFE-9C29-9DBC02925DAA}"/>
                </a:ext>
              </a:extLst>
            </p:cNvPr>
            <p:cNvSpPr/>
            <p:nvPr/>
          </p:nvSpPr>
          <p:spPr>
            <a:xfrm>
              <a:off x="0" y="544578"/>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2" name="AutoShape 11">
              <a:extLst>
                <a:ext uri="{FF2B5EF4-FFF2-40B4-BE49-F238E27FC236}">
                  <a16:creationId xmlns:a16="http://schemas.microsoft.com/office/drawing/2014/main" id="{FE372C2C-6175-7212-D46E-376B718956B8}"/>
                </a:ext>
              </a:extLst>
            </p:cNvPr>
            <p:cNvSpPr/>
            <p:nvPr/>
          </p:nvSpPr>
          <p:spPr>
            <a:xfrm>
              <a:off x="0" y="1100553"/>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3" name="AutoShape 12">
              <a:extLst>
                <a:ext uri="{FF2B5EF4-FFF2-40B4-BE49-F238E27FC236}">
                  <a16:creationId xmlns:a16="http://schemas.microsoft.com/office/drawing/2014/main" id="{316D949D-B862-0D24-8972-B5E3F6F19272}"/>
                </a:ext>
              </a:extLst>
            </p:cNvPr>
            <p:cNvSpPr/>
            <p:nvPr/>
          </p:nvSpPr>
          <p:spPr>
            <a:xfrm>
              <a:off x="0" y="1604125"/>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4" name="AutoShape 13">
              <a:extLst>
                <a:ext uri="{FF2B5EF4-FFF2-40B4-BE49-F238E27FC236}">
                  <a16:creationId xmlns:a16="http://schemas.microsoft.com/office/drawing/2014/main" id="{5CD2C7ED-A315-C416-4D06-CB763D65DFE5}"/>
                </a:ext>
              </a:extLst>
            </p:cNvPr>
            <p:cNvSpPr/>
            <p:nvPr/>
          </p:nvSpPr>
          <p:spPr>
            <a:xfrm>
              <a:off x="0" y="2148702"/>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5" name="AutoShape 14">
              <a:extLst>
                <a:ext uri="{FF2B5EF4-FFF2-40B4-BE49-F238E27FC236}">
                  <a16:creationId xmlns:a16="http://schemas.microsoft.com/office/drawing/2014/main" id="{D8B0FBB2-80F7-5E50-18C2-26158CB4BE4F}"/>
                </a:ext>
              </a:extLst>
            </p:cNvPr>
            <p:cNvSpPr/>
            <p:nvPr/>
          </p:nvSpPr>
          <p:spPr>
            <a:xfrm>
              <a:off x="0" y="2704678"/>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6" name="AutoShape 15">
              <a:extLst>
                <a:ext uri="{FF2B5EF4-FFF2-40B4-BE49-F238E27FC236}">
                  <a16:creationId xmlns:a16="http://schemas.microsoft.com/office/drawing/2014/main" id="{80689BE7-9EE1-6333-04F2-2725F2D0A6EB}"/>
                </a:ext>
              </a:extLst>
            </p:cNvPr>
            <p:cNvSpPr/>
            <p:nvPr/>
          </p:nvSpPr>
          <p:spPr>
            <a:xfrm>
              <a:off x="0" y="3208250"/>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7" name="AutoShape 16">
              <a:extLst>
                <a:ext uri="{FF2B5EF4-FFF2-40B4-BE49-F238E27FC236}">
                  <a16:creationId xmlns:a16="http://schemas.microsoft.com/office/drawing/2014/main" id="{0657AA67-E7AF-D9DC-A87B-F3CA8638DA74}"/>
                </a:ext>
              </a:extLst>
            </p:cNvPr>
            <p:cNvSpPr/>
            <p:nvPr/>
          </p:nvSpPr>
          <p:spPr>
            <a:xfrm>
              <a:off x="0" y="3752827"/>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8" name="AutoShape 17">
              <a:extLst>
                <a:ext uri="{FF2B5EF4-FFF2-40B4-BE49-F238E27FC236}">
                  <a16:creationId xmlns:a16="http://schemas.microsoft.com/office/drawing/2014/main" id="{54340FA0-EA35-CBC5-8CF8-768074AEE329}"/>
                </a:ext>
              </a:extLst>
            </p:cNvPr>
            <p:cNvSpPr/>
            <p:nvPr/>
          </p:nvSpPr>
          <p:spPr>
            <a:xfrm>
              <a:off x="0" y="4308803"/>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9" name="AutoShape 18">
              <a:extLst>
                <a:ext uri="{FF2B5EF4-FFF2-40B4-BE49-F238E27FC236}">
                  <a16:creationId xmlns:a16="http://schemas.microsoft.com/office/drawing/2014/main" id="{62806811-24F7-A289-5675-28BAE84CA211}"/>
                </a:ext>
              </a:extLst>
            </p:cNvPr>
            <p:cNvSpPr/>
            <p:nvPr/>
          </p:nvSpPr>
          <p:spPr>
            <a:xfrm>
              <a:off x="0" y="4812374"/>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0" name="AutoShape 19">
              <a:extLst>
                <a:ext uri="{FF2B5EF4-FFF2-40B4-BE49-F238E27FC236}">
                  <a16:creationId xmlns:a16="http://schemas.microsoft.com/office/drawing/2014/main" id="{E1B2B76D-3447-32A5-63B4-CA1BF45642AB}"/>
                </a:ext>
              </a:extLst>
            </p:cNvPr>
            <p:cNvSpPr/>
            <p:nvPr/>
          </p:nvSpPr>
          <p:spPr>
            <a:xfrm>
              <a:off x="0" y="5356952"/>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1" name="AutoShape 20">
              <a:extLst>
                <a:ext uri="{FF2B5EF4-FFF2-40B4-BE49-F238E27FC236}">
                  <a16:creationId xmlns:a16="http://schemas.microsoft.com/office/drawing/2014/main" id="{ABA64757-2E38-555D-9008-AA540378878D}"/>
                </a:ext>
              </a:extLst>
            </p:cNvPr>
            <p:cNvSpPr/>
            <p:nvPr/>
          </p:nvSpPr>
          <p:spPr>
            <a:xfrm>
              <a:off x="0" y="5912927"/>
              <a:ext cx="1065334" cy="0"/>
            </a:xfrm>
            <a:prstGeom prst="line">
              <a:avLst/>
            </a:prstGeom>
            <a:ln w="128742" cap="flat">
              <a:solidFill>
                <a:srgbClr val="170B45"/>
              </a:solidFill>
              <a:prstDash val="solid"/>
              <a:headEnd type="none" w="sm" len="sm"/>
              <a:tailEnd type="none" w="sm" len="sm"/>
            </a:ln>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diagram&#10;&#10;Description automatically generated">
            <a:extLst>
              <a:ext uri="{FF2B5EF4-FFF2-40B4-BE49-F238E27FC236}">
                <a16:creationId xmlns:a16="http://schemas.microsoft.com/office/drawing/2014/main" id="{4BB0EA27-7FA5-7546-AC21-838210167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500" y="388985"/>
            <a:ext cx="18288000" cy="9898016"/>
          </a:xfrm>
          <a:prstGeom prst="rect">
            <a:avLst/>
          </a:prstGeom>
        </p:spPr>
      </p:pic>
      <p:sp>
        <p:nvSpPr>
          <p:cNvPr id="4" name="Text Placeholder 1">
            <a:extLst>
              <a:ext uri="{FF2B5EF4-FFF2-40B4-BE49-F238E27FC236}">
                <a16:creationId xmlns:a16="http://schemas.microsoft.com/office/drawing/2014/main" id="{02432EAF-C0DF-BB4C-974D-D20A1F30C335}"/>
              </a:ext>
            </a:extLst>
          </p:cNvPr>
          <p:cNvSpPr txBox="1">
            <a:spLocks/>
          </p:cNvSpPr>
          <p:nvPr/>
        </p:nvSpPr>
        <p:spPr>
          <a:xfrm>
            <a:off x="428915" y="532895"/>
            <a:ext cx="17539046" cy="1242810"/>
          </a:xfrm>
          <a:prstGeom prst="rect">
            <a:avLst/>
          </a:prstGeom>
        </p:spPr>
        <p:txBody>
          <a:bodyPr lIns="137160" tIns="68580" rIns="137160" bIns="6858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indent="0" algn="ctr">
              <a:buNone/>
            </a:pPr>
            <a:r>
              <a:rPr lang="en-US" sz="4800" b="1">
                <a:solidFill>
                  <a:srgbClr val="93FEFF"/>
                </a:solidFill>
                <a:latin typeface="Open Sans Extrabold" panose="020B0606030504020204" pitchFamily="34" charset="0"/>
                <a:sym typeface="Arial"/>
              </a:rPr>
              <a:t>EXCLUSIVELY </a:t>
            </a:r>
            <a:r>
              <a:rPr lang="en-US" sz="4800" b="1">
                <a:solidFill>
                  <a:schemeClr val="bg1"/>
                </a:solidFill>
                <a:latin typeface="Open Sans Extrabold" panose="020B0606030504020204" pitchFamily="34" charset="0"/>
                <a:sym typeface="Arial"/>
              </a:rPr>
              <a:t>CYVATAR</a:t>
            </a:r>
            <a:r>
              <a:rPr lang="en-US" sz="4800" b="1">
                <a:solidFill>
                  <a:srgbClr val="93FEFF"/>
                </a:solidFill>
                <a:latin typeface="Open Sans Extrabold" panose="020B0606030504020204" pitchFamily="34" charset="0"/>
                <a:sym typeface="Arial"/>
              </a:rPr>
              <a:t> </a:t>
            </a:r>
            <a:r>
              <a:rPr lang="en-US" sz="4800" b="1">
                <a:solidFill>
                  <a:schemeClr val="bg1"/>
                </a:solidFill>
                <a:latin typeface="Open Sans Extrabold" panose="020B0606030504020204" pitchFamily="34" charset="0"/>
                <a:sym typeface="Arial"/>
              </a:rPr>
              <a:t>– </a:t>
            </a:r>
            <a:r>
              <a:rPr lang="en-US" sz="4800" b="1">
                <a:solidFill>
                  <a:srgbClr val="973AEE"/>
                </a:solidFill>
                <a:latin typeface="Open Sans Extrabold" panose="020B0606030504020204" pitchFamily="34" charset="0"/>
                <a:sym typeface="Arial"/>
              </a:rPr>
              <a:t>ICARM </a:t>
            </a:r>
            <a:r>
              <a:rPr lang="en-US" sz="4800" b="1">
                <a:solidFill>
                  <a:schemeClr val="bg1"/>
                </a:solidFill>
                <a:latin typeface="Open Sans Extrabold" panose="020B0606030504020204" pitchFamily="34" charset="0"/>
                <a:sym typeface="Arial"/>
              </a:rPr>
              <a:t>METHODOLOGY </a:t>
            </a:r>
            <a:endParaRPr lang="en-US" sz="4800" b="1">
              <a:solidFill>
                <a:schemeClr val="bg1"/>
              </a:solidFill>
              <a:latin typeface="Open Sans Extrabold" panose="020B0606030504020204" pitchFamily="34" charset="0"/>
            </a:endParaRPr>
          </a:p>
        </p:txBody>
      </p:sp>
      <p:sp>
        <p:nvSpPr>
          <p:cNvPr id="6" name="TextBox 5">
            <a:extLst>
              <a:ext uri="{FF2B5EF4-FFF2-40B4-BE49-F238E27FC236}">
                <a16:creationId xmlns:a16="http://schemas.microsoft.com/office/drawing/2014/main" id="{887FA073-CD27-7947-9A0E-ECEAB767242A}"/>
              </a:ext>
            </a:extLst>
          </p:cNvPr>
          <p:cNvSpPr txBox="1"/>
          <p:nvPr/>
        </p:nvSpPr>
        <p:spPr>
          <a:xfrm>
            <a:off x="856135" y="2398915"/>
            <a:ext cx="3760472" cy="692498"/>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3600" b="1">
                <a:solidFill>
                  <a:srgbClr val="B72BFF"/>
                </a:solidFill>
                <a:latin typeface="Open Sans"/>
                <a:ea typeface="Open Sans"/>
                <a:cs typeface="Open Sans"/>
              </a:rPr>
              <a:t>Installation</a:t>
            </a:r>
            <a:r>
              <a:rPr lang="en-US" sz="3600" b="1">
                <a:solidFill>
                  <a:srgbClr val="93FEFF"/>
                </a:solidFill>
                <a:latin typeface="Open Sans"/>
                <a:ea typeface="Open Sans"/>
                <a:cs typeface="Open Sans"/>
              </a:rPr>
              <a:t> </a:t>
            </a:r>
          </a:p>
        </p:txBody>
      </p:sp>
      <p:sp>
        <p:nvSpPr>
          <p:cNvPr id="7" name="TextBox 6">
            <a:extLst>
              <a:ext uri="{FF2B5EF4-FFF2-40B4-BE49-F238E27FC236}">
                <a16:creationId xmlns:a16="http://schemas.microsoft.com/office/drawing/2014/main" id="{51ABC321-88E7-0C4D-A017-90BB8E132D10}"/>
              </a:ext>
            </a:extLst>
          </p:cNvPr>
          <p:cNvSpPr txBox="1"/>
          <p:nvPr/>
        </p:nvSpPr>
        <p:spPr>
          <a:xfrm>
            <a:off x="856135" y="3030446"/>
            <a:ext cx="7489307" cy="507831"/>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chemeClr val="bg1"/>
                </a:solidFill>
                <a:latin typeface="Open Sans"/>
                <a:ea typeface="Open Sans"/>
                <a:cs typeface="Open Sans"/>
              </a:rPr>
              <a:t>Our Security Engineers implement the solution.</a:t>
            </a:r>
          </a:p>
        </p:txBody>
      </p:sp>
      <p:sp>
        <p:nvSpPr>
          <p:cNvPr id="8" name="TextBox 7">
            <a:extLst>
              <a:ext uri="{FF2B5EF4-FFF2-40B4-BE49-F238E27FC236}">
                <a16:creationId xmlns:a16="http://schemas.microsoft.com/office/drawing/2014/main" id="{E9B208DB-6CD5-3346-84B6-818B40F8B432}"/>
              </a:ext>
            </a:extLst>
          </p:cNvPr>
          <p:cNvSpPr txBox="1"/>
          <p:nvPr/>
        </p:nvSpPr>
        <p:spPr>
          <a:xfrm>
            <a:off x="856135" y="5003632"/>
            <a:ext cx="7489307" cy="692498"/>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3600" b="1">
                <a:solidFill>
                  <a:srgbClr val="B72BFF"/>
                </a:solidFill>
                <a:latin typeface="Open Sans"/>
                <a:ea typeface="Open Sans"/>
                <a:cs typeface="Open Sans"/>
              </a:rPr>
              <a:t>Assessment</a:t>
            </a:r>
          </a:p>
        </p:txBody>
      </p:sp>
      <p:sp>
        <p:nvSpPr>
          <p:cNvPr id="9" name="TextBox 8">
            <a:extLst>
              <a:ext uri="{FF2B5EF4-FFF2-40B4-BE49-F238E27FC236}">
                <a16:creationId xmlns:a16="http://schemas.microsoft.com/office/drawing/2014/main" id="{CF1D26A0-D20D-F047-BC01-E7CAD3EDC906}"/>
              </a:ext>
            </a:extLst>
          </p:cNvPr>
          <p:cNvSpPr txBox="1"/>
          <p:nvPr/>
        </p:nvSpPr>
        <p:spPr>
          <a:xfrm>
            <a:off x="856135" y="5490508"/>
            <a:ext cx="7489307"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An assessment is performed to identify risks and vulnerabilities.</a:t>
            </a:r>
          </a:p>
        </p:txBody>
      </p:sp>
      <p:sp>
        <p:nvSpPr>
          <p:cNvPr id="10" name="TextBox 9">
            <a:extLst>
              <a:ext uri="{FF2B5EF4-FFF2-40B4-BE49-F238E27FC236}">
                <a16:creationId xmlns:a16="http://schemas.microsoft.com/office/drawing/2014/main" id="{DA170681-FD02-1849-AE35-C490A688901D}"/>
              </a:ext>
            </a:extLst>
          </p:cNvPr>
          <p:cNvSpPr txBox="1"/>
          <p:nvPr/>
        </p:nvSpPr>
        <p:spPr>
          <a:xfrm>
            <a:off x="856135" y="6422600"/>
            <a:ext cx="7489307" cy="692498"/>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3600" b="1">
                <a:solidFill>
                  <a:srgbClr val="B72BFF"/>
                </a:solidFill>
                <a:latin typeface="Open Sans"/>
                <a:ea typeface="Open Sans"/>
                <a:cs typeface="Open Sans"/>
              </a:rPr>
              <a:t>Remediation</a:t>
            </a:r>
          </a:p>
        </p:txBody>
      </p:sp>
      <p:sp>
        <p:nvSpPr>
          <p:cNvPr id="11" name="TextBox 10">
            <a:extLst>
              <a:ext uri="{FF2B5EF4-FFF2-40B4-BE49-F238E27FC236}">
                <a16:creationId xmlns:a16="http://schemas.microsoft.com/office/drawing/2014/main" id="{CF36735E-1A0E-AC45-96F4-60573B5EF71A}"/>
              </a:ext>
            </a:extLst>
          </p:cNvPr>
          <p:cNvSpPr txBox="1"/>
          <p:nvPr/>
        </p:nvSpPr>
        <p:spPr>
          <a:xfrm>
            <a:off x="856135" y="6998546"/>
            <a:ext cx="7489307"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Remediation of the risks that were identified is performed.</a:t>
            </a:r>
          </a:p>
        </p:txBody>
      </p:sp>
      <p:sp>
        <p:nvSpPr>
          <p:cNvPr id="12" name="TextBox 11">
            <a:extLst>
              <a:ext uri="{FF2B5EF4-FFF2-40B4-BE49-F238E27FC236}">
                <a16:creationId xmlns:a16="http://schemas.microsoft.com/office/drawing/2014/main" id="{0F4342E4-6176-5B4D-8D87-7EB55BF86E5C}"/>
              </a:ext>
            </a:extLst>
          </p:cNvPr>
          <p:cNvSpPr txBox="1"/>
          <p:nvPr/>
        </p:nvSpPr>
        <p:spPr>
          <a:xfrm>
            <a:off x="856135" y="7826167"/>
            <a:ext cx="7489307" cy="692498"/>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3600" b="1">
                <a:solidFill>
                  <a:srgbClr val="B72BFF"/>
                </a:solidFill>
                <a:latin typeface="Open Sans"/>
                <a:ea typeface="Open Sans"/>
                <a:cs typeface="Open Sans"/>
              </a:rPr>
              <a:t>Maintenance</a:t>
            </a:r>
          </a:p>
        </p:txBody>
      </p:sp>
      <p:sp>
        <p:nvSpPr>
          <p:cNvPr id="13" name="TextBox 12">
            <a:extLst>
              <a:ext uri="{FF2B5EF4-FFF2-40B4-BE49-F238E27FC236}">
                <a16:creationId xmlns:a16="http://schemas.microsoft.com/office/drawing/2014/main" id="{0835AC59-FC69-2B44-ACB4-1D7BAC5675D1}"/>
              </a:ext>
            </a:extLst>
          </p:cNvPr>
          <p:cNvSpPr txBox="1"/>
          <p:nvPr/>
        </p:nvSpPr>
        <p:spPr>
          <a:xfrm>
            <a:off x="856135" y="8405098"/>
            <a:ext cx="7489307"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Continuous maintenance and monitoring with monthly executive reporting. Repeat.</a:t>
            </a:r>
          </a:p>
        </p:txBody>
      </p:sp>
      <p:sp>
        <p:nvSpPr>
          <p:cNvPr id="2" name="TextBox 1">
            <a:extLst>
              <a:ext uri="{FF2B5EF4-FFF2-40B4-BE49-F238E27FC236}">
                <a16:creationId xmlns:a16="http://schemas.microsoft.com/office/drawing/2014/main" id="{F8DB9AF1-3EDE-4CC4-B3EF-BB58D4945D8C}"/>
              </a:ext>
            </a:extLst>
          </p:cNvPr>
          <p:cNvSpPr txBox="1"/>
          <p:nvPr/>
        </p:nvSpPr>
        <p:spPr>
          <a:xfrm>
            <a:off x="856135" y="3569230"/>
            <a:ext cx="6590036" cy="692498"/>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just"/>
            <a:r>
              <a:rPr lang="en-US" sz="3600" b="1">
                <a:solidFill>
                  <a:srgbClr val="B72BFF"/>
                </a:solidFill>
                <a:latin typeface="Open Sans"/>
              </a:rPr>
              <a:t>Configuration</a:t>
            </a:r>
            <a:r>
              <a:rPr lang="en-US" sz="3600">
                <a:latin typeface="Open Sans"/>
                <a:ea typeface="Open Sans"/>
                <a:cs typeface="Open Sans"/>
              </a:rPr>
              <a:t>​</a:t>
            </a:r>
            <a:endParaRPr lang="en-US" sz="3600"/>
          </a:p>
        </p:txBody>
      </p:sp>
      <p:sp>
        <p:nvSpPr>
          <p:cNvPr id="14" name="TextBox 13">
            <a:extLst>
              <a:ext uri="{FF2B5EF4-FFF2-40B4-BE49-F238E27FC236}">
                <a16:creationId xmlns:a16="http://schemas.microsoft.com/office/drawing/2014/main" id="{B6051E65-DE5C-4CF0-96B4-5BDE54E3D449}"/>
              </a:ext>
            </a:extLst>
          </p:cNvPr>
          <p:cNvSpPr txBox="1"/>
          <p:nvPr/>
        </p:nvSpPr>
        <p:spPr>
          <a:xfrm>
            <a:off x="856135" y="4138967"/>
            <a:ext cx="7489307" cy="877163"/>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a:solidFill>
                  <a:schemeClr val="bg1"/>
                </a:solidFill>
                <a:latin typeface="Open Sans"/>
                <a:ea typeface="Open Sans"/>
                <a:cs typeface="Open Sans"/>
              </a:rPr>
              <a:t>The solution is configured properly to ensure its functionality.</a:t>
            </a:r>
          </a:p>
        </p:txBody>
      </p:sp>
      <p:sp>
        <p:nvSpPr>
          <p:cNvPr id="16" name="Text Placeholder 1">
            <a:extLst>
              <a:ext uri="{FF2B5EF4-FFF2-40B4-BE49-F238E27FC236}">
                <a16:creationId xmlns:a16="http://schemas.microsoft.com/office/drawing/2014/main" id="{33C0051A-6419-A56C-E7C4-DB92CBCA4A36}"/>
              </a:ext>
            </a:extLst>
          </p:cNvPr>
          <p:cNvSpPr txBox="1">
            <a:spLocks/>
          </p:cNvSpPr>
          <p:nvPr/>
        </p:nvSpPr>
        <p:spPr>
          <a:xfrm>
            <a:off x="681896" y="9501565"/>
            <a:ext cx="17033081" cy="700088"/>
          </a:xfrm>
          <a:prstGeom prst="rect">
            <a:avLst/>
          </a:prstGeom>
        </p:spPr>
        <p:txBody>
          <a:bodyPr vert="horz" lIns="137160" tIns="68580" rIns="137160" bIns="68580"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indent="0" algn="ctr">
              <a:buFont typeface="Arial" panose="020B0604020202020204" pitchFamily="34" charset="0"/>
              <a:buNone/>
            </a:pPr>
            <a:r>
              <a:rPr lang="en-US" sz="3000" b="1">
                <a:solidFill>
                  <a:schemeClr val="bg1"/>
                </a:solidFill>
                <a:latin typeface="Open Sans Extrabold"/>
                <a:ea typeface="Open Sans Extrabold"/>
                <a:cs typeface="Open Sans Extrabold"/>
                <a:sym typeface="Arial"/>
              </a:rPr>
              <a:t>CYBERSECURITY VALUE IS 90 DAYS OR LESS!</a:t>
            </a:r>
            <a:endParaRPr lang="en-US" sz="30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14241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2B78-F55A-FB4B-8345-192CE61A520E}"/>
              </a:ext>
            </a:extLst>
          </p:cNvPr>
          <p:cNvSpPr txBox="1">
            <a:spLocks/>
          </p:cNvSpPr>
          <p:nvPr/>
        </p:nvSpPr>
        <p:spPr>
          <a:xfrm>
            <a:off x="634769" y="634448"/>
            <a:ext cx="15773400" cy="1988345"/>
          </a:xfrm>
          <a:prstGeom prst="rect">
            <a:avLst/>
          </a:prstGeom>
        </p:spPr>
        <p:txBody>
          <a:bodyPr lIns="91440" tIns="45720" rIns="91440" bIns="45720" anchor="t">
            <a:norm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1828755"/>
            <a:r>
              <a:rPr lang="en-US" sz="5400" b="1" err="1">
                <a:solidFill>
                  <a:prstClr val="white"/>
                </a:solidFill>
                <a:latin typeface="Open Sans"/>
                <a:ea typeface="Open Sans"/>
                <a:cs typeface="Open Sans"/>
              </a:rPr>
              <a:t>Cyvatar</a:t>
            </a:r>
            <a:r>
              <a:rPr lang="en-US" sz="5400" b="1">
                <a:solidFill>
                  <a:prstClr val="white"/>
                </a:solidFill>
                <a:latin typeface="Open Sans"/>
                <a:ea typeface="Open Sans"/>
                <a:cs typeface="Open Sans"/>
              </a:rPr>
              <a:t> Onboarding</a:t>
            </a:r>
            <a:endParaRPr lang="en-US" sz="5400" b="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Diagram 3">
            <a:extLst>
              <a:ext uri="{FF2B5EF4-FFF2-40B4-BE49-F238E27FC236}">
                <a16:creationId xmlns:a16="http://schemas.microsoft.com/office/drawing/2014/main" id="{4594C928-7CFA-D346-94FD-24B17AE3AE09}"/>
              </a:ext>
            </a:extLst>
          </p:cNvPr>
          <p:cNvGraphicFramePr/>
          <p:nvPr>
            <p:extLst>
              <p:ext uri="{D42A27DB-BD31-4B8C-83A1-F6EECF244321}">
                <p14:modId xmlns:p14="http://schemas.microsoft.com/office/powerpoint/2010/main" val="2640609141"/>
              </p:ext>
            </p:extLst>
          </p:nvPr>
        </p:nvGraphicFramePr>
        <p:xfrm>
          <a:off x="550221" y="3869861"/>
          <a:ext cx="17120760" cy="3944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9">
            <a:extLst>
              <a:ext uri="{FF2B5EF4-FFF2-40B4-BE49-F238E27FC236}">
                <a16:creationId xmlns:a16="http://schemas.microsoft.com/office/drawing/2014/main" id="{635F9A73-34B0-E349-90E8-FF92CCE7630A}"/>
              </a:ext>
            </a:extLst>
          </p:cNvPr>
          <p:cNvSpPr>
            <a:spLocks noChangeAspect="1"/>
          </p:cNvSpPr>
          <p:nvPr/>
        </p:nvSpPr>
        <p:spPr>
          <a:xfrm>
            <a:off x="556865" y="2632505"/>
            <a:ext cx="3223260" cy="1234208"/>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914378"/>
            <a:r>
              <a:rPr lang="en-US" sz="2250">
                <a:solidFill>
                  <a:prstClr val="white"/>
                </a:solidFill>
                <a:latin typeface="Open Sans" panose="020B0606030504020204" pitchFamily="34" charset="0"/>
                <a:ea typeface="Open Sans" panose="020B0606030504020204" pitchFamily="34" charset="0"/>
                <a:cs typeface="Open Sans" panose="020B0606030504020204" pitchFamily="34" charset="0"/>
              </a:rPr>
              <a:t>Week 1</a:t>
            </a:r>
          </a:p>
          <a:p>
            <a:pPr algn="ctr" defTabSz="914378">
              <a:spcBef>
                <a:spcPts val="900"/>
              </a:spcBef>
            </a:pPr>
            <a:r>
              <a:rPr lang="en-US" sz="1950" b="1">
                <a:solidFill>
                  <a:prstClr val="white"/>
                </a:solidFill>
                <a:latin typeface="Open Sans" panose="020B0606030504020204" pitchFamily="34" charset="0"/>
                <a:ea typeface="Open Sans" panose="020B0606030504020204" pitchFamily="34" charset="0"/>
                <a:cs typeface="Open Sans" panose="020B0606030504020204" pitchFamily="34" charset="0"/>
              </a:rPr>
              <a:t>Subscription Initiation &amp; Planning</a:t>
            </a:r>
            <a:endParaRPr lang="en-US" sz="195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algn="ctr" defTabSz="914378"/>
            <a:endParaRPr lang="en-US" sz="225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11">
            <a:extLst>
              <a:ext uri="{FF2B5EF4-FFF2-40B4-BE49-F238E27FC236}">
                <a16:creationId xmlns:a16="http://schemas.microsoft.com/office/drawing/2014/main" id="{12277F5C-7FCA-454F-BA40-1D5D1D614071}"/>
              </a:ext>
            </a:extLst>
          </p:cNvPr>
          <p:cNvSpPr/>
          <p:nvPr/>
        </p:nvSpPr>
        <p:spPr>
          <a:xfrm>
            <a:off x="10950163" y="2627207"/>
            <a:ext cx="3227681" cy="1220724"/>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914378">
              <a:lnSpc>
                <a:spcPct val="90000"/>
              </a:lnSpc>
            </a:pPr>
            <a:r>
              <a:rPr lang="en-US" sz="2250">
                <a:solidFill>
                  <a:prstClr val="white"/>
                </a:solidFill>
                <a:latin typeface="Open Sans" panose="020B0606030504020204" pitchFamily="34" charset="0"/>
                <a:ea typeface="Open Sans" panose="020B0606030504020204" pitchFamily="34" charset="0"/>
                <a:cs typeface="Open Sans" panose="020B0606030504020204" pitchFamily="34" charset="0"/>
              </a:rPr>
              <a:t>Weeks 8 -12 </a:t>
            </a:r>
          </a:p>
          <a:p>
            <a:pPr algn="ctr" defTabSz="914378">
              <a:lnSpc>
                <a:spcPct val="90000"/>
              </a:lnSpc>
              <a:spcBef>
                <a:spcPts val="900"/>
              </a:spcBef>
            </a:pPr>
            <a:r>
              <a:rPr lang="en-US" sz="1950" b="1">
                <a:solidFill>
                  <a:prstClr val="white"/>
                </a:solidFill>
                <a:latin typeface="Open Sans" panose="020B0606030504020204" pitchFamily="34" charset="0"/>
                <a:ea typeface="Open Sans" panose="020B0606030504020204" pitchFamily="34" charset="0"/>
                <a:cs typeface="Open Sans" panose="020B0606030504020204" pitchFamily="34" charset="0"/>
              </a:rPr>
              <a:t>Remediation</a:t>
            </a:r>
            <a:endParaRPr lang="en-US" sz="195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12">
            <a:extLst>
              <a:ext uri="{FF2B5EF4-FFF2-40B4-BE49-F238E27FC236}">
                <a16:creationId xmlns:a16="http://schemas.microsoft.com/office/drawing/2014/main" id="{E62BDED0-F478-CB48-BC12-C5E989D49018}"/>
              </a:ext>
            </a:extLst>
          </p:cNvPr>
          <p:cNvSpPr/>
          <p:nvPr/>
        </p:nvSpPr>
        <p:spPr>
          <a:xfrm>
            <a:off x="7502506" y="2627207"/>
            <a:ext cx="3227681" cy="1222328"/>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b">
            <a:normAutofit lnSpcReduction="10000"/>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914378"/>
            <a:r>
              <a:rPr lang="en-US" sz="2250">
                <a:solidFill>
                  <a:prstClr val="white"/>
                </a:solidFill>
                <a:latin typeface="Open Sans" panose="020B0606030504020204" pitchFamily="34" charset="0"/>
                <a:ea typeface="Open Sans" panose="020B0606030504020204" pitchFamily="34" charset="0"/>
                <a:cs typeface="Open Sans" panose="020B0606030504020204" pitchFamily="34" charset="0"/>
              </a:rPr>
              <a:t>Weeks 5 - 6</a:t>
            </a:r>
          </a:p>
          <a:p>
            <a:pPr algn="ctr" defTabSz="914378">
              <a:spcBef>
                <a:spcPts val="900"/>
              </a:spcBef>
            </a:pPr>
            <a:r>
              <a:rPr lang="en-US" sz="1950" b="1">
                <a:solidFill>
                  <a:prstClr val="white"/>
                </a:solidFill>
                <a:latin typeface="Open Sans" panose="020B0606030504020204" pitchFamily="34" charset="0"/>
                <a:ea typeface="Open Sans" panose="020B0606030504020204" pitchFamily="34" charset="0"/>
                <a:cs typeface="Open Sans" panose="020B0606030504020204" pitchFamily="34" charset="0"/>
              </a:rPr>
              <a:t>Configuration &amp; Assessment</a:t>
            </a:r>
          </a:p>
        </p:txBody>
      </p:sp>
      <p:sp>
        <p:nvSpPr>
          <p:cNvPr id="9" name="Rectangle: Rounded Corners 13">
            <a:extLst>
              <a:ext uri="{FF2B5EF4-FFF2-40B4-BE49-F238E27FC236}">
                <a16:creationId xmlns:a16="http://schemas.microsoft.com/office/drawing/2014/main" id="{C68AEF56-E678-BC47-A848-09E21DD7B918}"/>
              </a:ext>
            </a:extLst>
          </p:cNvPr>
          <p:cNvSpPr/>
          <p:nvPr/>
        </p:nvSpPr>
        <p:spPr>
          <a:xfrm>
            <a:off x="4059269" y="2629628"/>
            <a:ext cx="3223260" cy="1222329"/>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914378"/>
            <a:r>
              <a:rPr lang="en-US" sz="2250">
                <a:solidFill>
                  <a:prstClr val="white"/>
                </a:solidFill>
                <a:latin typeface="Open Sans" panose="020B0606030504020204" pitchFamily="34" charset="0"/>
                <a:ea typeface="Open Sans" panose="020B0606030504020204" pitchFamily="34" charset="0"/>
                <a:cs typeface="Open Sans" panose="020B0606030504020204" pitchFamily="34" charset="0"/>
              </a:rPr>
              <a:t>Weeks 2 - 4</a:t>
            </a:r>
          </a:p>
          <a:p>
            <a:pPr algn="ctr" defTabSz="914378">
              <a:spcBef>
                <a:spcPts val="900"/>
              </a:spcBef>
            </a:pPr>
            <a:r>
              <a:rPr lang="en-US" sz="1950" b="1">
                <a:solidFill>
                  <a:prstClr val="white"/>
                </a:solidFill>
                <a:latin typeface="Open Sans" panose="020B0606030504020204" pitchFamily="34" charset="0"/>
                <a:ea typeface="Open Sans" panose="020B0606030504020204" pitchFamily="34" charset="0"/>
                <a:cs typeface="Open Sans" panose="020B0606030504020204" pitchFamily="34" charset="0"/>
              </a:rPr>
              <a:t>Installation</a:t>
            </a:r>
          </a:p>
        </p:txBody>
      </p:sp>
      <p:grpSp>
        <p:nvGrpSpPr>
          <p:cNvPr id="10" name="Group 9">
            <a:extLst>
              <a:ext uri="{FF2B5EF4-FFF2-40B4-BE49-F238E27FC236}">
                <a16:creationId xmlns:a16="http://schemas.microsoft.com/office/drawing/2014/main" id="{9B233351-624C-8F3F-5DED-B22E325DAB9E}"/>
              </a:ext>
            </a:extLst>
          </p:cNvPr>
          <p:cNvGrpSpPr/>
          <p:nvPr/>
        </p:nvGrpSpPr>
        <p:grpSpPr>
          <a:xfrm>
            <a:off x="5372100" y="9054662"/>
            <a:ext cx="7543800" cy="913679"/>
            <a:chOff x="3581400" y="6065703"/>
            <a:chExt cx="5029200" cy="609119"/>
          </a:xfrm>
        </p:grpSpPr>
        <p:sp>
          <p:nvSpPr>
            <p:cNvPr id="11" name="TextBox 10">
              <a:extLst>
                <a:ext uri="{FF2B5EF4-FFF2-40B4-BE49-F238E27FC236}">
                  <a16:creationId xmlns:a16="http://schemas.microsoft.com/office/drawing/2014/main" id="{C2BF815A-4652-1559-6B1D-23E7C2B71807}"/>
                </a:ext>
              </a:extLst>
            </p:cNvPr>
            <p:cNvSpPr txBox="1"/>
            <p:nvPr/>
          </p:nvSpPr>
          <p:spPr>
            <a:xfrm>
              <a:off x="3945082" y="6404257"/>
              <a:ext cx="4301837" cy="270565"/>
            </a:xfrm>
            <a:prstGeom prst="rect">
              <a:avLst/>
            </a:prstGeom>
            <a:noFill/>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lvl="0" rtl="0">
                <a:lnSpc>
                  <a:spcPct val="100000"/>
                </a:lnSpc>
                <a:spcBef>
                  <a:spcPts val="1800"/>
                </a:spcBef>
                <a:spcAft>
                  <a:spcPct val="35000"/>
                </a:spcAft>
              </a:pPr>
              <a:r>
                <a:rPr lang="en-US" sz="1650">
                  <a:solidFill>
                    <a:schemeClr val="bg1"/>
                  </a:solidFill>
                  <a:latin typeface="Open Sans"/>
                  <a:ea typeface="Open Sans"/>
                  <a:cs typeface="Open Sans"/>
                </a:rPr>
                <a:t>Ad-hoc working sessions will be scheduled on as needed basis. </a:t>
              </a:r>
              <a:endParaRPr lang="en-US" sz="1650" b="0">
                <a:solidFill>
                  <a:srgbClr val="93FEFF"/>
                </a:solidFill>
                <a:latin typeface="Open Sans"/>
                <a:ea typeface="Open Sans"/>
                <a:cs typeface="Open Sans"/>
              </a:endParaRPr>
            </a:p>
          </p:txBody>
        </p:sp>
        <p:sp>
          <p:nvSpPr>
            <p:cNvPr id="13" name="TextBox 12">
              <a:extLst>
                <a:ext uri="{FF2B5EF4-FFF2-40B4-BE49-F238E27FC236}">
                  <a16:creationId xmlns:a16="http://schemas.microsoft.com/office/drawing/2014/main" id="{EF72C56B-5BC1-09AB-7960-3750C806C4C7}"/>
                </a:ext>
              </a:extLst>
            </p:cNvPr>
            <p:cNvSpPr txBox="1"/>
            <p:nvPr/>
          </p:nvSpPr>
          <p:spPr>
            <a:xfrm>
              <a:off x="3581400" y="6065703"/>
              <a:ext cx="5029200" cy="338554"/>
            </a:xfrm>
            <a:prstGeom prst="rect">
              <a:avLst/>
            </a:prstGeom>
            <a:noFill/>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lvl="0">
                <a:lnSpc>
                  <a:spcPct val="100000"/>
                </a:lnSpc>
                <a:spcAft>
                  <a:spcPts val="0"/>
                </a:spcAft>
              </a:pPr>
              <a:r>
                <a:rPr lang="en-US" sz="2400" b="1" i="1">
                  <a:solidFill>
                    <a:srgbClr val="93FEFF"/>
                  </a:solidFill>
                  <a:latin typeface="Open Sans" panose="020B0606030504020204" pitchFamily="34" charset="0"/>
                  <a:ea typeface="Open Sans" panose="020B0606030504020204" pitchFamily="34" charset="0"/>
                  <a:cs typeface="Open Sans" panose="020B0606030504020204" pitchFamily="34" charset="0"/>
                </a:rPr>
                <a:t>Monthly Executive Reporting via Cyvatar platform. </a:t>
              </a:r>
              <a:endParaRPr lang="en-US" sz="2400">
                <a:solidFill>
                  <a:schemeClr val="bg1"/>
                </a:solidFill>
                <a:latin typeface="Open Sans"/>
                <a:ea typeface="Open Sans"/>
                <a:cs typeface="Open Sans"/>
              </a:endParaRPr>
            </a:p>
          </p:txBody>
        </p:sp>
      </p:grpSp>
      <p:sp>
        <p:nvSpPr>
          <p:cNvPr id="12" name="Rectangle: Rounded Corners 11">
            <a:extLst>
              <a:ext uri="{FF2B5EF4-FFF2-40B4-BE49-F238E27FC236}">
                <a16:creationId xmlns:a16="http://schemas.microsoft.com/office/drawing/2014/main" id="{4EE9A969-DACB-F08D-CC7D-C85FC66BE86B}"/>
              </a:ext>
            </a:extLst>
          </p:cNvPr>
          <p:cNvSpPr/>
          <p:nvPr/>
        </p:nvSpPr>
        <p:spPr>
          <a:xfrm>
            <a:off x="14452566" y="2627207"/>
            <a:ext cx="3223260" cy="1220724"/>
          </a:xfrm>
          <a:prstGeom prst="roundRect">
            <a:avLst/>
          </a:prstGeom>
          <a:solidFill>
            <a:srgbClr val="653DCB"/>
          </a:solidFill>
          <a:ln>
            <a:noFill/>
          </a:ln>
        </p:spPr>
        <p:style>
          <a:lnRef idx="1">
            <a:schemeClr val="accent3"/>
          </a:lnRef>
          <a:fillRef idx="2">
            <a:schemeClr val="accent3"/>
          </a:fillRef>
          <a:effectRef idx="1">
            <a:schemeClr val="accent3"/>
          </a:effectRef>
          <a:fontRef idx="minor">
            <a:schemeClr val="dk1"/>
          </a:fontRef>
        </p:style>
        <p:txBody>
          <a:bodyPr rtlCol="0" anchor="t"/>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914378">
              <a:lnSpc>
                <a:spcPct val="90000"/>
              </a:lnSpc>
            </a:pPr>
            <a:r>
              <a:rPr lang="en-US" sz="2250">
                <a:solidFill>
                  <a:prstClr val="white"/>
                </a:solidFill>
                <a:latin typeface="Open Sans" panose="020B0606030504020204" pitchFamily="34" charset="0"/>
                <a:ea typeface="Open Sans" panose="020B0606030504020204" pitchFamily="34" charset="0"/>
                <a:cs typeface="Open Sans" panose="020B0606030504020204" pitchFamily="34" charset="0"/>
              </a:rPr>
              <a:t>*Continuous*</a:t>
            </a:r>
          </a:p>
          <a:p>
            <a:pPr algn="ctr" defTabSz="914378">
              <a:lnSpc>
                <a:spcPct val="90000"/>
              </a:lnSpc>
              <a:spcBef>
                <a:spcPts val="900"/>
              </a:spcBef>
            </a:pPr>
            <a:r>
              <a:rPr lang="en-US" sz="1950" b="1">
                <a:solidFill>
                  <a:prstClr val="white"/>
                </a:solidFill>
                <a:latin typeface="Open Sans" panose="020B0606030504020204" pitchFamily="34" charset="0"/>
                <a:ea typeface="Open Sans" panose="020B0606030504020204" pitchFamily="34" charset="0"/>
                <a:cs typeface="Open Sans" panose="020B0606030504020204" pitchFamily="34" charset="0"/>
              </a:rPr>
              <a:t>Maintenance</a:t>
            </a:r>
            <a:endParaRPr lang="en-US" sz="195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583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92062" y="-1868815"/>
            <a:ext cx="4290209" cy="3737630"/>
            <a:chOff x="0" y="0"/>
            <a:chExt cx="6350000" cy="5532120"/>
          </a:xfrm>
        </p:grpSpPr>
        <p:sp>
          <p:nvSpPr>
            <p:cNvPr id="3" name="Freeform 3"/>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6DD1E7"/>
            </a:solidFill>
          </p:spPr>
          <p:txBody>
            <a:bodyPr/>
            <a:lstStyle/>
            <a:p>
              <a:pPr defTabSz="914445"/>
              <a:endParaRPr lang="en-US">
                <a:solidFill>
                  <a:srgbClr val="000000"/>
                </a:solidFill>
                <a:latin typeface="Calibri"/>
              </a:endParaRPr>
            </a:p>
          </p:txBody>
        </p:sp>
      </p:grpSp>
      <p:grpSp>
        <p:nvGrpSpPr>
          <p:cNvPr id="4" name="Group 4"/>
          <p:cNvGrpSpPr/>
          <p:nvPr/>
        </p:nvGrpSpPr>
        <p:grpSpPr>
          <a:xfrm rot="-5400000">
            <a:off x="-2681610" y="76394"/>
            <a:ext cx="4777106" cy="4137420"/>
            <a:chOff x="0" y="0"/>
            <a:chExt cx="6202680" cy="5372100"/>
          </a:xfrm>
        </p:grpSpPr>
        <p:sp>
          <p:nvSpPr>
            <p:cNvPr id="5" name="Freeform 5"/>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7549DF"/>
            </a:solidFill>
          </p:spPr>
          <p:txBody>
            <a:bodyPr/>
            <a:lstStyle/>
            <a:p>
              <a:pPr defTabSz="914445"/>
              <a:endParaRPr lang="en-US">
                <a:solidFill>
                  <a:srgbClr val="000000"/>
                </a:solidFill>
                <a:latin typeface="Calibri"/>
              </a:endParaRPr>
            </a:p>
          </p:txBody>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5474" y="8671119"/>
            <a:ext cx="7314552" cy="1205544"/>
          </a:xfrm>
          <a:prstGeom prst="rect">
            <a:avLst/>
          </a:prstGeom>
        </p:spPr>
      </p:pic>
      <p:sp>
        <p:nvSpPr>
          <p:cNvPr id="7" name="TextBox 7"/>
          <p:cNvSpPr txBox="1"/>
          <p:nvPr/>
        </p:nvSpPr>
        <p:spPr>
          <a:xfrm>
            <a:off x="4002375" y="2222235"/>
            <a:ext cx="13861766" cy="1649939"/>
          </a:xfrm>
          <a:prstGeom prst="rect">
            <a:avLst/>
          </a:prstGeom>
        </p:spPr>
        <p:txBody>
          <a:bodyPr wrap="square" lIns="0" tIns="0" rIns="0" bIns="0" rtlCol="0" anchor="t">
            <a:spAutoFit/>
          </a:bodyPr>
          <a:lstStyle/>
          <a:p>
            <a:pPr algn="r" defTabSz="914445">
              <a:lnSpc>
                <a:spcPts val="11246"/>
              </a:lnSpc>
              <a:spcBef>
                <a:spcPct val="0"/>
              </a:spcBef>
            </a:pPr>
            <a:r>
              <a:rPr lang="en-US" sz="17300">
                <a:solidFill>
                  <a:srgbClr val="170B45"/>
                </a:solidFill>
                <a:latin typeface="Open Sans Bold"/>
              </a:rPr>
              <a:t>THANK YOU!</a:t>
            </a:r>
          </a:p>
        </p:txBody>
      </p:sp>
      <p:grpSp>
        <p:nvGrpSpPr>
          <p:cNvPr id="8" name="Group 8"/>
          <p:cNvGrpSpPr/>
          <p:nvPr/>
        </p:nvGrpSpPr>
        <p:grpSpPr>
          <a:xfrm>
            <a:off x="16859801" y="7669048"/>
            <a:ext cx="799001" cy="4531253"/>
            <a:chOff x="0" y="0"/>
            <a:chExt cx="1065334" cy="6041670"/>
          </a:xfrm>
        </p:grpSpPr>
        <p:sp>
          <p:nvSpPr>
            <p:cNvPr id="9" name="AutoShape 9"/>
            <p:cNvSpPr/>
            <p:nvPr/>
          </p:nvSpPr>
          <p:spPr>
            <a:xfrm>
              <a:off x="0" y="0"/>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0" name="AutoShape 10"/>
            <p:cNvSpPr/>
            <p:nvPr/>
          </p:nvSpPr>
          <p:spPr>
            <a:xfrm>
              <a:off x="0" y="544578"/>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1" name="AutoShape 11"/>
            <p:cNvSpPr/>
            <p:nvPr/>
          </p:nvSpPr>
          <p:spPr>
            <a:xfrm>
              <a:off x="0" y="1100553"/>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2" name="AutoShape 12"/>
            <p:cNvSpPr/>
            <p:nvPr/>
          </p:nvSpPr>
          <p:spPr>
            <a:xfrm>
              <a:off x="0" y="1604125"/>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3" name="AutoShape 13"/>
            <p:cNvSpPr/>
            <p:nvPr/>
          </p:nvSpPr>
          <p:spPr>
            <a:xfrm>
              <a:off x="0" y="2148702"/>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4" name="AutoShape 14"/>
            <p:cNvSpPr/>
            <p:nvPr/>
          </p:nvSpPr>
          <p:spPr>
            <a:xfrm>
              <a:off x="0" y="2704678"/>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5" name="AutoShape 15"/>
            <p:cNvSpPr/>
            <p:nvPr/>
          </p:nvSpPr>
          <p:spPr>
            <a:xfrm>
              <a:off x="0" y="3208250"/>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6" name="AutoShape 16"/>
            <p:cNvSpPr/>
            <p:nvPr/>
          </p:nvSpPr>
          <p:spPr>
            <a:xfrm>
              <a:off x="0" y="3752827"/>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7" name="AutoShape 17"/>
            <p:cNvSpPr/>
            <p:nvPr/>
          </p:nvSpPr>
          <p:spPr>
            <a:xfrm>
              <a:off x="0" y="4308803"/>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8" name="AutoShape 18"/>
            <p:cNvSpPr/>
            <p:nvPr/>
          </p:nvSpPr>
          <p:spPr>
            <a:xfrm>
              <a:off x="0" y="4812374"/>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19" name="AutoShape 19"/>
            <p:cNvSpPr/>
            <p:nvPr/>
          </p:nvSpPr>
          <p:spPr>
            <a:xfrm>
              <a:off x="0" y="5356952"/>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sp>
          <p:nvSpPr>
            <p:cNvPr id="20" name="AutoShape 20"/>
            <p:cNvSpPr/>
            <p:nvPr/>
          </p:nvSpPr>
          <p:spPr>
            <a:xfrm>
              <a:off x="0" y="5912927"/>
              <a:ext cx="1065334" cy="0"/>
            </a:xfrm>
            <a:prstGeom prst="line">
              <a:avLst/>
            </a:prstGeom>
            <a:ln w="128742" cap="flat">
              <a:solidFill>
                <a:srgbClr val="170B45"/>
              </a:solidFill>
              <a:prstDash val="solid"/>
              <a:headEnd type="none" w="sm" len="sm"/>
              <a:tailEnd type="none" w="sm" len="sm"/>
            </a:ln>
          </p:spPr>
          <p:txBody>
            <a:bodyPr/>
            <a:lstStyle/>
            <a:p>
              <a:pPr defTabSz="914445"/>
              <a:endParaRPr lang="en-US">
                <a:solidFill>
                  <a:srgbClr val="000000"/>
                </a:solidFill>
                <a:latin typeface="Calibri"/>
              </a:endParaRPr>
            </a:p>
          </p:txBody>
        </p:sp>
      </p:grpSp>
      <p:sp>
        <p:nvSpPr>
          <p:cNvPr id="24" name="Slide Number Placeholder 23">
            <a:extLst>
              <a:ext uri="{FF2B5EF4-FFF2-40B4-BE49-F238E27FC236}">
                <a16:creationId xmlns:a16="http://schemas.microsoft.com/office/drawing/2014/main" id="{B1D70604-DDC9-9616-80EE-E41DA393987A}"/>
              </a:ext>
            </a:extLst>
          </p:cNvPr>
          <p:cNvSpPr>
            <a:spLocks noGrp="1"/>
          </p:cNvSpPr>
          <p:nvPr>
            <p:ph type="sldNum" sz="quarter" idx="12"/>
          </p:nvPr>
        </p:nvSpPr>
        <p:spPr>
          <a:xfrm>
            <a:off x="16002000" y="9884125"/>
            <a:ext cx="2133600" cy="365126"/>
          </a:xfrm>
        </p:spPr>
        <p:txBody>
          <a:bodyPr/>
          <a:lstStyle/>
          <a:p>
            <a:pPr defTabSz="914445"/>
            <a:fld id="{B6F15528-21DE-4FAA-801E-634DDDAF4B2B}" type="slidenum">
              <a:rPr lang="en-US">
                <a:solidFill>
                  <a:srgbClr val="000000">
                    <a:tint val="75000"/>
                  </a:srgbClr>
                </a:solidFill>
                <a:latin typeface="Calibri"/>
              </a:rPr>
              <a:pPr defTabSz="914445"/>
              <a:t>12</a:t>
            </a:fld>
            <a:endParaRPr lang="en-US">
              <a:solidFill>
                <a:srgbClr val="000000">
                  <a:tint val="75000"/>
                </a:srgbClr>
              </a:solidFill>
              <a:latin typeface="Calibri"/>
            </a:endParaRPr>
          </a:p>
        </p:txBody>
      </p:sp>
      <p:sp>
        <p:nvSpPr>
          <p:cNvPr id="25" name="TextBox 24">
            <a:extLst>
              <a:ext uri="{FF2B5EF4-FFF2-40B4-BE49-F238E27FC236}">
                <a16:creationId xmlns:a16="http://schemas.microsoft.com/office/drawing/2014/main" id="{3B160A44-0B24-2D01-DD1B-E7C3F5BB46F8}"/>
              </a:ext>
            </a:extLst>
          </p:cNvPr>
          <p:cNvSpPr txBox="1"/>
          <p:nvPr/>
        </p:nvSpPr>
        <p:spPr>
          <a:xfrm>
            <a:off x="1806822" y="4168259"/>
            <a:ext cx="16325355" cy="3881704"/>
          </a:xfrm>
          <a:prstGeom prst="rect">
            <a:avLst/>
          </a:prstGeom>
          <a:noFill/>
        </p:spPr>
        <p:txBody>
          <a:bodyPr wrap="square" lIns="91440" tIns="45720" rIns="91440" bIns="45720" anchor="t">
            <a:spAutoFit/>
          </a:bodyPr>
          <a:lstStyle/>
          <a:p>
            <a:pPr>
              <a:lnSpc>
                <a:spcPct val="150000"/>
              </a:lnSpc>
            </a:pPr>
            <a:r>
              <a:rPr lang="en-US" sz="4400" b="1">
                <a:solidFill>
                  <a:srgbClr val="7549DF"/>
                </a:solidFill>
                <a:latin typeface="Open Sans"/>
                <a:ea typeface="Open Sans"/>
                <a:cs typeface="Open Sans"/>
                <a:sym typeface="Arial"/>
              </a:rPr>
              <a:t>Thank you for your time.</a:t>
            </a:r>
          </a:p>
          <a:p>
            <a:pPr>
              <a:lnSpc>
                <a:spcPct val="150000"/>
              </a:lnSpc>
            </a:pPr>
            <a:r>
              <a:rPr lang="en-US" sz="4400" b="1">
                <a:latin typeface="Open Sans"/>
                <a:ea typeface="Open Sans"/>
                <a:cs typeface="Open Sans"/>
                <a:sym typeface="Arial"/>
              </a:rPr>
              <a:t>Let’s go forward together in securing the future of SMBs.</a:t>
            </a:r>
            <a:endParaRPr lang="en-US" sz="4400" b="1">
              <a:latin typeface="Open Sans"/>
              <a:ea typeface="Open Sans"/>
              <a:cs typeface="Open Sans"/>
            </a:endParaRPr>
          </a:p>
          <a:p>
            <a:pPr>
              <a:lnSpc>
                <a:spcPct val="150000"/>
              </a:lnSpc>
            </a:pPr>
            <a:r>
              <a:rPr lang="en-US" sz="4400" b="1">
                <a:solidFill>
                  <a:schemeClr val="accent3"/>
                </a:solidFill>
                <a:latin typeface="Open Sans"/>
                <a:ea typeface="Aptos" panose="020B0004020202020204" pitchFamily="34" charset="0"/>
                <a:cs typeface="Aptos" panose="020B0004020202020204" pitchFamily="34" charset="0"/>
              </a:rPr>
              <a:t>Contact: [INSERT NAME &amp; EMAIL]</a:t>
            </a:r>
            <a:endParaRPr lang="en-US" sz="4400" b="1">
              <a:solidFill>
                <a:schemeClr val="accent3"/>
              </a:solidFill>
              <a:effectLst/>
              <a:latin typeface="Open Sans" panose="020B0606030504020204" pitchFamily="34" charset="0"/>
              <a:ea typeface="Aptos" panose="020B0004020202020204" pitchFamily="34" charset="0"/>
              <a:cs typeface="Aptos" panose="020B0004020202020204" pitchFamily="34" charset="0"/>
            </a:endParaRPr>
          </a:p>
          <a:p>
            <a:pPr>
              <a:lnSpc>
                <a:spcPct val="150000"/>
              </a:lnSpc>
            </a:pPr>
            <a:endParaRPr lang="en-US" sz="3600">
              <a:latin typeface="Open Sans"/>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362988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CD5D5A7-7ADE-C7E1-D831-B9C12F4563E6}"/>
              </a:ext>
            </a:extLst>
          </p:cNvPr>
          <p:cNvSpPr/>
          <p:nvPr/>
        </p:nvSpPr>
        <p:spPr>
          <a:xfrm rot="5400000">
            <a:off x="915078" y="1644930"/>
            <a:ext cx="7729478" cy="7314527"/>
          </a:xfrm>
          <a:prstGeom prst="hexagon">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3" name="Picture 2" descr="A picture containing text, room, gallery, sign&#10;&#10;Description automatically generated">
            <a:extLst>
              <a:ext uri="{FF2B5EF4-FFF2-40B4-BE49-F238E27FC236}">
                <a16:creationId xmlns:a16="http://schemas.microsoft.com/office/drawing/2014/main" id="{C475531F-0275-51D8-A2E6-E7F7B5147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974" y="1435226"/>
            <a:ext cx="5613563" cy="5613563"/>
          </a:xfrm>
          <a:prstGeom prst="rect">
            <a:avLst/>
          </a:prstGeom>
        </p:spPr>
      </p:pic>
      <p:pic>
        <p:nvPicPr>
          <p:cNvPr id="4" name="Picture 3" descr="A close up of a sign&#10;&#10;Description automatically generated">
            <a:extLst>
              <a:ext uri="{FF2B5EF4-FFF2-40B4-BE49-F238E27FC236}">
                <a16:creationId xmlns:a16="http://schemas.microsoft.com/office/drawing/2014/main" id="{4CAEF959-DE3E-4042-23DC-22C05937FD05}"/>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1710519" y="6148241"/>
            <a:ext cx="6236568" cy="1238825"/>
          </a:xfrm>
          <a:prstGeom prst="rect">
            <a:avLst/>
          </a:prstGeom>
        </p:spPr>
      </p:pic>
      <p:sp>
        <p:nvSpPr>
          <p:cNvPr id="5"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E2D1E69C-6C0C-C352-A10E-9F2849F4B7E5}"/>
              </a:ext>
            </a:extLst>
          </p:cNvPr>
          <p:cNvSpPr/>
          <p:nvPr/>
        </p:nvSpPr>
        <p:spPr>
          <a:xfrm>
            <a:off x="9144000" y="4540191"/>
            <a:ext cx="8428698" cy="1101026"/>
          </a:xfrm>
          <a:prstGeom prst="rect">
            <a:avLst/>
          </a:prstGeom>
          <a:noFill/>
          <a:ln>
            <a:noFill/>
          </a:ln>
        </p:spPr>
        <p:txBody>
          <a:bodyPr spcFirstLastPara="1" wrap="square" lIns="102863" tIns="51413" rIns="102863" bIns="51413" anchor="t" anchorCtr="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ct val="120000"/>
              </a:lnSpc>
            </a:pPr>
            <a:r>
              <a:rPr lang="en-US" sz="5400" b="1">
                <a:solidFill>
                  <a:srgbClr val="93FEFF"/>
                </a:solidFill>
                <a:latin typeface="Open Sans"/>
                <a:ea typeface="Open Sans"/>
                <a:cs typeface="Open Sans"/>
                <a:sym typeface="Arial"/>
              </a:rPr>
              <a:t>Solution Summaries</a:t>
            </a:r>
            <a:endParaRPr lang="en-US" sz="5400" b="1">
              <a:solidFill>
                <a:schemeClr val="bg1"/>
              </a:solidFill>
              <a:latin typeface="Open Sans"/>
              <a:ea typeface="Open Sans"/>
              <a:cs typeface="Open Sans"/>
            </a:endParaRPr>
          </a:p>
        </p:txBody>
      </p:sp>
    </p:spTree>
    <p:extLst>
      <p:ext uri="{BB962C8B-B14F-4D97-AF65-F5344CB8AC3E}">
        <p14:creationId xmlns:p14="http://schemas.microsoft.com/office/powerpoint/2010/main" val="313856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object 2"/>
          <p:cNvSpPr txBox="1"/>
          <p:nvPr/>
        </p:nvSpPr>
        <p:spPr>
          <a:xfrm>
            <a:off x="1154881" y="2342359"/>
            <a:ext cx="8677568" cy="903806"/>
          </a:xfrm>
          <a:prstGeom prst="rect">
            <a:avLst/>
          </a:prstGeom>
        </p:spPr>
        <p:txBody>
          <a:bodyPr vert="horz" wrap="square" lIns="0" tIns="2667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10160" lvl="0" indent="0" algn="l" defTabSz="1828755" rtl="0" eaLnBrk="1" fontAlgn="auto" latinLnBrk="0" hangingPunct="1">
              <a:lnSpc>
                <a:spcPct val="114500"/>
              </a:lnSpc>
              <a:spcBef>
                <a:spcPts val="210"/>
              </a:spcBef>
              <a:spcAft>
                <a:spcPts val="0"/>
              </a:spcAft>
              <a:buClrTx/>
              <a:buSzTx/>
              <a:buFontTx/>
              <a:buNone/>
              <a:tabLst/>
              <a:defRPr/>
            </a:pPr>
            <a:r>
              <a:rPr kumimoji="0" lang="en-US" sz="1650" b="0" i="0" u="none" strike="noStrike" kern="0" cap="none" spc="0" normalizeH="0" baseline="0" noProof="0">
                <a:ln>
                  <a:noFill/>
                </a:ln>
                <a:solidFill>
                  <a:srgbClr val="FFFFFF"/>
                </a:solidFill>
                <a:effectLst/>
                <a:uLnTx/>
                <a:uFillTx/>
                <a:latin typeface="Open Sans"/>
                <a:ea typeface="+mn-ea"/>
                <a:cs typeface="Arial"/>
              </a:rPr>
              <a:t>As a </a:t>
            </a:r>
            <a:r>
              <a:rPr kumimoji="0" lang="en-US" sz="1650" b="0" i="0" u="none" strike="noStrike" kern="0" cap="none" spc="0" normalizeH="0" baseline="0" noProof="0" err="1">
                <a:ln>
                  <a:noFill/>
                </a:ln>
                <a:solidFill>
                  <a:srgbClr val="FFFFFF"/>
                </a:solidFill>
                <a:effectLst/>
                <a:uLnTx/>
                <a:uFillTx/>
                <a:latin typeface="Open Sans"/>
                <a:ea typeface="+mn-ea"/>
                <a:cs typeface="Arial"/>
              </a:rPr>
              <a:t>Cysurance</a:t>
            </a:r>
            <a:r>
              <a:rPr kumimoji="0" lang="en-US" sz="1650" b="0" i="0" u="none" strike="noStrike" kern="0" cap="none" spc="0" normalizeH="0" baseline="0" noProof="0">
                <a:ln>
                  <a:noFill/>
                </a:ln>
                <a:solidFill>
                  <a:srgbClr val="FFFFFF"/>
                </a:solidFill>
                <a:effectLst/>
                <a:uLnTx/>
                <a:uFillTx/>
                <a:latin typeface="Open Sans"/>
                <a:ea typeface="+mn-ea"/>
                <a:cs typeface="Arial"/>
              </a:rPr>
              <a:t> Certified Partner</a:t>
            </a:r>
            <a:r>
              <a:rPr kumimoji="0" lang="en-US" sz="1650" b="1" i="0" u="none" strike="noStrike" kern="0" cap="none" spc="0" normalizeH="0" baseline="0" noProof="0">
                <a:ln>
                  <a:noFill/>
                </a:ln>
                <a:solidFill>
                  <a:srgbClr val="FFFFFF"/>
                </a:solidFill>
                <a:effectLst/>
                <a:uLnTx/>
                <a:uFillTx/>
                <a:latin typeface="Open Sans"/>
                <a:ea typeface="+mn-ea"/>
                <a:cs typeface="Arial"/>
              </a:rPr>
              <a:t>, Cyvatar </a:t>
            </a:r>
            <a:r>
              <a:rPr kumimoji="0" lang="en-US" sz="1650" b="0" i="0" u="none" strike="noStrike" kern="0" cap="none" spc="0" normalizeH="0" baseline="0" noProof="0">
                <a:ln>
                  <a:noFill/>
                </a:ln>
                <a:solidFill>
                  <a:srgbClr val="FFFFFF"/>
                </a:solidFill>
                <a:effectLst/>
                <a:uLnTx/>
                <a:uFillTx/>
                <a:latin typeface="Open Sans"/>
                <a:ea typeface="+mn-ea"/>
                <a:cs typeface="Arial"/>
              </a:rPr>
              <a:t>offers a value-added,</a:t>
            </a:r>
            <a:r>
              <a:rPr lang="en-US" sz="1650" kern="0">
                <a:solidFill>
                  <a:srgbClr val="FFFFFF"/>
                </a:solidFill>
                <a:latin typeface="Open Sans"/>
                <a:cs typeface="Arial"/>
              </a:rPr>
              <a:t> </a:t>
            </a:r>
            <a:r>
              <a:rPr kumimoji="0" lang="en-US" sz="1650" b="0" i="0" u="none" strike="noStrike" kern="0" cap="none" spc="0" normalizeH="0" baseline="0" noProof="0">
                <a:ln>
                  <a:noFill/>
                </a:ln>
                <a:solidFill>
                  <a:srgbClr val="FFFFFF"/>
                </a:solidFill>
                <a:effectLst/>
                <a:uLnTx/>
                <a:uFillTx/>
                <a:latin typeface="Open Sans"/>
                <a:ea typeface="+mn-ea"/>
                <a:cs typeface="Arial"/>
              </a:rPr>
              <a:t>Certification Warranty at </a:t>
            </a:r>
            <a:r>
              <a:rPr kumimoji="0" lang="en-US" sz="1650" b="1" i="0" u="none" strike="noStrike" kern="0" cap="none" spc="0" normalizeH="0" baseline="0" noProof="0">
                <a:ln>
                  <a:noFill/>
                </a:ln>
                <a:solidFill>
                  <a:srgbClr val="FFFFFF"/>
                </a:solidFill>
                <a:effectLst/>
                <a:uLnTx/>
                <a:uFillTx/>
                <a:latin typeface="Open Sans"/>
                <a:ea typeface="+mn-ea"/>
                <a:cs typeface="Arial"/>
              </a:rPr>
              <a:t>NO COST TO QUALIFYING CUSTOMERS.</a:t>
            </a:r>
          </a:p>
          <a:p>
            <a:pPr marL="25400" marR="10160" lvl="0" indent="0" algn="l" defTabSz="1828755" rtl="0" eaLnBrk="1" fontAlgn="auto" latinLnBrk="0" hangingPunct="1">
              <a:lnSpc>
                <a:spcPct val="114500"/>
              </a:lnSpc>
              <a:spcBef>
                <a:spcPts val="210"/>
              </a:spcBef>
              <a:spcAft>
                <a:spcPts val="0"/>
              </a:spcAft>
              <a:buClrTx/>
              <a:buSzTx/>
              <a:buFontTx/>
              <a:buNone/>
              <a:tabLst/>
              <a:defRPr/>
            </a:pPr>
            <a:endParaRPr kumimoji="0" lang="en-US" sz="1650" b="1" i="0" u="none" strike="noStrike" kern="0" cap="none" spc="0" normalizeH="0" baseline="0" noProof="0">
              <a:ln>
                <a:noFill/>
              </a:ln>
              <a:solidFill>
                <a:srgbClr val="FFFFFF"/>
              </a:solidFill>
              <a:effectLst/>
              <a:uLnTx/>
              <a:uFillTx/>
              <a:latin typeface="Open Sans"/>
              <a:ea typeface="+mn-ea"/>
              <a:cs typeface="Arial"/>
            </a:endParaRPr>
          </a:p>
        </p:txBody>
      </p:sp>
      <p:sp>
        <p:nvSpPr>
          <p:cNvPr id="3" name="object 3"/>
          <p:cNvSpPr txBox="1"/>
          <p:nvPr/>
        </p:nvSpPr>
        <p:spPr>
          <a:xfrm>
            <a:off x="1154881" y="5739974"/>
            <a:ext cx="8677568" cy="1183209"/>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10160" defTabSz="1828755">
              <a:lnSpc>
                <a:spcPct val="114999"/>
              </a:lnSpc>
              <a:spcBef>
                <a:spcPts val="200"/>
              </a:spcBef>
              <a:defRPr/>
            </a:pPr>
            <a:r>
              <a:rPr kumimoji="0" lang="en-US" sz="1575" b="0" i="0" u="none" strike="noStrike" kern="0" cap="none" spc="0" normalizeH="0" baseline="0" noProof="0">
                <a:ln>
                  <a:noFill/>
                </a:ln>
                <a:solidFill>
                  <a:srgbClr val="FFFFFF"/>
                </a:solidFill>
                <a:effectLst/>
                <a:uLnTx/>
                <a:uFillTx/>
                <a:latin typeface="Open Sans"/>
                <a:ea typeface="+mn-ea"/>
                <a:cs typeface="Arial"/>
              </a:rPr>
              <a:t>Adopting</a:t>
            </a:r>
            <a:r>
              <a:rPr kumimoji="0" lang="en-US" sz="1575" b="0" i="0" u="none" strike="noStrike" kern="0" cap="none" spc="60" normalizeH="0" baseline="0" noProof="0">
                <a:ln>
                  <a:noFill/>
                </a:ln>
                <a:solidFill>
                  <a:srgbClr val="FFFFFF"/>
                </a:solidFill>
                <a:effectLst/>
                <a:uLnTx/>
                <a:uFillTx/>
                <a:latin typeface="Open Sans"/>
                <a:ea typeface="+mn-ea"/>
                <a:cs typeface="Arial"/>
              </a:rPr>
              <a:t> </a:t>
            </a:r>
            <a:r>
              <a:rPr kumimoji="0" lang="en-US" sz="1575" b="0" i="0" u="none" strike="noStrike" kern="0" cap="none" spc="0" normalizeH="0" baseline="0" noProof="0">
                <a:ln>
                  <a:noFill/>
                </a:ln>
                <a:solidFill>
                  <a:srgbClr val="FFFFFF"/>
                </a:solidFill>
                <a:effectLst/>
                <a:uLnTx/>
                <a:uFillTx/>
                <a:latin typeface="Open Sans"/>
                <a:ea typeface="+mn-ea"/>
                <a:cs typeface="Arial"/>
              </a:rPr>
              <a:t>these</a:t>
            </a:r>
            <a:r>
              <a:rPr kumimoji="0" lang="en-US" sz="1575" b="0" i="0" u="none" strike="noStrike" kern="0" cap="none" spc="100" normalizeH="0" baseline="0" noProof="0">
                <a:ln>
                  <a:noFill/>
                </a:ln>
                <a:solidFill>
                  <a:srgbClr val="FFFFFF"/>
                </a:solidFill>
                <a:effectLst/>
                <a:uLnTx/>
                <a:uFillTx/>
                <a:latin typeface="Open Sans"/>
                <a:ea typeface="+mn-ea"/>
                <a:cs typeface="Arial"/>
              </a:rPr>
              <a:t> </a:t>
            </a:r>
            <a:r>
              <a:rPr kumimoji="0" lang="en-US" sz="1575" b="0" i="0" u="none" strike="noStrike" kern="0" cap="none" spc="-20" normalizeH="0" baseline="0" noProof="0">
                <a:ln>
                  <a:noFill/>
                </a:ln>
                <a:solidFill>
                  <a:srgbClr val="FFFFFF"/>
                </a:solidFill>
                <a:effectLst/>
                <a:uLnTx/>
                <a:uFillTx/>
                <a:latin typeface="Open Sans"/>
                <a:ea typeface="+mn-ea"/>
                <a:cs typeface="Arial"/>
              </a:rPr>
              <a:t>preventative </a:t>
            </a:r>
            <a:r>
              <a:rPr kumimoji="0" lang="en-US" sz="1575" b="0" i="0" u="none" strike="noStrike" kern="0" cap="none" spc="20" normalizeH="0" baseline="0" noProof="0">
                <a:ln>
                  <a:noFill/>
                </a:ln>
                <a:solidFill>
                  <a:srgbClr val="FFFFFF"/>
                </a:solidFill>
                <a:effectLst/>
                <a:uLnTx/>
                <a:uFillTx/>
                <a:latin typeface="Open Sans"/>
                <a:ea typeface="+mn-ea"/>
                <a:cs typeface="Arial"/>
              </a:rPr>
              <a:t>cyber security controls</a:t>
            </a:r>
            <a:r>
              <a:rPr kumimoji="0" lang="en-US" sz="1575" b="0" i="0" u="none" strike="noStrike" kern="0" cap="none" spc="11" normalizeH="0" baseline="0" noProof="0">
                <a:ln>
                  <a:noFill/>
                </a:ln>
                <a:solidFill>
                  <a:srgbClr val="FFFFFF"/>
                </a:solidFill>
                <a:effectLst/>
                <a:uLnTx/>
                <a:uFillTx/>
                <a:latin typeface="Open Sans"/>
                <a:ea typeface="+mn-ea"/>
                <a:cs typeface="Arial"/>
              </a:rPr>
              <a:t> </a:t>
            </a:r>
            <a:r>
              <a:rPr kumimoji="0" lang="en-US" sz="1575" b="0" i="0" u="none" strike="noStrike" kern="0" cap="none" spc="20" normalizeH="0" baseline="0" noProof="0">
                <a:ln>
                  <a:noFill/>
                </a:ln>
                <a:solidFill>
                  <a:srgbClr val="FFFFFF"/>
                </a:solidFill>
                <a:effectLst/>
                <a:uLnTx/>
                <a:uFillTx/>
                <a:latin typeface="Open Sans"/>
                <a:ea typeface="+mn-ea"/>
                <a:cs typeface="Arial"/>
              </a:rPr>
              <a:t>will protect your business from</a:t>
            </a:r>
            <a:r>
              <a:rPr kumimoji="0" lang="en-US" sz="1575" b="0" i="0" u="none" strike="noStrike" kern="0" cap="none" spc="11" normalizeH="0" baseline="0" noProof="0">
                <a:ln>
                  <a:noFill/>
                </a:ln>
                <a:solidFill>
                  <a:srgbClr val="FFFFFF"/>
                </a:solidFill>
                <a:effectLst/>
                <a:uLnTx/>
                <a:uFillTx/>
                <a:latin typeface="Open Sans"/>
                <a:ea typeface="+mn-ea"/>
                <a:cs typeface="Arial"/>
              </a:rPr>
              <a:t> </a:t>
            </a:r>
            <a:r>
              <a:rPr kumimoji="0" lang="en-US" sz="1575" b="0" i="0" u="none" strike="noStrike" kern="0" cap="none" spc="20" normalizeH="0" baseline="0" noProof="0">
                <a:ln>
                  <a:noFill/>
                </a:ln>
                <a:solidFill>
                  <a:srgbClr val="FFFFFF"/>
                </a:solidFill>
                <a:effectLst/>
                <a:uLnTx/>
                <a:uFillTx/>
                <a:latin typeface="Open Sans"/>
                <a:ea typeface="+mn-ea"/>
                <a:cs typeface="Arial"/>
              </a:rPr>
              <a:t>the</a:t>
            </a:r>
            <a:r>
              <a:rPr kumimoji="0" lang="en-US" sz="1575" b="0" i="0" u="none" strike="noStrike" kern="0" cap="none" spc="0" normalizeH="0" baseline="0" noProof="0">
                <a:ln>
                  <a:noFill/>
                </a:ln>
                <a:solidFill>
                  <a:srgbClr val="FFFFFF"/>
                </a:solidFill>
                <a:effectLst/>
                <a:uLnTx/>
                <a:uFillTx/>
                <a:latin typeface="Open Sans"/>
                <a:ea typeface="+mn-ea"/>
                <a:cs typeface="Arial"/>
              </a:rPr>
              <a:t> </a:t>
            </a:r>
            <a:r>
              <a:rPr kumimoji="0" lang="en-US" sz="1575" b="0" i="0" u="none" strike="noStrike" kern="0" cap="none" spc="20" normalizeH="0" baseline="0" noProof="0">
                <a:ln>
                  <a:noFill/>
                </a:ln>
                <a:solidFill>
                  <a:srgbClr val="FFFFFF"/>
                </a:solidFill>
                <a:effectLst/>
                <a:uLnTx/>
                <a:uFillTx/>
                <a:latin typeface="Open Sans"/>
                <a:ea typeface="+mn-ea"/>
                <a:cs typeface="Arial"/>
              </a:rPr>
              <a:t>financial</a:t>
            </a:r>
            <a:r>
              <a:rPr kumimoji="0" lang="en-US" sz="1575" b="0" i="0" u="none" strike="noStrike" kern="0" cap="none" spc="-11" normalizeH="0" baseline="0" noProof="0">
                <a:ln>
                  <a:noFill/>
                </a:ln>
                <a:solidFill>
                  <a:srgbClr val="FFFFFF"/>
                </a:solidFill>
                <a:effectLst/>
                <a:uLnTx/>
                <a:uFillTx/>
                <a:latin typeface="Open Sans"/>
                <a:ea typeface="+mn-ea"/>
                <a:cs typeface="Arial"/>
              </a:rPr>
              <a:t> </a:t>
            </a:r>
            <a:r>
              <a:rPr kumimoji="0" lang="en-US" sz="1575" b="0" i="0" u="none" strike="noStrike" kern="0" cap="none" spc="0" normalizeH="0" baseline="0" noProof="0">
                <a:ln>
                  <a:noFill/>
                </a:ln>
                <a:solidFill>
                  <a:srgbClr val="FFFFFF"/>
                </a:solidFill>
                <a:effectLst/>
                <a:uLnTx/>
                <a:uFillTx/>
                <a:latin typeface="Open Sans"/>
                <a:ea typeface="+mn-ea"/>
                <a:cs typeface="Arial"/>
              </a:rPr>
              <a:t>costs associated with remediating cyberattacks. </a:t>
            </a:r>
          </a:p>
          <a:p>
            <a:pPr marL="25400" marR="10160" defTabSz="1828755">
              <a:lnSpc>
                <a:spcPct val="114999"/>
              </a:lnSpc>
              <a:spcBef>
                <a:spcPts val="200"/>
              </a:spcBef>
              <a:defRPr/>
            </a:pPr>
            <a:endParaRPr kumimoji="0" lang="en-US" sz="1601" b="0" i="0" u="none" strike="noStrike" kern="0" cap="none" spc="0" normalizeH="0" baseline="0" noProof="0">
              <a:ln>
                <a:noFill/>
              </a:ln>
              <a:solidFill>
                <a:srgbClr val="FFFFFF"/>
              </a:solidFill>
              <a:effectLst/>
              <a:uLnTx/>
              <a:uFillTx/>
              <a:latin typeface="Open Sans"/>
              <a:ea typeface="+mn-ea"/>
              <a:cs typeface="Arial"/>
            </a:endParaRPr>
          </a:p>
          <a:p>
            <a:pPr marL="25400" marR="10160" lvl="0" indent="0" algn="l" defTabSz="1828755" rtl="0" eaLnBrk="1" fontAlgn="auto" latinLnBrk="0" hangingPunct="1">
              <a:lnSpc>
                <a:spcPct val="114999"/>
              </a:lnSpc>
              <a:spcBef>
                <a:spcPts val="200"/>
              </a:spcBef>
              <a:spcAft>
                <a:spcPts val="0"/>
              </a:spcAft>
              <a:buClrTx/>
              <a:buSzTx/>
              <a:buFontTx/>
              <a:buNone/>
              <a:tabLst/>
              <a:defRPr/>
            </a:pPr>
            <a:r>
              <a:rPr kumimoji="0" lang="en-US" sz="1601" b="0" i="0" u="none" strike="noStrike" kern="0" cap="none" spc="0" normalizeH="0" baseline="0" noProof="0">
                <a:ln>
                  <a:noFill/>
                </a:ln>
                <a:solidFill>
                  <a:srgbClr val="FFFFFF"/>
                </a:solidFill>
                <a:effectLst/>
                <a:uLnTx/>
                <a:uFillTx/>
                <a:latin typeface="Open Sans"/>
                <a:ea typeface="+mn-ea"/>
                <a:cs typeface="Arial"/>
              </a:rPr>
              <a:t>Financial reimbursements up to $500,000 towards recovery expenses for services costs:</a:t>
            </a:r>
          </a:p>
        </p:txBody>
      </p:sp>
      <p:sp>
        <p:nvSpPr>
          <p:cNvPr id="5" name="object 5"/>
          <p:cNvSpPr txBox="1"/>
          <p:nvPr/>
        </p:nvSpPr>
        <p:spPr>
          <a:xfrm>
            <a:off x="10533180" y="2307079"/>
            <a:ext cx="5988345" cy="592568"/>
          </a:xfrm>
          <a:prstGeom prst="rect">
            <a:avLst/>
          </a:prstGeom>
        </p:spPr>
        <p:txBody>
          <a:bodyPr vert="horz" wrap="square" lIns="0" tIns="2667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4765" marR="9525" defTabSz="1828755">
              <a:lnSpc>
                <a:spcPct val="114500"/>
              </a:lnSpc>
              <a:spcBef>
                <a:spcPts val="210"/>
              </a:spcBef>
              <a:defRPr/>
            </a:pPr>
            <a:r>
              <a:rPr kumimoji="0" lang="en-US" sz="1650" b="0" i="0" u="none" strike="noStrike" kern="0" cap="none" spc="90" normalizeH="0" baseline="0" noProof="0">
                <a:ln>
                  <a:noFill/>
                </a:ln>
                <a:solidFill>
                  <a:srgbClr val="FFFFFF"/>
                </a:solidFill>
                <a:effectLst/>
                <a:uLnTx/>
                <a:uFillTx/>
                <a:latin typeface="Open Sans"/>
                <a:ea typeface="+mn-ea"/>
                <a:cs typeface="Arial"/>
              </a:rPr>
              <a:t>Being a Cyvatar Member </a:t>
            </a:r>
            <a:r>
              <a:rPr kumimoji="0" sz="1650" b="0" i="0" u="none" strike="noStrike" kern="0" cap="none" spc="0" normalizeH="0" baseline="0" noProof="0">
                <a:ln>
                  <a:noFill/>
                </a:ln>
                <a:solidFill>
                  <a:srgbClr val="FFFFFF"/>
                </a:solidFill>
                <a:effectLst/>
                <a:uLnTx/>
                <a:uFillTx/>
                <a:latin typeface="Open Sans"/>
                <a:ea typeface="+mn-ea"/>
                <a:cs typeface="Arial"/>
              </a:rPr>
              <a:t>enables</a:t>
            </a:r>
            <a:r>
              <a:rPr kumimoji="0" sz="1650" b="0" i="0" u="none" strike="noStrike" kern="0" cap="none" spc="100" normalizeH="0" baseline="0" noProof="0">
                <a:ln>
                  <a:noFill/>
                </a:ln>
                <a:solidFill>
                  <a:srgbClr val="FFFFFF"/>
                </a:solidFill>
                <a:effectLst/>
                <a:uLnTx/>
                <a:uFillTx/>
                <a:latin typeface="Open Sans"/>
                <a:ea typeface="+mn-ea"/>
                <a:cs typeface="Arial"/>
              </a:rPr>
              <a:t> </a:t>
            </a:r>
            <a:r>
              <a:rPr kumimoji="0" sz="1650" b="0" i="0" u="none" strike="noStrike" kern="0" cap="none" spc="-60" normalizeH="0" baseline="0" noProof="0">
                <a:ln>
                  <a:noFill/>
                </a:ln>
                <a:solidFill>
                  <a:srgbClr val="FFFFFF"/>
                </a:solidFill>
                <a:effectLst/>
                <a:uLnTx/>
                <a:uFillTx/>
                <a:latin typeface="Open Sans"/>
                <a:ea typeface="+mn-ea"/>
                <a:cs typeface="Arial"/>
              </a:rPr>
              <a:t>a</a:t>
            </a:r>
            <a:r>
              <a:rPr kumimoji="0" lang="en-US" sz="1650" b="0" i="0" u="none" strike="noStrike" kern="0" cap="none" spc="-60" normalizeH="0" baseline="0" noProof="0">
                <a:ln>
                  <a:noFill/>
                </a:ln>
                <a:solidFill>
                  <a:srgbClr val="FFFFFF"/>
                </a:solidFill>
                <a:effectLst/>
                <a:uLnTx/>
                <a:uFillTx/>
                <a:latin typeface="Open Sans"/>
                <a:ea typeface="+mn-ea"/>
                <a:cs typeface="Arial"/>
              </a:rPr>
              <a:t>n easy</a:t>
            </a:r>
            <a:r>
              <a:rPr kumimoji="0" sz="1650" b="0" i="0" u="none" strike="noStrike" kern="0" cap="none" spc="110" normalizeH="0" baseline="0" noProof="0">
                <a:ln>
                  <a:noFill/>
                </a:ln>
                <a:solidFill>
                  <a:srgbClr val="FFFFFF"/>
                </a:solidFill>
                <a:effectLst/>
                <a:uLnTx/>
                <a:uFillTx/>
                <a:latin typeface="Open Sans"/>
                <a:ea typeface="+mn-ea"/>
                <a:cs typeface="Arial"/>
              </a:rPr>
              <a:t> </a:t>
            </a:r>
            <a:r>
              <a:rPr kumimoji="0" sz="1650" b="0" i="0" u="none" strike="noStrike" kern="0" cap="none" spc="0" normalizeH="0" baseline="0" noProof="0">
                <a:ln>
                  <a:noFill/>
                </a:ln>
                <a:solidFill>
                  <a:srgbClr val="FFFFFF"/>
                </a:solidFill>
                <a:effectLst/>
                <a:uLnTx/>
                <a:uFillTx/>
                <a:latin typeface="Open Sans"/>
                <a:ea typeface="+mn-ea"/>
                <a:cs typeface="Arial"/>
              </a:rPr>
              <a:t>pathway</a:t>
            </a:r>
            <a:r>
              <a:rPr kumimoji="0" sz="1650" b="0" i="0" u="none" strike="noStrike" kern="0" cap="none" spc="110" normalizeH="0" baseline="0" noProof="0">
                <a:ln>
                  <a:noFill/>
                </a:ln>
                <a:solidFill>
                  <a:srgbClr val="FFFFFF"/>
                </a:solidFill>
                <a:effectLst/>
                <a:uLnTx/>
                <a:uFillTx/>
                <a:latin typeface="Open Sans"/>
                <a:ea typeface="+mn-ea"/>
                <a:cs typeface="Arial"/>
              </a:rPr>
              <a:t> </a:t>
            </a:r>
            <a:r>
              <a:rPr kumimoji="0" sz="1650" b="0" i="0" u="none" strike="noStrike" kern="0" cap="none" spc="-50" normalizeH="0" baseline="0" noProof="0">
                <a:ln>
                  <a:noFill/>
                </a:ln>
                <a:solidFill>
                  <a:srgbClr val="FFFFFF"/>
                </a:solidFill>
                <a:effectLst/>
                <a:uLnTx/>
                <a:uFillTx/>
                <a:latin typeface="Open Sans"/>
                <a:ea typeface="+mn-ea"/>
                <a:cs typeface="Arial"/>
              </a:rPr>
              <a:t>to</a:t>
            </a:r>
            <a:r>
              <a:rPr kumimoji="0" lang="en-US" sz="1650" b="0" i="0" u="none" strike="noStrike" kern="0" cap="none" spc="-50" normalizeH="0" baseline="0" noProof="0">
                <a:ln>
                  <a:noFill/>
                </a:ln>
                <a:solidFill>
                  <a:srgbClr val="FFFFFF"/>
                </a:solidFill>
                <a:effectLst/>
                <a:uLnTx/>
                <a:uFillTx/>
                <a:latin typeface="Open Sans"/>
                <a:ea typeface="+mn-ea"/>
                <a:cs typeface="Arial"/>
              </a:rPr>
              <a:t> be eligible for </a:t>
            </a:r>
            <a:r>
              <a:rPr kumimoji="0" sz="1650" b="0" i="0" u="none" strike="noStrike" kern="0" cap="none" spc="20" normalizeH="0" baseline="0" noProof="0">
                <a:ln>
                  <a:noFill/>
                </a:ln>
                <a:solidFill>
                  <a:srgbClr val="FFFFFF"/>
                </a:solidFill>
                <a:effectLst/>
                <a:uLnTx/>
                <a:uFillTx/>
                <a:latin typeface="Open Sans"/>
                <a:ea typeface="+mn-ea"/>
                <a:cs typeface="Arial"/>
              </a:rPr>
              <a:t>highly</a:t>
            </a:r>
            <a:r>
              <a:rPr kumimoji="0" sz="1650" b="0" i="0" u="none" strike="noStrike" kern="0" cap="none" spc="110" normalizeH="0" baseline="0" noProof="0">
                <a:ln>
                  <a:noFill/>
                </a:ln>
                <a:solidFill>
                  <a:srgbClr val="FFFFFF"/>
                </a:solidFill>
                <a:effectLst/>
                <a:uLnTx/>
                <a:uFillTx/>
                <a:latin typeface="Open Sans"/>
                <a:ea typeface="+mn-ea"/>
                <a:cs typeface="Arial"/>
              </a:rPr>
              <a:t> </a:t>
            </a:r>
            <a:r>
              <a:rPr kumimoji="0" sz="1650" b="0" i="0" u="none" strike="noStrike" kern="0" cap="none" spc="20" normalizeH="0" baseline="0" noProof="0">
                <a:ln>
                  <a:noFill/>
                </a:ln>
                <a:solidFill>
                  <a:srgbClr val="FFFFFF"/>
                </a:solidFill>
                <a:effectLst/>
                <a:uLnTx/>
                <a:uFillTx/>
                <a:latin typeface="Open Sans"/>
                <a:ea typeface="+mn-ea"/>
                <a:cs typeface="Arial"/>
              </a:rPr>
              <a:t>discounted</a:t>
            </a:r>
            <a:r>
              <a:rPr kumimoji="0" lang="en-US" sz="1650" b="0" i="0" u="none" strike="noStrike" kern="0" cap="none" spc="20" normalizeH="0" baseline="0" noProof="0">
                <a:ln>
                  <a:noFill/>
                </a:ln>
                <a:solidFill>
                  <a:srgbClr val="FFFFFF"/>
                </a:solidFill>
                <a:effectLst/>
                <a:uLnTx/>
                <a:uFillTx/>
                <a:latin typeface="Open Sans"/>
                <a:ea typeface="+mn-ea"/>
                <a:cs typeface="Arial"/>
              </a:rPr>
              <a:t> </a:t>
            </a:r>
            <a:r>
              <a:rPr lang="en-US" sz="1650" kern="0" spc="20">
                <a:solidFill>
                  <a:srgbClr val="FFFFFF"/>
                </a:solidFill>
                <a:latin typeface="Open Sans"/>
                <a:cs typeface="Arial"/>
              </a:rPr>
              <a:t>C</a:t>
            </a:r>
            <a:r>
              <a:rPr kumimoji="0" sz="1650" b="0" i="0" u="none" strike="noStrike" kern="0" cap="none" spc="20" normalizeH="0" baseline="0" noProof="0" err="1">
                <a:ln>
                  <a:noFill/>
                </a:ln>
                <a:solidFill>
                  <a:srgbClr val="FFFFFF"/>
                </a:solidFill>
                <a:effectLst/>
                <a:uLnTx/>
                <a:uFillTx/>
                <a:latin typeface="Open Sans"/>
                <a:ea typeface="+mn-ea"/>
                <a:cs typeface="Arial"/>
              </a:rPr>
              <a:t>yber</a:t>
            </a:r>
            <a:r>
              <a:rPr kumimoji="0" sz="1650" b="0" i="0" u="none" strike="noStrike" kern="0" cap="none" spc="110" normalizeH="0" baseline="0" noProof="0">
                <a:ln>
                  <a:noFill/>
                </a:ln>
                <a:solidFill>
                  <a:srgbClr val="FFFFFF"/>
                </a:solidFill>
                <a:effectLst/>
                <a:uLnTx/>
                <a:uFillTx/>
                <a:latin typeface="Open Sans"/>
                <a:ea typeface="+mn-ea"/>
                <a:cs typeface="Arial"/>
              </a:rPr>
              <a:t> </a:t>
            </a:r>
            <a:r>
              <a:rPr lang="en-US" sz="1650" kern="0">
                <a:solidFill>
                  <a:srgbClr val="FFFFFF"/>
                </a:solidFill>
                <a:latin typeface="Open Sans"/>
                <a:cs typeface="Arial"/>
              </a:rPr>
              <a:t>I</a:t>
            </a:r>
            <a:r>
              <a:rPr kumimoji="0" sz="1650" b="0" i="0" u="none" strike="noStrike" kern="0" cap="none" spc="0" normalizeH="0" baseline="0" noProof="0" err="1">
                <a:ln>
                  <a:noFill/>
                </a:ln>
                <a:solidFill>
                  <a:srgbClr val="FFFFFF"/>
                </a:solidFill>
                <a:effectLst/>
                <a:uLnTx/>
                <a:uFillTx/>
                <a:latin typeface="Open Sans"/>
                <a:ea typeface="+mn-ea"/>
                <a:cs typeface="Arial"/>
              </a:rPr>
              <a:t>nsurance</a:t>
            </a:r>
            <a:r>
              <a:rPr kumimoji="0" sz="1650" b="0" i="0" u="none" strike="noStrike" kern="0" cap="none" spc="0" normalizeH="0" baseline="0" noProof="0">
                <a:ln>
                  <a:noFill/>
                </a:ln>
                <a:solidFill>
                  <a:srgbClr val="FFFFFF"/>
                </a:solidFill>
                <a:effectLst/>
                <a:uLnTx/>
                <a:uFillTx/>
                <a:latin typeface="Open Sans"/>
                <a:ea typeface="+mn-ea"/>
                <a:cs typeface="Arial"/>
              </a:rPr>
              <a:t>.</a:t>
            </a:r>
            <a:r>
              <a:rPr lang="en-US" sz="1650" kern="0" spc="71">
                <a:solidFill>
                  <a:srgbClr val="FFFFFF"/>
                </a:solidFill>
                <a:latin typeface="Open Sans"/>
                <a:cs typeface="Arial"/>
              </a:rPr>
              <a:t> </a:t>
            </a:r>
            <a:endParaRPr lang="en-US" sz="1650" b="0" i="0" u="none" strike="noStrike" kern="0" cap="none" spc="0" normalizeH="0" baseline="0" noProof="0">
              <a:ln>
                <a:noFill/>
              </a:ln>
              <a:solidFill>
                <a:sysClr val="windowText" lastClr="000000"/>
              </a:solidFill>
              <a:effectLst/>
              <a:uLnTx/>
              <a:uFillTx/>
              <a:latin typeface="Open Sans"/>
              <a:ea typeface="Open Sans"/>
              <a:cs typeface="Arial"/>
            </a:endParaRPr>
          </a:p>
        </p:txBody>
      </p:sp>
      <p:grpSp>
        <p:nvGrpSpPr>
          <p:cNvPr id="45" name="Group 44">
            <a:extLst>
              <a:ext uri="{FF2B5EF4-FFF2-40B4-BE49-F238E27FC236}">
                <a16:creationId xmlns:a16="http://schemas.microsoft.com/office/drawing/2014/main" id="{A6D978D0-5DC0-C655-C019-C1AA3CA5A711}"/>
              </a:ext>
            </a:extLst>
          </p:cNvPr>
          <p:cNvGrpSpPr/>
          <p:nvPr/>
        </p:nvGrpSpPr>
        <p:grpSpPr>
          <a:xfrm>
            <a:off x="4903436" y="680576"/>
            <a:ext cx="2576805" cy="553998"/>
            <a:chOff x="310955" y="265372"/>
            <a:chExt cx="2242202" cy="494220"/>
          </a:xfrm>
        </p:grpSpPr>
        <p:pic>
          <p:nvPicPr>
            <p:cNvPr id="9" name="object 9"/>
            <p:cNvPicPr/>
            <p:nvPr/>
          </p:nvPicPr>
          <p:blipFill>
            <a:blip r:embed="rId3" cstate="print"/>
            <a:stretch>
              <a:fillRect/>
            </a:stretch>
          </p:blipFill>
          <p:spPr>
            <a:xfrm>
              <a:off x="310955" y="298884"/>
              <a:ext cx="838189" cy="434504"/>
            </a:xfrm>
            <a:prstGeom prst="rect">
              <a:avLst/>
            </a:prstGeom>
          </p:spPr>
        </p:pic>
        <p:grpSp>
          <p:nvGrpSpPr>
            <p:cNvPr id="10" name="object 10"/>
            <p:cNvGrpSpPr/>
            <p:nvPr/>
          </p:nvGrpSpPr>
          <p:grpSpPr>
            <a:xfrm>
              <a:off x="1245186" y="265372"/>
              <a:ext cx="1307971" cy="494220"/>
              <a:chOff x="1033769" y="286511"/>
              <a:chExt cx="1222375" cy="429895"/>
            </a:xfrm>
          </p:grpSpPr>
          <p:sp>
            <p:nvSpPr>
              <p:cNvPr id="11" name="object 11"/>
              <p:cNvSpPr/>
              <p:nvPr/>
            </p:nvSpPr>
            <p:spPr>
              <a:xfrm>
                <a:off x="1333216" y="340564"/>
                <a:ext cx="196215" cy="196215"/>
              </a:xfrm>
              <a:custGeom>
                <a:avLst/>
                <a:gdLst/>
                <a:ahLst/>
                <a:cxnLst/>
                <a:rect l="l" t="t" r="r" b="b"/>
                <a:pathLst>
                  <a:path w="196215" h="196215">
                    <a:moveTo>
                      <a:pt x="97997" y="0"/>
                    </a:moveTo>
                    <a:lnTo>
                      <a:pt x="60478" y="7909"/>
                    </a:lnTo>
                    <a:lnTo>
                      <a:pt x="29259" y="29259"/>
                    </a:lnTo>
                    <a:lnTo>
                      <a:pt x="7909" y="60478"/>
                    </a:lnTo>
                    <a:lnTo>
                      <a:pt x="0" y="97998"/>
                    </a:lnTo>
                    <a:lnTo>
                      <a:pt x="7909" y="135517"/>
                    </a:lnTo>
                    <a:lnTo>
                      <a:pt x="29259" y="166737"/>
                    </a:lnTo>
                    <a:lnTo>
                      <a:pt x="60478" y="188086"/>
                    </a:lnTo>
                    <a:lnTo>
                      <a:pt x="97997" y="195996"/>
                    </a:lnTo>
                    <a:lnTo>
                      <a:pt x="135516" y="188086"/>
                    </a:lnTo>
                    <a:lnTo>
                      <a:pt x="166735" y="166737"/>
                    </a:lnTo>
                    <a:lnTo>
                      <a:pt x="175447" y="153997"/>
                    </a:lnTo>
                    <a:lnTo>
                      <a:pt x="97997" y="153997"/>
                    </a:lnTo>
                    <a:lnTo>
                      <a:pt x="76844" y="149338"/>
                    </a:lnTo>
                    <a:lnTo>
                      <a:pt x="58973" y="136882"/>
                    </a:lnTo>
                    <a:lnTo>
                      <a:pt x="46614" y="118915"/>
                    </a:lnTo>
                    <a:lnTo>
                      <a:pt x="41998" y="97718"/>
                    </a:lnTo>
                    <a:lnTo>
                      <a:pt x="46614" y="76566"/>
                    </a:lnTo>
                    <a:lnTo>
                      <a:pt x="58973" y="58694"/>
                    </a:lnTo>
                    <a:lnTo>
                      <a:pt x="76844" y="46335"/>
                    </a:lnTo>
                    <a:lnTo>
                      <a:pt x="97997" y="41719"/>
                    </a:lnTo>
                    <a:lnTo>
                      <a:pt x="175256" y="41719"/>
                    </a:lnTo>
                    <a:lnTo>
                      <a:pt x="166735" y="29259"/>
                    </a:lnTo>
                    <a:lnTo>
                      <a:pt x="135516" y="7909"/>
                    </a:lnTo>
                    <a:lnTo>
                      <a:pt x="97997" y="0"/>
                    </a:lnTo>
                    <a:close/>
                  </a:path>
                  <a:path w="196215" h="196215">
                    <a:moveTo>
                      <a:pt x="175256" y="41719"/>
                    </a:moveTo>
                    <a:lnTo>
                      <a:pt x="97997" y="41719"/>
                    </a:lnTo>
                    <a:lnTo>
                      <a:pt x="119149" y="46335"/>
                    </a:lnTo>
                    <a:lnTo>
                      <a:pt x="137021" y="58694"/>
                    </a:lnTo>
                    <a:lnTo>
                      <a:pt x="149380" y="76566"/>
                    </a:lnTo>
                    <a:lnTo>
                      <a:pt x="153996" y="97718"/>
                    </a:lnTo>
                    <a:lnTo>
                      <a:pt x="149380" y="118915"/>
                    </a:lnTo>
                    <a:lnTo>
                      <a:pt x="137021" y="136882"/>
                    </a:lnTo>
                    <a:lnTo>
                      <a:pt x="119149" y="149338"/>
                    </a:lnTo>
                    <a:lnTo>
                      <a:pt x="97997" y="153997"/>
                    </a:lnTo>
                    <a:lnTo>
                      <a:pt x="175447" y="153997"/>
                    </a:lnTo>
                    <a:lnTo>
                      <a:pt x="188085" y="135517"/>
                    </a:lnTo>
                    <a:lnTo>
                      <a:pt x="195995" y="97998"/>
                    </a:lnTo>
                    <a:lnTo>
                      <a:pt x="188085" y="60478"/>
                    </a:lnTo>
                    <a:lnTo>
                      <a:pt x="175256" y="41719"/>
                    </a:lnTo>
                    <a:close/>
                  </a:path>
                </a:pathLst>
              </a:custGeom>
              <a:solidFill>
                <a:srgbClr val="FFFFFF"/>
              </a:solidFill>
            </p:spPr>
            <p:txBody>
              <a:bodyPr wrap="square" lIns="0" tIns="0" rIns="0" bIns="0" rtlCol="0"/>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828755" rtl="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ysClr val="windowText" lastClr="000000"/>
                  </a:solidFill>
                  <a:effectLst/>
                  <a:uLnTx/>
                  <a:uFillTx/>
                  <a:latin typeface="Open Sans"/>
                  <a:ea typeface="+mn-ea"/>
                  <a:cs typeface="+mn-cs"/>
                </a:endParaRPr>
              </a:p>
            </p:txBody>
          </p:sp>
          <p:pic>
            <p:nvPicPr>
              <p:cNvPr id="12" name="object 12"/>
              <p:cNvPicPr/>
              <p:nvPr/>
            </p:nvPicPr>
            <p:blipFill>
              <a:blip r:embed="rId4" cstate="print"/>
              <a:stretch>
                <a:fillRect/>
              </a:stretch>
            </p:blipFill>
            <p:spPr>
              <a:xfrm>
                <a:off x="1035054" y="343364"/>
                <a:ext cx="129637" cy="190395"/>
              </a:xfrm>
              <a:prstGeom prst="rect">
                <a:avLst/>
              </a:prstGeom>
            </p:spPr>
          </p:pic>
          <p:sp>
            <p:nvSpPr>
              <p:cNvPr id="13" name="object 13"/>
              <p:cNvSpPr/>
              <p:nvPr/>
            </p:nvSpPr>
            <p:spPr>
              <a:xfrm>
                <a:off x="1186053" y="342899"/>
                <a:ext cx="1013460" cy="191135"/>
              </a:xfrm>
              <a:custGeom>
                <a:avLst/>
                <a:gdLst/>
                <a:ahLst/>
                <a:cxnLst/>
                <a:rect l="l" t="t" r="r" b="b"/>
                <a:pathLst>
                  <a:path w="1013460" h="191134">
                    <a:moveTo>
                      <a:pt x="140843" y="190868"/>
                    </a:moveTo>
                    <a:lnTo>
                      <a:pt x="87769" y="122834"/>
                    </a:lnTo>
                    <a:lnTo>
                      <a:pt x="86245" y="120865"/>
                    </a:lnTo>
                    <a:lnTo>
                      <a:pt x="103187" y="113639"/>
                    </a:lnTo>
                    <a:lnTo>
                      <a:pt x="116967" y="101053"/>
                    </a:lnTo>
                    <a:lnTo>
                      <a:pt x="122936" y="89789"/>
                    </a:lnTo>
                    <a:lnTo>
                      <a:pt x="126250" y="83540"/>
                    </a:lnTo>
                    <a:lnTo>
                      <a:pt x="129641" y="61506"/>
                    </a:lnTo>
                    <a:lnTo>
                      <a:pt x="112064" y="17449"/>
                    </a:lnTo>
                    <a:lnTo>
                      <a:pt x="89598" y="4152"/>
                    </a:lnTo>
                    <a:lnTo>
                      <a:pt x="89598" y="61506"/>
                    </a:lnTo>
                    <a:lnTo>
                      <a:pt x="87401" y="73609"/>
                    </a:lnTo>
                    <a:lnTo>
                      <a:pt x="81622" y="82473"/>
                    </a:lnTo>
                    <a:lnTo>
                      <a:pt x="73533" y="87934"/>
                    </a:lnTo>
                    <a:lnTo>
                      <a:pt x="64401" y="89789"/>
                    </a:lnTo>
                    <a:lnTo>
                      <a:pt x="41998" y="89789"/>
                    </a:lnTo>
                    <a:lnTo>
                      <a:pt x="41998" y="33515"/>
                    </a:lnTo>
                    <a:lnTo>
                      <a:pt x="64401" y="33515"/>
                    </a:lnTo>
                    <a:lnTo>
                      <a:pt x="73533" y="35445"/>
                    </a:lnTo>
                    <a:lnTo>
                      <a:pt x="81622" y="40995"/>
                    </a:lnTo>
                    <a:lnTo>
                      <a:pt x="87401" y="49809"/>
                    </a:lnTo>
                    <a:lnTo>
                      <a:pt x="89598" y="61506"/>
                    </a:lnTo>
                    <a:lnTo>
                      <a:pt x="89598" y="4152"/>
                    </a:lnTo>
                    <a:lnTo>
                      <a:pt x="71399" y="469"/>
                    </a:lnTo>
                    <a:lnTo>
                      <a:pt x="0" y="469"/>
                    </a:lnTo>
                    <a:lnTo>
                      <a:pt x="0" y="190868"/>
                    </a:lnTo>
                    <a:lnTo>
                      <a:pt x="41998" y="190868"/>
                    </a:lnTo>
                    <a:lnTo>
                      <a:pt x="41998" y="122834"/>
                    </a:lnTo>
                    <a:lnTo>
                      <a:pt x="42278" y="122834"/>
                    </a:lnTo>
                    <a:lnTo>
                      <a:pt x="87642" y="190868"/>
                    </a:lnTo>
                    <a:lnTo>
                      <a:pt x="140843" y="190868"/>
                    </a:lnTo>
                    <a:close/>
                  </a:path>
                  <a:path w="1013460" h="191134">
                    <a:moveTo>
                      <a:pt x="506463" y="0"/>
                    </a:moveTo>
                    <a:lnTo>
                      <a:pt x="355828" y="0"/>
                    </a:lnTo>
                    <a:lnTo>
                      <a:pt x="355828" y="38100"/>
                    </a:lnTo>
                    <a:lnTo>
                      <a:pt x="410146" y="38100"/>
                    </a:lnTo>
                    <a:lnTo>
                      <a:pt x="410146" y="190500"/>
                    </a:lnTo>
                    <a:lnTo>
                      <a:pt x="452145" y="190500"/>
                    </a:lnTo>
                    <a:lnTo>
                      <a:pt x="452145" y="38100"/>
                    </a:lnTo>
                    <a:lnTo>
                      <a:pt x="506463" y="38100"/>
                    </a:lnTo>
                    <a:lnTo>
                      <a:pt x="506463" y="0"/>
                    </a:lnTo>
                    <a:close/>
                  </a:path>
                  <a:path w="1013460" h="191134">
                    <a:moveTo>
                      <a:pt x="635698" y="0"/>
                    </a:moveTo>
                    <a:lnTo>
                      <a:pt x="525386" y="0"/>
                    </a:lnTo>
                    <a:lnTo>
                      <a:pt x="525386" y="38100"/>
                    </a:lnTo>
                    <a:lnTo>
                      <a:pt x="525386" y="76200"/>
                    </a:lnTo>
                    <a:lnTo>
                      <a:pt x="525386" y="114300"/>
                    </a:lnTo>
                    <a:lnTo>
                      <a:pt x="525386" y="152400"/>
                    </a:lnTo>
                    <a:lnTo>
                      <a:pt x="525386" y="190500"/>
                    </a:lnTo>
                    <a:lnTo>
                      <a:pt x="635698" y="190500"/>
                    </a:lnTo>
                    <a:lnTo>
                      <a:pt x="635698" y="152400"/>
                    </a:lnTo>
                    <a:lnTo>
                      <a:pt x="567385" y="152400"/>
                    </a:lnTo>
                    <a:lnTo>
                      <a:pt x="567385" y="114300"/>
                    </a:lnTo>
                    <a:lnTo>
                      <a:pt x="632904" y="114300"/>
                    </a:lnTo>
                    <a:lnTo>
                      <a:pt x="632904" y="76200"/>
                    </a:lnTo>
                    <a:lnTo>
                      <a:pt x="567385" y="76200"/>
                    </a:lnTo>
                    <a:lnTo>
                      <a:pt x="567385" y="38100"/>
                    </a:lnTo>
                    <a:lnTo>
                      <a:pt x="635698" y="38100"/>
                    </a:lnTo>
                    <a:lnTo>
                      <a:pt x="635698" y="0"/>
                    </a:lnTo>
                    <a:close/>
                  </a:path>
                  <a:path w="1013460" h="191134">
                    <a:moveTo>
                      <a:pt x="1012977" y="0"/>
                    </a:moveTo>
                    <a:lnTo>
                      <a:pt x="862342" y="0"/>
                    </a:lnTo>
                    <a:lnTo>
                      <a:pt x="862342" y="38100"/>
                    </a:lnTo>
                    <a:lnTo>
                      <a:pt x="916660" y="38100"/>
                    </a:lnTo>
                    <a:lnTo>
                      <a:pt x="916660" y="190500"/>
                    </a:lnTo>
                    <a:lnTo>
                      <a:pt x="958659" y="190500"/>
                    </a:lnTo>
                    <a:lnTo>
                      <a:pt x="958659" y="38100"/>
                    </a:lnTo>
                    <a:lnTo>
                      <a:pt x="1012977" y="38100"/>
                    </a:lnTo>
                    <a:lnTo>
                      <a:pt x="1012977" y="0"/>
                    </a:lnTo>
                    <a:close/>
                  </a:path>
                </a:pathLst>
              </a:custGeom>
              <a:solidFill>
                <a:srgbClr val="FFFFFF"/>
              </a:solidFill>
            </p:spPr>
            <p:txBody>
              <a:bodyPr wrap="square" lIns="0" tIns="0" rIns="0" bIns="0" rtlCol="0"/>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828755" rtl="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ysClr val="windowText" lastClr="000000"/>
                  </a:solidFill>
                  <a:effectLst/>
                  <a:uLnTx/>
                  <a:uFillTx/>
                  <a:latin typeface="Open Sans"/>
                  <a:ea typeface="+mn-ea"/>
                  <a:cs typeface="+mn-cs"/>
                </a:endParaRPr>
              </a:p>
            </p:txBody>
          </p:sp>
          <p:pic>
            <p:nvPicPr>
              <p:cNvPr id="14" name="object 14"/>
              <p:cNvPicPr/>
              <p:nvPr/>
            </p:nvPicPr>
            <p:blipFill>
              <a:blip r:embed="rId5" cstate="print"/>
              <a:stretch>
                <a:fillRect/>
              </a:stretch>
            </p:blipFill>
            <p:spPr>
              <a:xfrm>
                <a:off x="1819655" y="286511"/>
                <a:ext cx="237744" cy="298703"/>
              </a:xfrm>
              <a:prstGeom prst="rect">
                <a:avLst/>
              </a:prstGeom>
            </p:spPr>
          </p:pic>
          <p:pic>
            <p:nvPicPr>
              <p:cNvPr id="15" name="object 15"/>
              <p:cNvPicPr/>
              <p:nvPr/>
            </p:nvPicPr>
            <p:blipFill>
              <a:blip r:embed="rId6" cstate="print"/>
              <a:stretch>
                <a:fillRect/>
              </a:stretch>
            </p:blipFill>
            <p:spPr>
              <a:xfrm>
                <a:off x="1652015" y="594359"/>
                <a:ext cx="603504" cy="121920"/>
              </a:xfrm>
              <a:prstGeom prst="rect">
                <a:avLst/>
              </a:prstGeom>
            </p:spPr>
          </p:pic>
          <p:sp>
            <p:nvSpPr>
              <p:cNvPr id="16" name="object 16"/>
              <p:cNvSpPr/>
              <p:nvPr/>
            </p:nvSpPr>
            <p:spPr>
              <a:xfrm>
                <a:off x="1033767" y="567867"/>
                <a:ext cx="624840" cy="127000"/>
              </a:xfrm>
              <a:custGeom>
                <a:avLst/>
                <a:gdLst/>
                <a:ahLst/>
                <a:cxnLst/>
                <a:rect l="l" t="t" r="r" b="b"/>
                <a:pathLst>
                  <a:path w="624839" h="127000">
                    <a:moveTo>
                      <a:pt x="56972" y="59334"/>
                    </a:moveTo>
                    <a:lnTo>
                      <a:pt x="54419" y="52578"/>
                    </a:lnTo>
                    <a:lnTo>
                      <a:pt x="49314" y="46850"/>
                    </a:lnTo>
                    <a:lnTo>
                      <a:pt x="48107" y="45504"/>
                    </a:lnTo>
                    <a:lnTo>
                      <a:pt x="48107" y="61683"/>
                    </a:lnTo>
                    <a:lnTo>
                      <a:pt x="48107" y="72529"/>
                    </a:lnTo>
                    <a:lnTo>
                      <a:pt x="46228" y="77254"/>
                    </a:lnTo>
                    <a:lnTo>
                      <a:pt x="38696" y="85331"/>
                    </a:lnTo>
                    <a:lnTo>
                      <a:pt x="34036" y="87363"/>
                    </a:lnTo>
                    <a:lnTo>
                      <a:pt x="22936" y="87363"/>
                    </a:lnTo>
                    <a:lnTo>
                      <a:pt x="18516" y="85445"/>
                    </a:lnTo>
                    <a:lnTo>
                      <a:pt x="18262" y="85331"/>
                    </a:lnTo>
                    <a:lnTo>
                      <a:pt x="10731" y="77254"/>
                    </a:lnTo>
                    <a:lnTo>
                      <a:pt x="8864" y="72529"/>
                    </a:lnTo>
                    <a:lnTo>
                      <a:pt x="8864" y="61683"/>
                    </a:lnTo>
                    <a:lnTo>
                      <a:pt x="10731" y="56959"/>
                    </a:lnTo>
                    <a:lnTo>
                      <a:pt x="18262" y="48869"/>
                    </a:lnTo>
                    <a:lnTo>
                      <a:pt x="18516" y="48768"/>
                    </a:lnTo>
                    <a:lnTo>
                      <a:pt x="22936" y="46850"/>
                    </a:lnTo>
                    <a:lnTo>
                      <a:pt x="34036" y="46850"/>
                    </a:lnTo>
                    <a:lnTo>
                      <a:pt x="38696" y="48869"/>
                    </a:lnTo>
                    <a:lnTo>
                      <a:pt x="46228" y="56959"/>
                    </a:lnTo>
                    <a:lnTo>
                      <a:pt x="48107" y="61683"/>
                    </a:lnTo>
                    <a:lnTo>
                      <a:pt x="48107" y="45504"/>
                    </a:lnTo>
                    <a:lnTo>
                      <a:pt x="44043" y="40932"/>
                    </a:lnTo>
                    <a:lnTo>
                      <a:pt x="37566" y="37985"/>
                    </a:lnTo>
                    <a:lnTo>
                      <a:pt x="22186" y="37985"/>
                    </a:lnTo>
                    <a:lnTo>
                      <a:pt x="15697" y="40932"/>
                    </a:lnTo>
                    <a:lnTo>
                      <a:pt x="9880" y="47472"/>
                    </a:lnTo>
                    <a:lnTo>
                      <a:pt x="9359" y="48107"/>
                    </a:lnTo>
                    <a:lnTo>
                      <a:pt x="8864" y="48768"/>
                    </a:lnTo>
                    <a:lnTo>
                      <a:pt x="8864" y="39255"/>
                    </a:lnTo>
                    <a:lnTo>
                      <a:pt x="0" y="39255"/>
                    </a:lnTo>
                    <a:lnTo>
                      <a:pt x="0" y="126606"/>
                    </a:lnTo>
                    <a:lnTo>
                      <a:pt x="8864" y="126606"/>
                    </a:lnTo>
                    <a:lnTo>
                      <a:pt x="8864" y="85445"/>
                    </a:lnTo>
                    <a:lnTo>
                      <a:pt x="9359" y="86093"/>
                    </a:lnTo>
                    <a:lnTo>
                      <a:pt x="9880" y="86728"/>
                    </a:lnTo>
                    <a:lnTo>
                      <a:pt x="15697" y="93268"/>
                    </a:lnTo>
                    <a:lnTo>
                      <a:pt x="22186" y="96227"/>
                    </a:lnTo>
                    <a:lnTo>
                      <a:pt x="37566" y="96227"/>
                    </a:lnTo>
                    <a:lnTo>
                      <a:pt x="44043" y="93268"/>
                    </a:lnTo>
                    <a:lnTo>
                      <a:pt x="49314" y="87363"/>
                    </a:lnTo>
                    <a:lnTo>
                      <a:pt x="54419" y="81622"/>
                    </a:lnTo>
                    <a:lnTo>
                      <a:pt x="56972" y="74879"/>
                    </a:lnTo>
                    <a:lnTo>
                      <a:pt x="56972" y="59334"/>
                    </a:lnTo>
                    <a:close/>
                  </a:path>
                  <a:path w="624839" h="127000">
                    <a:moveTo>
                      <a:pt x="128905" y="58826"/>
                    </a:moveTo>
                    <a:lnTo>
                      <a:pt x="126060" y="51968"/>
                    </a:lnTo>
                    <a:lnTo>
                      <a:pt x="120675" y="46596"/>
                    </a:lnTo>
                    <a:lnTo>
                      <a:pt x="120053" y="45974"/>
                    </a:lnTo>
                    <a:lnTo>
                      <a:pt x="120053" y="61277"/>
                    </a:lnTo>
                    <a:lnTo>
                      <a:pt x="120053" y="72339"/>
                    </a:lnTo>
                    <a:lnTo>
                      <a:pt x="118059" y="77063"/>
                    </a:lnTo>
                    <a:lnTo>
                      <a:pt x="110134" y="85001"/>
                    </a:lnTo>
                    <a:lnTo>
                      <a:pt x="105359" y="86982"/>
                    </a:lnTo>
                    <a:lnTo>
                      <a:pt x="94221" y="86982"/>
                    </a:lnTo>
                    <a:lnTo>
                      <a:pt x="89446" y="85001"/>
                    </a:lnTo>
                    <a:lnTo>
                      <a:pt x="81521" y="77063"/>
                    </a:lnTo>
                    <a:lnTo>
                      <a:pt x="79540" y="72339"/>
                    </a:lnTo>
                    <a:lnTo>
                      <a:pt x="79540" y="61277"/>
                    </a:lnTo>
                    <a:lnTo>
                      <a:pt x="81521" y="56515"/>
                    </a:lnTo>
                    <a:lnTo>
                      <a:pt x="89446" y="48577"/>
                    </a:lnTo>
                    <a:lnTo>
                      <a:pt x="94221" y="46596"/>
                    </a:lnTo>
                    <a:lnTo>
                      <a:pt x="105359" y="46596"/>
                    </a:lnTo>
                    <a:lnTo>
                      <a:pt x="110134" y="48577"/>
                    </a:lnTo>
                    <a:lnTo>
                      <a:pt x="118059" y="56515"/>
                    </a:lnTo>
                    <a:lnTo>
                      <a:pt x="120053" y="61277"/>
                    </a:lnTo>
                    <a:lnTo>
                      <a:pt x="120053" y="45974"/>
                    </a:lnTo>
                    <a:lnTo>
                      <a:pt x="114668" y="40576"/>
                    </a:lnTo>
                    <a:lnTo>
                      <a:pt x="107810" y="37731"/>
                    </a:lnTo>
                    <a:lnTo>
                      <a:pt x="91770" y="37731"/>
                    </a:lnTo>
                    <a:lnTo>
                      <a:pt x="84912" y="40576"/>
                    </a:lnTo>
                    <a:lnTo>
                      <a:pt x="73520" y="51968"/>
                    </a:lnTo>
                    <a:lnTo>
                      <a:pt x="70675" y="58826"/>
                    </a:lnTo>
                    <a:lnTo>
                      <a:pt x="70675" y="74917"/>
                    </a:lnTo>
                    <a:lnTo>
                      <a:pt x="73520" y="81749"/>
                    </a:lnTo>
                    <a:lnTo>
                      <a:pt x="84963" y="93014"/>
                    </a:lnTo>
                    <a:lnTo>
                      <a:pt x="91821" y="95846"/>
                    </a:lnTo>
                    <a:lnTo>
                      <a:pt x="107759" y="95846"/>
                    </a:lnTo>
                    <a:lnTo>
                      <a:pt x="114617" y="93014"/>
                    </a:lnTo>
                    <a:lnTo>
                      <a:pt x="120751" y="86982"/>
                    </a:lnTo>
                    <a:lnTo>
                      <a:pt x="126060" y="81749"/>
                    </a:lnTo>
                    <a:lnTo>
                      <a:pt x="128905" y="74917"/>
                    </a:lnTo>
                    <a:lnTo>
                      <a:pt x="128905" y="58826"/>
                    </a:lnTo>
                    <a:close/>
                  </a:path>
                  <a:path w="624839" h="127000">
                    <a:moveTo>
                      <a:pt x="222402" y="39255"/>
                    </a:moveTo>
                    <a:lnTo>
                      <a:pt x="212521" y="39255"/>
                    </a:lnTo>
                    <a:lnTo>
                      <a:pt x="195808" y="82169"/>
                    </a:lnTo>
                    <a:lnTo>
                      <a:pt x="177838" y="36334"/>
                    </a:lnTo>
                    <a:lnTo>
                      <a:pt x="159854" y="82169"/>
                    </a:lnTo>
                    <a:lnTo>
                      <a:pt x="143141" y="39255"/>
                    </a:lnTo>
                    <a:lnTo>
                      <a:pt x="133261" y="39255"/>
                    </a:lnTo>
                    <a:lnTo>
                      <a:pt x="159981" y="102044"/>
                    </a:lnTo>
                    <a:lnTo>
                      <a:pt x="177838" y="57099"/>
                    </a:lnTo>
                    <a:lnTo>
                      <a:pt x="195935" y="102044"/>
                    </a:lnTo>
                    <a:lnTo>
                      <a:pt x="222402" y="39255"/>
                    </a:lnTo>
                    <a:close/>
                  </a:path>
                  <a:path w="624839" h="127000">
                    <a:moveTo>
                      <a:pt x="285305" y="58166"/>
                    </a:moveTo>
                    <a:lnTo>
                      <a:pt x="282371" y="51549"/>
                    </a:lnTo>
                    <a:lnTo>
                      <a:pt x="277164" y="46596"/>
                    </a:lnTo>
                    <a:lnTo>
                      <a:pt x="275932" y="45427"/>
                    </a:lnTo>
                    <a:lnTo>
                      <a:pt x="275932" y="62928"/>
                    </a:lnTo>
                    <a:lnTo>
                      <a:pt x="236435" y="62928"/>
                    </a:lnTo>
                    <a:lnTo>
                      <a:pt x="236943" y="60566"/>
                    </a:lnTo>
                    <a:lnTo>
                      <a:pt x="237832" y="58381"/>
                    </a:lnTo>
                    <a:lnTo>
                      <a:pt x="243268" y="49860"/>
                    </a:lnTo>
                    <a:lnTo>
                      <a:pt x="248970" y="46596"/>
                    </a:lnTo>
                    <a:lnTo>
                      <a:pt x="260921" y="46596"/>
                    </a:lnTo>
                    <a:lnTo>
                      <a:pt x="265112" y="48107"/>
                    </a:lnTo>
                    <a:lnTo>
                      <a:pt x="272542" y="54267"/>
                    </a:lnTo>
                    <a:lnTo>
                      <a:pt x="274904" y="58166"/>
                    </a:lnTo>
                    <a:lnTo>
                      <a:pt x="275932" y="62928"/>
                    </a:lnTo>
                    <a:lnTo>
                      <a:pt x="275932" y="45427"/>
                    </a:lnTo>
                    <a:lnTo>
                      <a:pt x="270738" y="40474"/>
                    </a:lnTo>
                    <a:lnTo>
                      <a:pt x="263969" y="37731"/>
                    </a:lnTo>
                    <a:lnTo>
                      <a:pt x="248170" y="37731"/>
                    </a:lnTo>
                    <a:lnTo>
                      <a:pt x="241312" y="40576"/>
                    </a:lnTo>
                    <a:lnTo>
                      <a:pt x="229908" y="51968"/>
                    </a:lnTo>
                    <a:lnTo>
                      <a:pt x="227063" y="58826"/>
                    </a:lnTo>
                    <a:lnTo>
                      <a:pt x="227063" y="74917"/>
                    </a:lnTo>
                    <a:lnTo>
                      <a:pt x="252577" y="95846"/>
                    </a:lnTo>
                    <a:lnTo>
                      <a:pt x="262458" y="95846"/>
                    </a:lnTo>
                    <a:lnTo>
                      <a:pt x="267309" y="94297"/>
                    </a:lnTo>
                    <a:lnTo>
                      <a:pt x="276847" y="88138"/>
                    </a:lnTo>
                    <a:lnTo>
                      <a:pt x="277825" y="86982"/>
                    </a:lnTo>
                    <a:lnTo>
                      <a:pt x="280403" y="83947"/>
                    </a:lnTo>
                    <a:lnTo>
                      <a:pt x="282778" y="78625"/>
                    </a:lnTo>
                    <a:lnTo>
                      <a:pt x="272643" y="78625"/>
                    </a:lnTo>
                    <a:lnTo>
                      <a:pt x="270700" y="81241"/>
                    </a:lnTo>
                    <a:lnTo>
                      <a:pt x="268274" y="83286"/>
                    </a:lnTo>
                    <a:lnTo>
                      <a:pt x="262458" y="86245"/>
                    </a:lnTo>
                    <a:lnTo>
                      <a:pt x="259397" y="86982"/>
                    </a:lnTo>
                    <a:lnTo>
                      <a:pt x="251434" y="86982"/>
                    </a:lnTo>
                    <a:lnTo>
                      <a:pt x="247129" y="85420"/>
                    </a:lnTo>
                    <a:lnTo>
                      <a:pt x="239483" y="79222"/>
                    </a:lnTo>
                    <a:lnTo>
                      <a:pt x="237159" y="75298"/>
                    </a:lnTo>
                    <a:lnTo>
                      <a:pt x="236308" y="70523"/>
                    </a:lnTo>
                    <a:lnTo>
                      <a:pt x="285305" y="70523"/>
                    </a:lnTo>
                    <a:lnTo>
                      <a:pt x="285305" y="62928"/>
                    </a:lnTo>
                    <a:lnTo>
                      <a:pt x="285305" y="58166"/>
                    </a:lnTo>
                    <a:close/>
                  </a:path>
                  <a:path w="624839" h="127000">
                    <a:moveTo>
                      <a:pt x="326504" y="39243"/>
                    </a:moveTo>
                    <a:lnTo>
                      <a:pt x="324726" y="38493"/>
                    </a:lnTo>
                    <a:lnTo>
                      <a:pt x="322872" y="38112"/>
                    </a:lnTo>
                    <a:lnTo>
                      <a:pt x="320929" y="38112"/>
                    </a:lnTo>
                    <a:lnTo>
                      <a:pt x="314693" y="38112"/>
                    </a:lnTo>
                    <a:lnTo>
                      <a:pt x="310095" y="41567"/>
                    </a:lnTo>
                    <a:lnTo>
                      <a:pt x="307136" y="48488"/>
                    </a:lnTo>
                    <a:lnTo>
                      <a:pt x="306755" y="50774"/>
                    </a:lnTo>
                    <a:lnTo>
                      <a:pt x="306755" y="39243"/>
                    </a:lnTo>
                    <a:lnTo>
                      <a:pt x="297891" y="39243"/>
                    </a:lnTo>
                    <a:lnTo>
                      <a:pt x="297891" y="94957"/>
                    </a:lnTo>
                    <a:lnTo>
                      <a:pt x="306755" y="94957"/>
                    </a:lnTo>
                    <a:lnTo>
                      <a:pt x="306755" y="62522"/>
                    </a:lnTo>
                    <a:lnTo>
                      <a:pt x="307809" y="58407"/>
                    </a:lnTo>
                    <a:lnTo>
                      <a:pt x="311010" y="52857"/>
                    </a:lnTo>
                    <a:lnTo>
                      <a:pt x="312381" y="51257"/>
                    </a:lnTo>
                    <a:lnTo>
                      <a:pt x="315683" y="48641"/>
                    </a:lnTo>
                    <a:lnTo>
                      <a:pt x="317652" y="47980"/>
                    </a:lnTo>
                    <a:lnTo>
                      <a:pt x="322287" y="47980"/>
                    </a:lnTo>
                    <a:lnTo>
                      <a:pt x="324459" y="48907"/>
                    </a:lnTo>
                    <a:lnTo>
                      <a:pt x="326504" y="50774"/>
                    </a:lnTo>
                    <a:lnTo>
                      <a:pt x="326504" y="39243"/>
                    </a:lnTo>
                    <a:close/>
                  </a:path>
                  <a:path w="624839" h="127000">
                    <a:moveTo>
                      <a:pt x="389572" y="58166"/>
                    </a:moveTo>
                    <a:lnTo>
                      <a:pt x="386638" y="51549"/>
                    </a:lnTo>
                    <a:lnTo>
                      <a:pt x="381431" y="46596"/>
                    </a:lnTo>
                    <a:lnTo>
                      <a:pt x="380199" y="45427"/>
                    </a:lnTo>
                    <a:lnTo>
                      <a:pt x="380199" y="62928"/>
                    </a:lnTo>
                    <a:lnTo>
                      <a:pt x="340702" y="62928"/>
                    </a:lnTo>
                    <a:lnTo>
                      <a:pt x="341198" y="60566"/>
                    </a:lnTo>
                    <a:lnTo>
                      <a:pt x="342087" y="58381"/>
                    </a:lnTo>
                    <a:lnTo>
                      <a:pt x="347535" y="49860"/>
                    </a:lnTo>
                    <a:lnTo>
                      <a:pt x="353225" y="46596"/>
                    </a:lnTo>
                    <a:lnTo>
                      <a:pt x="365175" y="46596"/>
                    </a:lnTo>
                    <a:lnTo>
                      <a:pt x="369379" y="48107"/>
                    </a:lnTo>
                    <a:lnTo>
                      <a:pt x="376796" y="54267"/>
                    </a:lnTo>
                    <a:lnTo>
                      <a:pt x="379171" y="58166"/>
                    </a:lnTo>
                    <a:lnTo>
                      <a:pt x="380199" y="62928"/>
                    </a:lnTo>
                    <a:lnTo>
                      <a:pt x="380199" y="45427"/>
                    </a:lnTo>
                    <a:lnTo>
                      <a:pt x="375005" y="40474"/>
                    </a:lnTo>
                    <a:lnTo>
                      <a:pt x="368236" y="37731"/>
                    </a:lnTo>
                    <a:lnTo>
                      <a:pt x="352425" y="37731"/>
                    </a:lnTo>
                    <a:lnTo>
                      <a:pt x="345567" y="40576"/>
                    </a:lnTo>
                    <a:lnTo>
                      <a:pt x="334175" y="51968"/>
                    </a:lnTo>
                    <a:lnTo>
                      <a:pt x="331330" y="58826"/>
                    </a:lnTo>
                    <a:lnTo>
                      <a:pt x="331330" y="74917"/>
                    </a:lnTo>
                    <a:lnTo>
                      <a:pt x="356844" y="95846"/>
                    </a:lnTo>
                    <a:lnTo>
                      <a:pt x="366712" y="95846"/>
                    </a:lnTo>
                    <a:lnTo>
                      <a:pt x="387032" y="78625"/>
                    </a:lnTo>
                    <a:lnTo>
                      <a:pt x="376910" y="78625"/>
                    </a:lnTo>
                    <a:lnTo>
                      <a:pt x="374967" y="81241"/>
                    </a:lnTo>
                    <a:lnTo>
                      <a:pt x="372541" y="83286"/>
                    </a:lnTo>
                    <a:lnTo>
                      <a:pt x="366712" y="86245"/>
                    </a:lnTo>
                    <a:lnTo>
                      <a:pt x="363651" y="86982"/>
                    </a:lnTo>
                    <a:lnTo>
                      <a:pt x="355701" y="86982"/>
                    </a:lnTo>
                    <a:lnTo>
                      <a:pt x="351396" y="85420"/>
                    </a:lnTo>
                    <a:lnTo>
                      <a:pt x="343750" y="79222"/>
                    </a:lnTo>
                    <a:lnTo>
                      <a:pt x="341426" y="75298"/>
                    </a:lnTo>
                    <a:lnTo>
                      <a:pt x="340575" y="70523"/>
                    </a:lnTo>
                    <a:lnTo>
                      <a:pt x="389572" y="70523"/>
                    </a:lnTo>
                    <a:lnTo>
                      <a:pt x="389572" y="62928"/>
                    </a:lnTo>
                    <a:lnTo>
                      <a:pt x="389572" y="58166"/>
                    </a:lnTo>
                    <a:close/>
                  </a:path>
                  <a:path w="624839" h="127000">
                    <a:moveTo>
                      <a:pt x="455320" y="0"/>
                    </a:moveTo>
                    <a:lnTo>
                      <a:pt x="446468" y="0"/>
                    </a:lnTo>
                    <a:lnTo>
                      <a:pt x="446468" y="48768"/>
                    </a:lnTo>
                    <a:lnTo>
                      <a:pt x="446468" y="61683"/>
                    </a:lnTo>
                    <a:lnTo>
                      <a:pt x="446468" y="72529"/>
                    </a:lnTo>
                    <a:lnTo>
                      <a:pt x="444588" y="77254"/>
                    </a:lnTo>
                    <a:lnTo>
                      <a:pt x="437057" y="85331"/>
                    </a:lnTo>
                    <a:lnTo>
                      <a:pt x="432396" y="87363"/>
                    </a:lnTo>
                    <a:lnTo>
                      <a:pt x="421284" y="87363"/>
                    </a:lnTo>
                    <a:lnTo>
                      <a:pt x="416623" y="85331"/>
                    </a:lnTo>
                    <a:lnTo>
                      <a:pt x="409092" y="77254"/>
                    </a:lnTo>
                    <a:lnTo>
                      <a:pt x="407212" y="72529"/>
                    </a:lnTo>
                    <a:lnTo>
                      <a:pt x="407212" y="61683"/>
                    </a:lnTo>
                    <a:lnTo>
                      <a:pt x="409092" y="56959"/>
                    </a:lnTo>
                    <a:lnTo>
                      <a:pt x="416623" y="48869"/>
                    </a:lnTo>
                    <a:lnTo>
                      <a:pt x="421284" y="46850"/>
                    </a:lnTo>
                    <a:lnTo>
                      <a:pt x="432396" y="46850"/>
                    </a:lnTo>
                    <a:lnTo>
                      <a:pt x="437057" y="48869"/>
                    </a:lnTo>
                    <a:lnTo>
                      <a:pt x="444588" y="56959"/>
                    </a:lnTo>
                    <a:lnTo>
                      <a:pt x="446468" y="61683"/>
                    </a:lnTo>
                    <a:lnTo>
                      <a:pt x="446468" y="48768"/>
                    </a:lnTo>
                    <a:lnTo>
                      <a:pt x="445960" y="48107"/>
                    </a:lnTo>
                    <a:lnTo>
                      <a:pt x="445439" y="47472"/>
                    </a:lnTo>
                    <a:lnTo>
                      <a:pt x="444881" y="46850"/>
                    </a:lnTo>
                    <a:lnTo>
                      <a:pt x="439623" y="40932"/>
                    </a:lnTo>
                    <a:lnTo>
                      <a:pt x="433146" y="37985"/>
                    </a:lnTo>
                    <a:lnTo>
                      <a:pt x="417753" y="37985"/>
                    </a:lnTo>
                    <a:lnTo>
                      <a:pt x="411276" y="40932"/>
                    </a:lnTo>
                    <a:lnTo>
                      <a:pt x="400900" y="52578"/>
                    </a:lnTo>
                    <a:lnTo>
                      <a:pt x="398348" y="59334"/>
                    </a:lnTo>
                    <a:lnTo>
                      <a:pt x="398348" y="74879"/>
                    </a:lnTo>
                    <a:lnTo>
                      <a:pt x="400900" y="81622"/>
                    </a:lnTo>
                    <a:lnTo>
                      <a:pt x="411276" y="93268"/>
                    </a:lnTo>
                    <a:lnTo>
                      <a:pt x="417753" y="96227"/>
                    </a:lnTo>
                    <a:lnTo>
                      <a:pt x="433146" y="96227"/>
                    </a:lnTo>
                    <a:lnTo>
                      <a:pt x="446468" y="85445"/>
                    </a:lnTo>
                    <a:lnTo>
                      <a:pt x="446468" y="94957"/>
                    </a:lnTo>
                    <a:lnTo>
                      <a:pt x="455320" y="94957"/>
                    </a:lnTo>
                    <a:lnTo>
                      <a:pt x="455320" y="85445"/>
                    </a:lnTo>
                    <a:lnTo>
                      <a:pt x="455320" y="48768"/>
                    </a:lnTo>
                    <a:lnTo>
                      <a:pt x="455320" y="0"/>
                    </a:lnTo>
                    <a:close/>
                  </a:path>
                  <a:path w="624839" h="127000">
                    <a:moveTo>
                      <a:pt x="560946" y="59334"/>
                    </a:moveTo>
                    <a:lnTo>
                      <a:pt x="558393" y="52578"/>
                    </a:lnTo>
                    <a:lnTo>
                      <a:pt x="553288" y="46850"/>
                    </a:lnTo>
                    <a:lnTo>
                      <a:pt x="552094" y="45516"/>
                    </a:lnTo>
                    <a:lnTo>
                      <a:pt x="552094" y="61683"/>
                    </a:lnTo>
                    <a:lnTo>
                      <a:pt x="552094" y="72529"/>
                    </a:lnTo>
                    <a:lnTo>
                      <a:pt x="550214" y="77254"/>
                    </a:lnTo>
                    <a:lnTo>
                      <a:pt x="542683" y="85331"/>
                    </a:lnTo>
                    <a:lnTo>
                      <a:pt x="538010" y="87363"/>
                    </a:lnTo>
                    <a:lnTo>
                      <a:pt x="526910" y="87363"/>
                    </a:lnTo>
                    <a:lnTo>
                      <a:pt x="522503" y="85445"/>
                    </a:lnTo>
                    <a:lnTo>
                      <a:pt x="522249" y="85331"/>
                    </a:lnTo>
                    <a:lnTo>
                      <a:pt x="514718" y="77254"/>
                    </a:lnTo>
                    <a:lnTo>
                      <a:pt x="512838" y="72529"/>
                    </a:lnTo>
                    <a:lnTo>
                      <a:pt x="512838" y="61683"/>
                    </a:lnTo>
                    <a:lnTo>
                      <a:pt x="514718" y="56959"/>
                    </a:lnTo>
                    <a:lnTo>
                      <a:pt x="522249" y="48869"/>
                    </a:lnTo>
                    <a:lnTo>
                      <a:pt x="522503" y="48768"/>
                    </a:lnTo>
                    <a:lnTo>
                      <a:pt x="526910" y="46850"/>
                    </a:lnTo>
                    <a:lnTo>
                      <a:pt x="538010" y="46850"/>
                    </a:lnTo>
                    <a:lnTo>
                      <a:pt x="542683" y="48869"/>
                    </a:lnTo>
                    <a:lnTo>
                      <a:pt x="550214" y="56959"/>
                    </a:lnTo>
                    <a:lnTo>
                      <a:pt x="552094" y="61683"/>
                    </a:lnTo>
                    <a:lnTo>
                      <a:pt x="552094" y="45516"/>
                    </a:lnTo>
                    <a:lnTo>
                      <a:pt x="548030" y="40932"/>
                    </a:lnTo>
                    <a:lnTo>
                      <a:pt x="541553" y="37985"/>
                    </a:lnTo>
                    <a:lnTo>
                      <a:pt x="526161" y="37985"/>
                    </a:lnTo>
                    <a:lnTo>
                      <a:pt x="519684" y="40932"/>
                    </a:lnTo>
                    <a:lnTo>
                      <a:pt x="513867" y="47472"/>
                    </a:lnTo>
                    <a:lnTo>
                      <a:pt x="513334" y="48107"/>
                    </a:lnTo>
                    <a:lnTo>
                      <a:pt x="512838" y="48768"/>
                    </a:lnTo>
                    <a:lnTo>
                      <a:pt x="512838" y="0"/>
                    </a:lnTo>
                    <a:lnTo>
                      <a:pt x="503974" y="0"/>
                    </a:lnTo>
                    <a:lnTo>
                      <a:pt x="503974" y="94957"/>
                    </a:lnTo>
                    <a:lnTo>
                      <a:pt x="512838" y="94957"/>
                    </a:lnTo>
                    <a:lnTo>
                      <a:pt x="512838" y="85445"/>
                    </a:lnTo>
                    <a:lnTo>
                      <a:pt x="513334" y="86093"/>
                    </a:lnTo>
                    <a:lnTo>
                      <a:pt x="513867" y="86728"/>
                    </a:lnTo>
                    <a:lnTo>
                      <a:pt x="519684" y="93268"/>
                    </a:lnTo>
                    <a:lnTo>
                      <a:pt x="526161" y="96227"/>
                    </a:lnTo>
                    <a:lnTo>
                      <a:pt x="541553" y="96227"/>
                    </a:lnTo>
                    <a:lnTo>
                      <a:pt x="548030" y="93268"/>
                    </a:lnTo>
                    <a:lnTo>
                      <a:pt x="553288" y="87363"/>
                    </a:lnTo>
                    <a:lnTo>
                      <a:pt x="558393" y="81622"/>
                    </a:lnTo>
                    <a:lnTo>
                      <a:pt x="560946" y="74879"/>
                    </a:lnTo>
                    <a:lnTo>
                      <a:pt x="560946" y="59334"/>
                    </a:lnTo>
                    <a:close/>
                  </a:path>
                  <a:path w="624839" h="127000">
                    <a:moveTo>
                      <a:pt x="624751" y="39243"/>
                    </a:moveTo>
                    <a:lnTo>
                      <a:pt x="614883" y="39243"/>
                    </a:lnTo>
                    <a:lnTo>
                      <a:pt x="598932" y="76593"/>
                    </a:lnTo>
                    <a:lnTo>
                      <a:pt x="581075" y="39243"/>
                    </a:lnTo>
                    <a:lnTo>
                      <a:pt x="570953" y="39243"/>
                    </a:lnTo>
                    <a:lnTo>
                      <a:pt x="594245" y="85839"/>
                    </a:lnTo>
                    <a:lnTo>
                      <a:pt x="575513" y="126606"/>
                    </a:lnTo>
                    <a:lnTo>
                      <a:pt x="586270" y="126606"/>
                    </a:lnTo>
                    <a:lnTo>
                      <a:pt x="624751" y="39243"/>
                    </a:lnTo>
                    <a:close/>
                  </a:path>
                </a:pathLst>
              </a:custGeom>
              <a:solidFill>
                <a:srgbClr val="FFFFFF"/>
              </a:solidFill>
            </p:spPr>
            <p:txBody>
              <a:bodyPr wrap="square" lIns="0" tIns="0" rIns="0" bIns="0" rtlCol="0"/>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1828755" rtl="0" eaLnBrk="1" fontAlgn="auto" latinLnBrk="0" hangingPunct="1">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ysClr val="windowText" lastClr="000000"/>
                  </a:solidFill>
                  <a:effectLst/>
                  <a:uLnTx/>
                  <a:uFillTx/>
                  <a:latin typeface="Open Sans"/>
                  <a:ea typeface="+mn-ea"/>
                  <a:cs typeface="+mn-cs"/>
                </a:endParaRPr>
              </a:p>
            </p:txBody>
          </p:sp>
        </p:grpSp>
      </p:grpSp>
      <p:graphicFrame>
        <p:nvGraphicFramePr>
          <p:cNvPr id="22" name="object 22"/>
          <p:cNvGraphicFramePr>
            <a:graphicFrameLocks noGrp="1"/>
          </p:cNvGraphicFramePr>
          <p:nvPr/>
        </p:nvGraphicFramePr>
        <p:xfrm>
          <a:off x="1769963" y="7152682"/>
          <a:ext cx="7434935" cy="2138681"/>
        </p:xfrm>
        <a:graphic>
          <a:graphicData uri="http://schemas.openxmlformats.org/drawingml/2006/table">
            <a:tbl>
              <a:tblPr firstRow="1" bandRow="1">
                <a:tableStyleId>{2D5ABB26-0587-4C30-8999-92F81FD0307C}</a:tableStyleId>
              </a:tblPr>
              <a:tblGrid>
                <a:gridCol w="2047796">
                  <a:extLst>
                    <a:ext uri="{9D8B030D-6E8A-4147-A177-3AD203B41FA5}">
                      <a16:colId xmlns:a16="http://schemas.microsoft.com/office/drawing/2014/main" val="20000"/>
                    </a:ext>
                  </a:extLst>
                </a:gridCol>
                <a:gridCol w="5387139">
                  <a:extLst>
                    <a:ext uri="{9D8B030D-6E8A-4147-A177-3AD203B41FA5}">
                      <a16:colId xmlns:a16="http://schemas.microsoft.com/office/drawing/2014/main" val="20001"/>
                    </a:ext>
                  </a:extLst>
                </a:gridCol>
              </a:tblGrid>
              <a:tr h="396240">
                <a:tc>
                  <a:txBody>
                    <a:bodyPr/>
                    <a:lstStyle/>
                    <a:p>
                      <a:pPr marL="90805">
                        <a:lnSpc>
                          <a:spcPct val="100000"/>
                        </a:lnSpc>
                        <a:spcBef>
                          <a:spcPts val="370"/>
                        </a:spcBef>
                      </a:pPr>
                      <a:r>
                        <a:rPr sz="1500" b="1" spc="-10">
                          <a:solidFill>
                            <a:schemeClr val="bg1"/>
                          </a:solidFill>
                          <a:latin typeface="+mn-lt"/>
                          <a:cs typeface="Arial"/>
                        </a:rPr>
                        <a:t>Reimbursements</a:t>
                      </a:r>
                      <a:endParaRPr sz="15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1500" b="1" spc="-65">
                          <a:solidFill>
                            <a:schemeClr val="bg1"/>
                          </a:solidFill>
                          <a:latin typeface="+mn-lt"/>
                          <a:cs typeface="Arial"/>
                        </a:rPr>
                        <a:t>Event</a:t>
                      </a:r>
                      <a:r>
                        <a:rPr sz="1500" b="1" spc="-15">
                          <a:solidFill>
                            <a:schemeClr val="bg1"/>
                          </a:solidFill>
                          <a:latin typeface="+mn-lt"/>
                          <a:cs typeface="Arial"/>
                        </a:rPr>
                        <a:t> </a:t>
                      </a:r>
                      <a:r>
                        <a:rPr sz="1500" b="1" spc="-10">
                          <a:solidFill>
                            <a:schemeClr val="bg1"/>
                          </a:solidFill>
                          <a:latin typeface="+mn-lt"/>
                          <a:cs typeface="Arial"/>
                        </a:rPr>
                        <a:t>Description</a:t>
                      </a:r>
                      <a:endParaRPr sz="15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462281">
                <a:tc>
                  <a:txBody>
                    <a:bodyPr/>
                    <a:lstStyle/>
                    <a:p>
                      <a:pPr marL="90805">
                        <a:lnSpc>
                          <a:spcPct val="100000"/>
                        </a:lnSpc>
                        <a:spcBef>
                          <a:spcPts val="340"/>
                        </a:spcBef>
                      </a:pPr>
                      <a:r>
                        <a:rPr sz="1500" spc="-10">
                          <a:solidFill>
                            <a:schemeClr val="bg1"/>
                          </a:solidFill>
                          <a:latin typeface="+mn-lt"/>
                          <a:cs typeface="Arial"/>
                        </a:rPr>
                        <a:t>$100,000</a:t>
                      </a:r>
                      <a:endParaRPr sz="1500">
                        <a:solidFill>
                          <a:schemeClr val="bg1"/>
                        </a:solidFill>
                        <a:latin typeface="+mn-lt"/>
                        <a:cs typeface="Arial"/>
                      </a:endParaRPr>
                    </a:p>
                  </a:txBody>
                  <a:tcPr marL="0" marR="0" marT="863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434"/>
                        </a:spcBef>
                      </a:pPr>
                      <a:r>
                        <a:rPr sz="1500" spc="-60">
                          <a:solidFill>
                            <a:schemeClr val="bg1"/>
                          </a:solidFill>
                          <a:latin typeface="+mn-lt"/>
                          <a:cs typeface="Arial"/>
                        </a:rPr>
                        <a:t>Ransomware</a:t>
                      </a:r>
                      <a:r>
                        <a:rPr sz="1500" spc="-5">
                          <a:solidFill>
                            <a:schemeClr val="bg1"/>
                          </a:solidFill>
                          <a:latin typeface="+mn-lt"/>
                          <a:cs typeface="Arial"/>
                        </a:rPr>
                        <a:t> </a:t>
                      </a:r>
                      <a:r>
                        <a:rPr sz="1500" spc="-45">
                          <a:solidFill>
                            <a:schemeClr val="bg1"/>
                          </a:solidFill>
                          <a:latin typeface="+mn-lt"/>
                          <a:cs typeface="Arial"/>
                        </a:rPr>
                        <a:t>and</a:t>
                      </a:r>
                      <a:r>
                        <a:rPr sz="1500" spc="5">
                          <a:solidFill>
                            <a:schemeClr val="bg1"/>
                          </a:solidFill>
                          <a:latin typeface="+mn-lt"/>
                          <a:cs typeface="Arial"/>
                        </a:rPr>
                        <a:t> </a:t>
                      </a:r>
                      <a:r>
                        <a:rPr sz="1500" spc="-55">
                          <a:solidFill>
                            <a:schemeClr val="bg1"/>
                          </a:solidFill>
                          <a:latin typeface="+mn-lt"/>
                          <a:cs typeface="Arial"/>
                        </a:rPr>
                        <a:t>business</a:t>
                      </a:r>
                      <a:r>
                        <a:rPr sz="1500" spc="-5">
                          <a:solidFill>
                            <a:schemeClr val="bg1"/>
                          </a:solidFill>
                          <a:latin typeface="+mn-lt"/>
                          <a:cs typeface="Arial"/>
                        </a:rPr>
                        <a:t> </a:t>
                      </a:r>
                      <a:r>
                        <a:rPr sz="1500" spc="-35">
                          <a:solidFill>
                            <a:schemeClr val="bg1"/>
                          </a:solidFill>
                          <a:latin typeface="+mn-lt"/>
                          <a:cs typeface="Arial"/>
                        </a:rPr>
                        <a:t>email</a:t>
                      </a:r>
                      <a:r>
                        <a:rPr sz="1500" spc="5">
                          <a:solidFill>
                            <a:schemeClr val="bg1"/>
                          </a:solidFill>
                          <a:latin typeface="+mn-lt"/>
                          <a:cs typeface="Arial"/>
                        </a:rPr>
                        <a:t> </a:t>
                      </a:r>
                      <a:r>
                        <a:rPr sz="1500" spc="-40">
                          <a:solidFill>
                            <a:schemeClr val="bg1"/>
                          </a:solidFill>
                          <a:latin typeface="+mn-lt"/>
                          <a:cs typeface="Arial"/>
                        </a:rPr>
                        <a:t>compromise</a:t>
                      </a:r>
                      <a:r>
                        <a:rPr sz="1500">
                          <a:solidFill>
                            <a:schemeClr val="bg1"/>
                          </a:solidFill>
                          <a:latin typeface="+mn-lt"/>
                          <a:cs typeface="Arial"/>
                        </a:rPr>
                        <a:t> </a:t>
                      </a:r>
                      <a:r>
                        <a:rPr lang="en-US" sz="1500">
                          <a:solidFill>
                            <a:schemeClr val="bg1"/>
                          </a:solidFill>
                          <a:latin typeface="+mn-lt"/>
                          <a:cs typeface="Arial"/>
                        </a:rPr>
                        <a:t>E</a:t>
                      </a:r>
                      <a:r>
                        <a:rPr lang="en-US" sz="1500" spc="-10">
                          <a:solidFill>
                            <a:schemeClr val="bg1"/>
                          </a:solidFill>
                          <a:latin typeface="+mn-lt"/>
                          <a:cs typeface="Arial"/>
                        </a:rPr>
                        <a:t>vents</a:t>
                      </a:r>
                      <a:endParaRPr sz="1500">
                        <a:solidFill>
                          <a:schemeClr val="bg1"/>
                        </a:solidFill>
                        <a:latin typeface="+mn-lt"/>
                        <a:cs typeface="Arial"/>
                      </a:endParaRPr>
                    </a:p>
                  </a:txBody>
                  <a:tcPr marL="0" marR="0" marT="110489"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426720">
                <a:tc>
                  <a:txBody>
                    <a:bodyPr/>
                    <a:lstStyle/>
                    <a:p>
                      <a:pPr marL="90805">
                        <a:lnSpc>
                          <a:spcPct val="100000"/>
                        </a:lnSpc>
                        <a:spcBef>
                          <a:spcPts val="270"/>
                        </a:spcBef>
                      </a:pPr>
                      <a:r>
                        <a:rPr sz="1500" spc="-10">
                          <a:solidFill>
                            <a:schemeClr val="bg1"/>
                          </a:solidFill>
                          <a:latin typeface="+mn-lt"/>
                          <a:cs typeface="Arial"/>
                        </a:rPr>
                        <a:t>$100,000</a:t>
                      </a:r>
                      <a:endParaRPr sz="1500">
                        <a:solidFill>
                          <a:schemeClr val="bg1"/>
                        </a:solidFill>
                        <a:latin typeface="+mn-lt"/>
                        <a:cs typeface="Arial"/>
                      </a:endParaRPr>
                    </a:p>
                  </a:txBody>
                  <a:tcPr marL="0" marR="0" marT="685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500" spc="-50">
                          <a:solidFill>
                            <a:schemeClr val="bg1"/>
                          </a:solidFill>
                          <a:latin typeface="+mn-lt"/>
                          <a:cs typeface="Arial"/>
                        </a:rPr>
                        <a:t>Compliance</a:t>
                      </a:r>
                      <a:r>
                        <a:rPr sz="1500" spc="-5">
                          <a:solidFill>
                            <a:schemeClr val="bg1"/>
                          </a:solidFill>
                          <a:latin typeface="+mn-lt"/>
                          <a:cs typeface="Arial"/>
                        </a:rPr>
                        <a:t> </a:t>
                      </a:r>
                      <a:r>
                        <a:rPr sz="1500" spc="-45">
                          <a:solidFill>
                            <a:schemeClr val="bg1"/>
                          </a:solidFill>
                          <a:latin typeface="+mn-lt"/>
                          <a:cs typeface="Arial"/>
                        </a:rPr>
                        <a:t>and</a:t>
                      </a:r>
                      <a:r>
                        <a:rPr sz="1500">
                          <a:solidFill>
                            <a:schemeClr val="bg1"/>
                          </a:solidFill>
                          <a:latin typeface="+mn-lt"/>
                          <a:cs typeface="Arial"/>
                        </a:rPr>
                        <a:t> </a:t>
                      </a:r>
                      <a:r>
                        <a:rPr sz="1500" spc="-45">
                          <a:solidFill>
                            <a:schemeClr val="bg1"/>
                          </a:solidFill>
                          <a:latin typeface="+mn-lt"/>
                          <a:cs typeface="Arial"/>
                        </a:rPr>
                        <a:t>Regulatory</a:t>
                      </a:r>
                      <a:r>
                        <a:rPr sz="1500" spc="-5">
                          <a:solidFill>
                            <a:schemeClr val="bg1"/>
                          </a:solidFill>
                          <a:latin typeface="+mn-lt"/>
                          <a:cs typeface="Arial"/>
                        </a:rPr>
                        <a:t> </a:t>
                      </a:r>
                      <a:r>
                        <a:rPr sz="1500" spc="-40">
                          <a:solidFill>
                            <a:schemeClr val="bg1"/>
                          </a:solidFill>
                          <a:latin typeface="+mn-lt"/>
                          <a:cs typeface="Arial"/>
                        </a:rPr>
                        <a:t>Failure</a:t>
                      </a:r>
                      <a:r>
                        <a:rPr sz="1500" spc="-10">
                          <a:solidFill>
                            <a:schemeClr val="bg1"/>
                          </a:solidFill>
                          <a:latin typeface="+mn-lt"/>
                          <a:cs typeface="Arial"/>
                        </a:rPr>
                        <a:t> </a:t>
                      </a:r>
                      <a:r>
                        <a:rPr lang="en-US" sz="1500" spc="-10">
                          <a:solidFill>
                            <a:schemeClr val="bg1"/>
                          </a:solidFill>
                          <a:latin typeface="+mn-lt"/>
                          <a:cs typeface="Arial"/>
                        </a:rPr>
                        <a:t>Penalties</a:t>
                      </a:r>
                      <a:endParaRPr sz="1500">
                        <a:solidFill>
                          <a:schemeClr val="bg1"/>
                        </a:solidFill>
                        <a:latin typeface="+mn-lt"/>
                        <a:cs typeface="Arial"/>
                      </a:endParaRPr>
                    </a:p>
                  </a:txBody>
                  <a:tcPr marL="0" marR="0" marT="9271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r h="426720">
                <a:tc>
                  <a:txBody>
                    <a:bodyPr/>
                    <a:lstStyle/>
                    <a:p>
                      <a:pPr marL="90805">
                        <a:lnSpc>
                          <a:spcPct val="100000"/>
                        </a:lnSpc>
                        <a:spcBef>
                          <a:spcPts val="270"/>
                        </a:spcBef>
                      </a:pPr>
                      <a:r>
                        <a:rPr sz="1500" spc="-10">
                          <a:solidFill>
                            <a:schemeClr val="bg1"/>
                          </a:solidFill>
                          <a:latin typeface="+mn-lt"/>
                          <a:cs typeface="Arial"/>
                        </a:rPr>
                        <a:t>$50,000</a:t>
                      </a:r>
                      <a:endParaRPr sz="1500">
                        <a:solidFill>
                          <a:schemeClr val="bg1"/>
                        </a:solidFill>
                        <a:latin typeface="+mn-lt"/>
                        <a:cs typeface="Arial"/>
                      </a:endParaRPr>
                    </a:p>
                  </a:txBody>
                  <a:tcPr marL="0" marR="0" marT="685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500" spc="-65">
                          <a:solidFill>
                            <a:schemeClr val="bg1"/>
                          </a:solidFill>
                          <a:latin typeface="+mn-lt"/>
                          <a:cs typeface="Arial"/>
                        </a:rPr>
                        <a:t>Business</a:t>
                      </a:r>
                      <a:r>
                        <a:rPr sz="1500" spc="30">
                          <a:solidFill>
                            <a:schemeClr val="bg1"/>
                          </a:solidFill>
                          <a:latin typeface="+mn-lt"/>
                          <a:cs typeface="Arial"/>
                        </a:rPr>
                        <a:t> </a:t>
                      </a:r>
                      <a:r>
                        <a:rPr sz="1500" spc="-20">
                          <a:solidFill>
                            <a:schemeClr val="bg1"/>
                          </a:solidFill>
                          <a:latin typeface="+mn-lt"/>
                          <a:cs typeface="Arial"/>
                        </a:rPr>
                        <a:t>Interruption</a:t>
                      </a:r>
                      <a:r>
                        <a:rPr sz="1500" spc="35">
                          <a:solidFill>
                            <a:schemeClr val="bg1"/>
                          </a:solidFill>
                          <a:latin typeface="+mn-lt"/>
                          <a:cs typeface="Arial"/>
                        </a:rPr>
                        <a:t> </a:t>
                      </a:r>
                      <a:r>
                        <a:rPr sz="1500" spc="-20">
                          <a:solidFill>
                            <a:schemeClr val="bg1"/>
                          </a:solidFill>
                          <a:latin typeface="+mn-lt"/>
                          <a:cs typeface="Arial"/>
                        </a:rPr>
                        <a:t>Loss</a:t>
                      </a:r>
                      <a:endParaRPr sz="1500">
                        <a:solidFill>
                          <a:schemeClr val="bg1"/>
                        </a:solidFill>
                        <a:latin typeface="+mn-lt"/>
                        <a:cs typeface="Arial"/>
                      </a:endParaRPr>
                    </a:p>
                  </a:txBody>
                  <a:tcPr marL="0" marR="0" marT="9271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3"/>
                  </a:ext>
                </a:extLst>
              </a:tr>
              <a:tr h="426720">
                <a:tc>
                  <a:txBody>
                    <a:bodyPr/>
                    <a:lstStyle/>
                    <a:p>
                      <a:pPr marL="90805">
                        <a:lnSpc>
                          <a:spcPct val="100000"/>
                        </a:lnSpc>
                        <a:spcBef>
                          <a:spcPts val="270"/>
                        </a:spcBef>
                      </a:pPr>
                      <a:r>
                        <a:rPr sz="1500" spc="-10">
                          <a:solidFill>
                            <a:schemeClr val="bg1"/>
                          </a:solidFill>
                          <a:latin typeface="+mn-lt"/>
                          <a:cs typeface="Arial"/>
                        </a:rPr>
                        <a:t>$250,000</a:t>
                      </a:r>
                      <a:endParaRPr sz="1500">
                        <a:solidFill>
                          <a:schemeClr val="bg1"/>
                        </a:solidFill>
                        <a:latin typeface="+mn-lt"/>
                        <a:cs typeface="Arial"/>
                      </a:endParaRPr>
                    </a:p>
                  </a:txBody>
                  <a:tcPr marL="0" marR="0" marT="685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500" spc="-60">
                          <a:solidFill>
                            <a:schemeClr val="bg1"/>
                          </a:solidFill>
                          <a:latin typeface="+mn-lt"/>
                          <a:cs typeface="Arial"/>
                        </a:rPr>
                        <a:t>Cyber</a:t>
                      </a:r>
                      <a:r>
                        <a:rPr sz="1500" spc="-25">
                          <a:solidFill>
                            <a:schemeClr val="bg1"/>
                          </a:solidFill>
                          <a:latin typeface="+mn-lt"/>
                          <a:cs typeface="Arial"/>
                        </a:rPr>
                        <a:t> </a:t>
                      </a:r>
                      <a:r>
                        <a:rPr sz="1500" spc="-65">
                          <a:solidFill>
                            <a:schemeClr val="bg1"/>
                          </a:solidFill>
                          <a:latin typeface="+mn-lt"/>
                          <a:cs typeface="Arial"/>
                        </a:rPr>
                        <a:t>Legal</a:t>
                      </a:r>
                      <a:r>
                        <a:rPr sz="1500" spc="-5">
                          <a:solidFill>
                            <a:schemeClr val="bg1"/>
                          </a:solidFill>
                          <a:latin typeface="+mn-lt"/>
                          <a:cs typeface="Arial"/>
                        </a:rPr>
                        <a:t> </a:t>
                      </a:r>
                      <a:r>
                        <a:rPr sz="1500" spc="-25">
                          <a:solidFill>
                            <a:schemeClr val="bg1"/>
                          </a:solidFill>
                          <a:latin typeface="+mn-lt"/>
                          <a:cs typeface="Arial"/>
                        </a:rPr>
                        <a:t>Liability</a:t>
                      </a:r>
                      <a:r>
                        <a:rPr sz="1500" spc="-15">
                          <a:solidFill>
                            <a:schemeClr val="bg1"/>
                          </a:solidFill>
                          <a:latin typeface="+mn-lt"/>
                          <a:cs typeface="Arial"/>
                        </a:rPr>
                        <a:t> </a:t>
                      </a:r>
                      <a:r>
                        <a:rPr sz="1500" spc="-10">
                          <a:solidFill>
                            <a:schemeClr val="bg1"/>
                          </a:solidFill>
                          <a:latin typeface="+mn-lt"/>
                          <a:cs typeface="Arial"/>
                        </a:rPr>
                        <a:t>Expenses</a:t>
                      </a:r>
                      <a:endParaRPr sz="1500">
                        <a:solidFill>
                          <a:schemeClr val="bg1"/>
                        </a:solidFill>
                        <a:latin typeface="+mn-lt"/>
                        <a:cs typeface="Arial"/>
                      </a:endParaRPr>
                    </a:p>
                  </a:txBody>
                  <a:tcPr marL="0" marR="0" marT="9271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4"/>
                  </a:ext>
                </a:extLst>
              </a:tr>
            </a:tbl>
          </a:graphicData>
        </a:graphic>
      </p:graphicFrame>
      <p:graphicFrame>
        <p:nvGraphicFramePr>
          <p:cNvPr id="23" name="object 23"/>
          <p:cNvGraphicFramePr>
            <a:graphicFrameLocks noGrp="1"/>
          </p:cNvGraphicFramePr>
          <p:nvPr/>
        </p:nvGraphicFramePr>
        <p:xfrm>
          <a:off x="10708665" y="3541639"/>
          <a:ext cx="6474697" cy="1285241"/>
        </p:xfrm>
        <a:graphic>
          <a:graphicData uri="http://schemas.openxmlformats.org/drawingml/2006/table">
            <a:tbl>
              <a:tblPr firstRow="1" bandRow="1">
                <a:tableStyleId>{2D5ABB26-0587-4C30-8999-92F81FD0307C}</a:tableStyleId>
              </a:tblPr>
              <a:tblGrid>
                <a:gridCol w="3430577">
                  <a:extLst>
                    <a:ext uri="{9D8B030D-6E8A-4147-A177-3AD203B41FA5}">
                      <a16:colId xmlns:a16="http://schemas.microsoft.com/office/drawing/2014/main" val="20000"/>
                    </a:ext>
                  </a:extLst>
                </a:gridCol>
                <a:gridCol w="3044120">
                  <a:extLst>
                    <a:ext uri="{9D8B030D-6E8A-4147-A177-3AD203B41FA5}">
                      <a16:colId xmlns:a16="http://schemas.microsoft.com/office/drawing/2014/main" val="20001"/>
                    </a:ext>
                  </a:extLst>
                </a:gridCol>
              </a:tblGrid>
              <a:tr h="396240">
                <a:tc>
                  <a:txBody>
                    <a:bodyPr/>
                    <a:lstStyle/>
                    <a:p>
                      <a:pPr marL="90805">
                        <a:lnSpc>
                          <a:spcPct val="100000"/>
                        </a:lnSpc>
                        <a:spcBef>
                          <a:spcPts val="370"/>
                        </a:spcBef>
                      </a:pPr>
                      <a:r>
                        <a:rPr sz="1400" b="1" spc="-60">
                          <a:solidFill>
                            <a:schemeClr val="bg1"/>
                          </a:solidFill>
                          <a:latin typeface="+mn-lt"/>
                          <a:cs typeface="Arial"/>
                        </a:rPr>
                        <a:t>Annual</a:t>
                      </a:r>
                      <a:r>
                        <a:rPr sz="1400" b="1" spc="-10">
                          <a:solidFill>
                            <a:schemeClr val="bg1"/>
                          </a:solidFill>
                          <a:latin typeface="+mn-lt"/>
                          <a:cs typeface="Arial"/>
                        </a:rPr>
                        <a:t> </a:t>
                      </a:r>
                      <a:r>
                        <a:rPr sz="1400" b="1" spc="-70">
                          <a:solidFill>
                            <a:schemeClr val="bg1"/>
                          </a:solidFill>
                          <a:latin typeface="+mn-lt"/>
                          <a:cs typeface="Arial"/>
                        </a:rPr>
                        <a:t>Company</a:t>
                      </a:r>
                      <a:r>
                        <a:rPr sz="1400" b="1" spc="-5">
                          <a:solidFill>
                            <a:schemeClr val="bg1"/>
                          </a:solidFill>
                          <a:latin typeface="+mn-lt"/>
                          <a:cs typeface="Arial"/>
                        </a:rPr>
                        <a:t> </a:t>
                      </a:r>
                      <a:r>
                        <a:rPr sz="1400" b="1" spc="-65">
                          <a:solidFill>
                            <a:schemeClr val="bg1"/>
                          </a:solidFill>
                          <a:latin typeface="+mn-lt"/>
                          <a:cs typeface="Arial"/>
                        </a:rPr>
                        <a:t>Revenue</a:t>
                      </a:r>
                      <a:r>
                        <a:rPr sz="1400" b="1" spc="-10">
                          <a:solidFill>
                            <a:schemeClr val="bg1"/>
                          </a:solidFill>
                          <a:latin typeface="+mn-lt"/>
                          <a:cs typeface="Arial"/>
                        </a:rPr>
                        <a:t> Levels</a:t>
                      </a:r>
                      <a:endParaRPr sz="14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1400" b="1" spc="-45">
                          <a:solidFill>
                            <a:schemeClr val="bg1"/>
                          </a:solidFill>
                          <a:latin typeface="+mn-lt"/>
                          <a:cs typeface="Arial"/>
                        </a:rPr>
                        <a:t>Total</a:t>
                      </a:r>
                      <a:r>
                        <a:rPr sz="1400" b="1" spc="-10">
                          <a:solidFill>
                            <a:schemeClr val="bg1"/>
                          </a:solidFill>
                          <a:latin typeface="+mn-lt"/>
                          <a:cs typeface="Arial"/>
                        </a:rPr>
                        <a:t> </a:t>
                      </a:r>
                      <a:r>
                        <a:rPr sz="1400" b="1" spc="-60">
                          <a:solidFill>
                            <a:schemeClr val="bg1"/>
                          </a:solidFill>
                          <a:latin typeface="+mn-lt"/>
                          <a:cs typeface="Arial"/>
                        </a:rPr>
                        <a:t>Annual</a:t>
                      </a:r>
                      <a:r>
                        <a:rPr sz="1400" b="1" spc="-10">
                          <a:solidFill>
                            <a:schemeClr val="bg1"/>
                          </a:solidFill>
                          <a:latin typeface="+mn-lt"/>
                          <a:cs typeface="Arial"/>
                        </a:rPr>
                        <a:t> </a:t>
                      </a:r>
                      <a:r>
                        <a:rPr sz="1400" b="1" spc="-55">
                          <a:solidFill>
                            <a:schemeClr val="bg1"/>
                          </a:solidFill>
                          <a:latin typeface="+mn-lt"/>
                          <a:cs typeface="Arial"/>
                        </a:rPr>
                        <a:t>Premium</a:t>
                      </a:r>
                      <a:r>
                        <a:rPr sz="1400" b="1" spc="-10">
                          <a:solidFill>
                            <a:schemeClr val="bg1"/>
                          </a:solidFill>
                          <a:latin typeface="+mn-lt"/>
                          <a:cs typeface="Arial"/>
                        </a:rPr>
                        <a:t> </a:t>
                      </a:r>
                      <a:r>
                        <a:rPr sz="1400" b="1" spc="-20">
                          <a:solidFill>
                            <a:schemeClr val="bg1"/>
                          </a:solidFill>
                          <a:latin typeface="+mn-lt"/>
                          <a:cs typeface="Arial"/>
                        </a:rPr>
                        <a:t>Cost</a:t>
                      </a:r>
                      <a:endParaRPr sz="14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462281">
                <a:tc>
                  <a:txBody>
                    <a:bodyPr/>
                    <a:lstStyle/>
                    <a:p>
                      <a:pPr marL="90805">
                        <a:lnSpc>
                          <a:spcPct val="100000"/>
                        </a:lnSpc>
                        <a:spcBef>
                          <a:spcPts val="340"/>
                        </a:spcBef>
                      </a:pPr>
                      <a:r>
                        <a:rPr sz="1700" spc="-50">
                          <a:solidFill>
                            <a:schemeClr val="bg1"/>
                          </a:solidFill>
                          <a:latin typeface="+mn-lt"/>
                          <a:cs typeface="Arial"/>
                        </a:rPr>
                        <a:t>$0 </a:t>
                      </a:r>
                      <a:r>
                        <a:rPr sz="1700" spc="-30">
                          <a:solidFill>
                            <a:schemeClr val="bg1"/>
                          </a:solidFill>
                          <a:latin typeface="+mn-lt"/>
                          <a:cs typeface="Arial"/>
                        </a:rPr>
                        <a:t>-</a:t>
                      </a:r>
                      <a:r>
                        <a:rPr sz="1700" spc="-35">
                          <a:solidFill>
                            <a:schemeClr val="bg1"/>
                          </a:solidFill>
                          <a:latin typeface="+mn-lt"/>
                          <a:cs typeface="Arial"/>
                        </a:rPr>
                        <a:t> </a:t>
                      </a:r>
                      <a:r>
                        <a:rPr sz="1700" spc="-25">
                          <a:solidFill>
                            <a:schemeClr val="bg1"/>
                          </a:solidFill>
                          <a:latin typeface="+mn-lt"/>
                          <a:cs typeface="Arial"/>
                        </a:rPr>
                        <a:t>50M</a:t>
                      </a:r>
                      <a:endParaRPr sz="1700">
                        <a:solidFill>
                          <a:schemeClr val="bg1"/>
                        </a:solidFill>
                        <a:latin typeface="+mn-lt"/>
                        <a:cs typeface="Arial"/>
                      </a:endParaRPr>
                    </a:p>
                  </a:txBody>
                  <a:tcPr marL="0" marR="0" marT="8636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434"/>
                        </a:spcBef>
                      </a:pPr>
                      <a:r>
                        <a:rPr sz="1700" spc="-10">
                          <a:solidFill>
                            <a:schemeClr val="bg1"/>
                          </a:solidFill>
                          <a:latin typeface="+mn-lt"/>
                          <a:cs typeface="Arial"/>
                        </a:rPr>
                        <a:t>$</a:t>
                      </a:r>
                      <a:r>
                        <a:rPr lang="en-US" sz="1700" spc="-10">
                          <a:solidFill>
                            <a:schemeClr val="bg1"/>
                          </a:solidFill>
                          <a:latin typeface="+mn-lt"/>
                          <a:cs typeface="Arial"/>
                        </a:rPr>
                        <a:t>1,750</a:t>
                      </a:r>
                      <a:endParaRPr sz="1700">
                        <a:solidFill>
                          <a:schemeClr val="bg1"/>
                        </a:solidFill>
                        <a:latin typeface="+mn-lt"/>
                        <a:cs typeface="Arial"/>
                      </a:endParaRPr>
                    </a:p>
                  </a:txBody>
                  <a:tcPr marL="0" marR="0" marT="110489"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426720">
                <a:tc>
                  <a:txBody>
                    <a:bodyPr/>
                    <a:lstStyle/>
                    <a:p>
                      <a:pPr marL="90805">
                        <a:lnSpc>
                          <a:spcPct val="100000"/>
                        </a:lnSpc>
                        <a:spcBef>
                          <a:spcPts val="270"/>
                        </a:spcBef>
                      </a:pPr>
                      <a:r>
                        <a:rPr sz="1700" spc="-55">
                          <a:solidFill>
                            <a:schemeClr val="bg1"/>
                          </a:solidFill>
                          <a:latin typeface="+mn-lt"/>
                          <a:cs typeface="Arial"/>
                        </a:rPr>
                        <a:t>$50</a:t>
                      </a:r>
                      <a:r>
                        <a:rPr sz="1700" spc="-40">
                          <a:solidFill>
                            <a:schemeClr val="bg1"/>
                          </a:solidFill>
                          <a:latin typeface="+mn-lt"/>
                          <a:cs typeface="Arial"/>
                        </a:rPr>
                        <a:t> </a:t>
                      </a:r>
                      <a:r>
                        <a:rPr sz="1700" spc="-30">
                          <a:solidFill>
                            <a:schemeClr val="bg1"/>
                          </a:solidFill>
                          <a:latin typeface="+mn-lt"/>
                          <a:cs typeface="Arial"/>
                        </a:rPr>
                        <a:t>- </a:t>
                      </a:r>
                      <a:r>
                        <a:rPr sz="1700" spc="-20">
                          <a:solidFill>
                            <a:schemeClr val="bg1"/>
                          </a:solidFill>
                          <a:latin typeface="+mn-lt"/>
                          <a:cs typeface="Arial"/>
                        </a:rPr>
                        <a:t>100M</a:t>
                      </a:r>
                      <a:endParaRPr sz="1700">
                        <a:solidFill>
                          <a:schemeClr val="bg1"/>
                        </a:solidFill>
                        <a:latin typeface="+mn-lt"/>
                        <a:cs typeface="Arial"/>
                      </a:endParaRPr>
                    </a:p>
                  </a:txBody>
                  <a:tcPr marL="0" marR="0" marT="685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65"/>
                        </a:spcBef>
                      </a:pPr>
                      <a:r>
                        <a:rPr sz="1700" spc="-10">
                          <a:solidFill>
                            <a:schemeClr val="bg1"/>
                          </a:solidFill>
                          <a:latin typeface="+mn-lt"/>
                          <a:cs typeface="Arial"/>
                        </a:rPr>
                        <a:t>$2,</a:t>
                      </a:r>
                      <a:r>
                        <a:rPr lang="en-US" sz="1700" spc="-10">
                          <a:solidFill>
                            <a:schemeClr val="bg1"/>
                          </a:solidFill>
                          <a:latin typeface="+mn-lt"/>
                          <a:cs typeface="Arial"/>
                        </a:rPr>
                        <a:t>750</a:t>
                      </a:r>
                      <a:endParaRPr sz="1700">
                        <a:solidFill>
                          <a:schemeClr val="bg1"/>
                        </a:solidFill>
                        <a:latin typeface="+mn-lt"/>
                        <a:cs typeface="Arial"/>
                      </a:endParaRPr>
                    </a:p>
                  </a:txBody>
                  <a:tcPr marL="0" marR="0" marT="9271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bl>
          </a:graphicData>
        </a:graphic>
      </p:graphicFrame>
      <p:graphicFrame>
        <p:nvGraphicFramePr>
          <p:cNvPr id="24" name="object 24"/>
          <p:cNvGraphicFramePr>
            <a:graphicFrameLocks noGrp="1"/>
          </p:cNvGraphicFramePr>
          <p:nvPr/>
        </p:nvGraphicFramePr>
        <p:xfrm>
          <a:off x="10708665" y="5695598"/>
          <a:ext cx="6474696" cy="1253490"/>
        </p:xfrm>
        <a:graphic>
          <a:graphicData uri="http://schemas.openxmlformats.org/drawingml/2006/table">
            <a:tbl>
              <a:tblPr firstRow="1" bandRow="1">
                <a:tableStyleId>{2D5ABB26-0587-4C30-8999-92F81FD0307C}</a:tableStyleId>
              </a:tblPr>
              <a:tblGrid>
                <a:gridCol w="3414258">
                  <a:extLst>
                    <a:ext uri="{9D8B030D-6E8A-4147-A177-3AD203B41FA5}">
                      <a16:colId xmlns:a16="http://schemas.microsoft.com/office/drawing/2014/main" val="20000"/>
                    </a:ext>
                  </a:extLst>
                </a:gridCol>
                <a:gridCol w="3060438">
                  <a:extLst>
                    <a:ext uri="{9D8B030D-6E8A-4147-A177-3AD203B41FA5}">
                      <a16:colId xmlns:a16="http://schemas.microsoft.com/office/drawing/2014/main" val="20001"/>
                    </a:ext>
                  </a:extLst>
                </a:gridCol>
              </a:tblGrid>
              <a:tr h="400050">
                <a:tc>
                  <a:txBody>
                    <a:bodyPr/>
                    <a:lstStyle/>
                    <a:p>
                      <a:pPr marL="90805">
                        <a:lnSpc>
                          <a:spcPct val="100000"/>
                        </a:lnSpc>
                        <a:spcBef>
                          <a:spcPts val="370"/>
                        </a:spcBef>
                      </a:pPr>
                      <a:r>
                        <a:rPr sz="1400" b="1" spc="-60">
                          <a:solidFill>
                            <a:schemeClr val="bg1"/>
                          </a:solidFill>
                          <a:latin typeface="+mn-lt"/>
                          <a:cs typeface="Arial"/>
                        </a:rPr>
                        <a:t>Annual</a:t>
                      </a:r>
                      <a:r>
                        <a:rPr sz="1400" b="1" spc="-10">
                          <a:solidFill>
                            <a:schemeClr val="bg1"/>
                          </a:solidFill>
                          <a:latin typeface="+mn-lt"/>
                          <a:cs typeface="Arial"/>
                        </a:rPr>
                        <a:t> </a:t>
                      </a:r>
                      <a:r>
                        <a:rPr sz="1400" b="1" spc="-70">
                          <a:solidFill>
                            <a:schemeClr val="bg1"/>
                          </a:solidFill>
                          <a:latin typeface="+mn-lt"/>
                          <a:cs typeface="Arial"/>
                        </a:rPr>
                        <a:t>Company</a:t>
                      </a:r>
                      <a:r>
                        <a:rPr sz="1400" b="1" spc="-5">
                          <a:solidFill>
                            <a:schemeClr val="bg1"/>
                          </a:solidFill>
                          <a:latin typeface="+mn-lt"/>
                          <a:cs typeface="Arial"/>
                        </a:rPr>
                        <a:t> </a:t>
                      </a:r>
                      <a:r>
                        <a:rPr sz="1400" b="1" spc="-65">
                          <a:solidFill>
                            <a:schemeClr val="bg1"/>
                          </a:solidFill>
                          <a:latin typeface="+mn-lt"/>
                          <a:cs typeface="Arial"/>
                        </a:rPr>
                        <a:t>Revenue</a:t>
                      </a:r>
                      <a:r>
                        <a:rPr sz="1400" b="1" spc="-10">
                          <a:solidFill>
                            <a:schemeClr val="bg1"/>
                          </a:solidFill>
                          <a:latin typeface="+mn-lt"/>
                          <a:cs typeface="Arial"/>
                        </a:rPr>
                        <a:t> Levels</a:t>
                      </a:r>
                      <a:endParaRPr sz="14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1400" b="1" spc="-45">
                          <a:solidFill>
                            <a:schemeClr val="bg1"/>
                          </a:solidFill>
                          <a:latin typeface="+mn-lt"/>
                          <a:cs typeface="Arial"/>
                        </a:rPr>
                        <a:t>Total</a:t>
                      </a:r>
                      <a:r>
                        <a:rPr sz="1400" b="1" spc="-10">
                          <a:solidFill>
                            <a:schemeClr val="bg1"/>
                          </a:solidFill>
                          <a:latin typeface="+mn-lt"/>
                          <a:cs typeface="Arial"/>
                        </a:rPr>
                        <a:t> </a:t>
                      </a:r>
                      <a:r>
                        <a:rPr sz="1400" b="1" spc="-60">
                          <a:solidFill>
                            <a:schemeClr val="bg1"/>
                          </a:solidFill>
                          <a:latin typeface="+mn-lt"/>
                          <a:cs typeface="Arial"/>
                        </a:rPr>
                        <a:t>Annual</a:t>
                      </a:r>
                      <a:r>
                        <a:rPr sz="1400" b="1" spc="-10">
                          <a:solidFill>
                            <a:schemeClr val="bg1"/>
                          </a:solidFill>
                          <a:latin typeface="+mn-lt"/>
                          <a:cs typeface="Arial"/>
                        </a:rPr>
                        <a:t> </a:t>
                      </a:r>
                      <a:r>
                        <a:rPr sz="1400" b="1" spc="-55">
                          <a:solidFill>
                            <a:schemeClr val="bg1"/>
                          </a:solidFill>
                          <a:latin typeface="+mn-lt"/>
                          <a:cs typeface="Arial"/>
                        </a:rPr>
                        <a:t>Premium</a:t>
                      </a:r>
                      <a:r>
                        <a:rPr sz="1400" b="1" spc="-10">
                          <a:solidFill>
                            <a:schemeClr val="bg1"/>
                          </a:solidFill>
                          <a:latin typeface="+mn-lt"/>
                          <a:cs typeface="Arial"/>
                        </a:rPr>
                        <a:t> </a:t>
                      </a:r>
                      <a:r>
                        <a:rPr sz="1400" b="1" spc="-20">
                          <a:solidFill>
                            <a:schemeClr val="bg1"/>
                          </a:solidFill>
                          <a:latin typeface="+mn-lt"/>
                          <a:cs typeface="Arial"/>
                        </a:rPr>
                        <a:t>Cost</a:t>
                      </a:r>
                      <a:endParaRPr sz="14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426720">
                <a:tc>
                  <a:txBody>
                    <a:bodyPr/>
                    <a:lstStyle/>
                    <a:p>
                      <a:pPr marL="90805">
                        <a:lnSpc>
                          <a:spcPct val="100000"/>
                        </a:lnSpc>
                        <a:spcBef>
                          <a:spcPts val="250"/>
                        </a:spcBef>
                      </a:pPr>
                      <a:r>
                        <a:rPr sz="1700" spc="-50">
                          <a:solidFill>
                            <a:schemeClr val="bg1"/>
                          </a:solidFill>
                          <a:latin typeface="+mn-lt"/>
                          <a:cs typeface="Arial"/>
                        </a:rPr>
                        <a:t>$0 </a:t>
                      </a:r>
                      <a:r>
                        <a:rPr sz="1700" spc="-30">
                          <a:solidFill>
                            <a:schemeClr val="bg1"/>
                          </a:solidFill>
                          <a:latin typeface="+mn-lt"/>
                          <a:cs typeface="Arial"/>
                        </a:rPr>
                        <a:t>-</a:t>
                      </a:r>
                      <a:r>
                        <a:rPr sz="1700" spc="-35">
                          <a:solidFill>
                            <a:schemeClr val="bg1"/>
                          </a:solidFill>
                          <a:latin typeface="+mn-lt"/>
                          <a:cs typeface="Arial"/>
                        </a:rPr>
                        <a:t> </a:t>
                      </a:r>
                      <a:r>
                        <a:rPr sz="1700" spc="-25">
                          <a:solidFill>
                            <a:schemeClr val="bg1"/>
                          </a:solidFill>
                          <a:latin typeface="+mn-lt"/>
                          <a:cs typeface="Arial"/>
                        </a:rPr>
                        <a:t>50M</a:t>
                      </a:r>
                      <a:endParaRPr sz="1700">
                        <a:solidFill>
                          <a:schemeClr val="bg1"/>
                        </a:solidFill>
                        <a:latin typeface="+mn-lt"/>
                        <a:cs typeface="Arial"/>
                      </a:endParaRPr>
                    </a:p>
                  </a:txBody>
                  <a:tcPr marL="0" marR="0" marT="6350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700" spc="-10">
                          <a:solidFill>
                            <a:schemeClr val="bg1"/>
                          </a:solidFill>
                          <a:latin typeface="+mn-lt"/>
                          <a:cs typeface="Arial"/>
                        </a:rPr>
                        <a:t>$</a:t>
                      </a:r>
                      <a:r>
                        <a:rPr lang="en-US" sz="1700" spc="-10">
                          <a:solidFill>
                            <a:schemeClr val="bg1"/>
                          </a:solidFill>
                          <a:latin typeface="+mn-lt"/>
                          <a:cs typeface="Arial"/>
                        </a:rPr>
                        <a:t>2</a:t>
                      </a:r>
                      <a:r>
                        <a:rPr sz="1700" spc="-10">
                          <a:solidFill>
                            <a:schemeClr val="bg1"/>
                          </a:solidFill>
                          <a:latin typeface="+mn-lt"/>
                          <a:cs typeface="Arial"/>
                        </a:rPr>
                        <a:t>,</a:t>
                      </a:r>
                      <a:r>
                        <a:rPr lang="en-US" sz="1700" spc="-10">
                          <a:solidFill>
                            <a:schemeClr val="bg1"/>
                          </a:solidFill>
                          <a:latin typeface="+mn-lt"/>
                          <a:cs typeface="Arial"/>
                        </a:rPr>
                        <a:t>95</a:t>
                      </a:r>
                      <a:r>
                        <a:rPr sz="1700" spc="-10">
                          <a:solidFill>
                            <a:schemeClr val="bg1"/>
                          </a:solidFill>
                          <a:latin typeface="+mn-lt"/>
                          <a:cs typeface="Arial"/>
                        </a:rPr>
                        <a:t>0</a:t>
                      </a:r>
                      <a:endParaRPr sz="1700">
                        <a:solidFill>
                          <a:schemeClr val="bg1"/>
                        </a:solidFill>
                        <a:latin typeface="+mn-lt"/>
                        <a:cs typeface="Arial"/>
                      </a:endParaRPr>
                    </a:p>
                  </a:txBody>
                  <a:tcPr marL="0" marR="0" marT="8890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426720">
                <a:tc>
                  <a:txBody>
                    <a:bodyPr/>
                    <a:lstStyle/>
                    <a:p>
                      <a:pPr marL="90805">
                        <a:lnSpc>
                          <a:spcPct val="100000"/>
                        </a:lnSpc>
                        <a:spcBef>
                          <a:spcPts val="250"/>
                        </a:spcBef>
                      </a:pPr>
                      <a:r>
                        <a:rPr sz="1700" spc="-55">
                          <a:solidFill>
                            <a:schemeClr val="bg1"/>
                          </a:solidFill>
                          <a:latin typeface="+mn-lt"/>
                          <a:cs typeface="Arial"/>
                        </a:rPr>
                        <a:t>$50</a:t>
                      </a:r>
                      <a:r>
                        <a:rPr sz="1700" spc="-40">
                          <a:solidFill>
                            <a:schemeClr val="bg1"/>
                          </a:solidFill>
                          <a:latin typeface="+mn-lt"/>
                          <a:cs typeface="Arial"/>
                        </a:rPr>
                        <a:t> </a:t>
                      </a:r>
                      <a:r>
                        <a:rPr sz="1700" spc="-30">
                          <a:solidFill>
                            <a:schemeClr val="bg1"/>
                          </a:solidFill>
                          <a:latin typeface="+mn-lt"/>
                          <a:cs typeface="Arial"/>
                        </a:rPr>
                        <a:t>- </a:t>
                      </a:r>
                      <a:r>
                        <a:rPr sz="1700" spc="-20">
                          <a:solidFill>
                            <a:schemeClr val="bg1"/>
                          </a:solidFill>
                          <a:latin typeface="+mn-lt"/>
                          <a:cs typeface="Arial"/>
                        </a:rPr>
                        <a:t>100M</a:t>
                      </a:r>
                      <a:endParaRPr sz="1700">
                        <a:solidFill>
                          <a:schemeClr val="bg1"/>
                        </a:solidFill>
                        <a:latin typeface="+mn-lt"/>
                        <a:cs typeface="Arial"/>
                      </a:endParaRPr>
                    </a:p>
                  </a:txBody>
                  <a:tcPr marL="0" marR="0" marT="6350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700" spc="-10">
                          <a:solidFill>
                            <a:schemeClr val="bg1"/>
                          </a:solidFill>
                          <a:latin typeface="+mn-lt"/>
                          <a:cs typeface="Arial"/>
                        </a:rPr>
                        <a:t>$</a:t>
                      </a:r>
                      <a:r>
                        <a:rPr lang="en-US" sz="1700" spc="-10">
                          <a:solidFill>
                            <a:schemeClr val="bg1"/>
                          </a:solidFill>
                          <a:latin typeface="+mn-lt"/>
                          <a:cs typeface="Arial"/>
                        </a:rPr>
                        <a:t>4</a:t>
                      </a:r>
                      <a:r>
                        <a:rPr sz="1700" spc="-10">
                          <a:solidFill>
                            <a:schemeClr val="bg1"/>
                          </a:solidFill>
                          <a:latin typeface="+mn-lt"/>
                          <a:cs typeface="Arial"/>
                        </a:rPr>
                        <a:t>,000</a:t>
                      </a:r>
                      <a:endParaRPr sz="1700">
                        <a:solidFill>
                          <a:schemeClr val="bg1"/>
                        </a:solidFill>
                        <a:latin typeface="+mn-lt"/>
                        <a:cs typeface="Arial"/>
                      </a:endParaRPr>
                    </a:p>
                  </a:txBody>
                  <a:tcPr marL="0" marR="0" marT="8890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bl>
          </a:graphicData>
        </a:graphic>
      </p:graphicFrame>
      <p:sp>
        <p:nvSpPr>
          <p:cNvPr id="25" name="object 25"/>
          <p:cNvSpPr txBox="1"/>
          <p:nvPr/>
        </p:nvSpPr>
        <p:spPr>
          <a:xfrm>
            <a:off x="10573723" y="3119410"/>
            <a:ext cx="6293438" cy="279563"/>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200"/>
              </a:spcBef>
              <a:spcAft>
                <a:spcPts val="0"/>
              </a:spcAft>
              <a:buClrTx/>
              <a:buSzTx/>
              <a:buFontTx/>
              <a:buNone/>
              <a:tabLst/>
              <a:defRPr/>
            </a:pP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Flat</a:t>
            </a:r>
            <a:r>
              <a:rPr kumimoji="0" sz="1650" b="1" i="0" u="none" strike="noStrike" kern="0" cap="none" spc="-5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Fee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Cyber</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Insurance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$1M</a:t>
            </a:r>
            <a:r>
              <a:rPr kumimoji="0" sz="1650" b="1" i="0" u="none" strike="noStrike" kern="0" cap="none" spc="-41"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Coverage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Pricing</a:t>
            </a:r>
            <a:r>
              <a:rPr kumimoji="0" sz="1650" b="1" i="0" u="none" strike="noStrike" kern="0" cap="none" spc="-5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Options</a:t>
            </a:r>
            <a:endParaRPr kumimoji="0" sz="1650" b="0" i="0" u="none" strike="noStrike" kern="0" cap="none" spc="0" normalizeH="0" baseline="0" noProof="0">
              <a:ln>
                <a:noFill/>
              </a:ln>
              <a:solidFill>
                <a:schemeClr val="bg1"/>
              </a:solidFill>
              <a:effectLst/>
              <a:uLnTx/>
              <a:uFillTx/>
              <a:latin typeface="Open Sans"/>
              <a:ea typeface="+mn-ea"/>
              <a:cs typeface="Arial" panose="020B0604020202020204" pitchFamily="34" charset="0"/>
            </a:endParaRPr>
          </a:p>
        </p:txBody>
      </p:sp>
      <p:sp>
        <p:nvSpPr>
          <p:cNvPr id="26" name="object 26"/>
          <p:cNvSpPr txBox="1"/>
          <p:nvPr/>
        </p:nvSpPr>
        <p:spPr>
          <a:xfrm>
            <a:off x="10579691" y="5307503"/>
            <a:ext cx="5841410" cy="279563"/>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200"/>
              </a:spcBef>
              <a:spcAft>
                <a:spcPts val="0"/>
              </a:spcAft>
              <a:buClrTx/>
              <a:buSzTx/>
              <a:buFontTx/>
              <a:buNone/>
              <a:tabLst/>
              <a:defRPr/>
            </a:pP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Flat</a:t>
            </a:r>
            <a:r>
              <a:rPr kumimoji="0" sz="1650" b="1" i="0" u="none" strike="noStrike" kern="0" cap="none" spc="-5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Fee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Cyber</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Insurance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a:t>
            </a:r>
            <a:r>
              <a:rPr kumimoji="0" lang="en-US"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2</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M</a:t>
            </a:r>
            <a:r>
              <a:rPr kumimoji="0" sz="1650" b="1" i="0" u="none" strike="noStrike" kern="0" cap="none" spc="-41"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Coverage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Pricing</a:t>
            </a:r>
            <a:r>
              <a:rPr kumimoji="0" sz="1650" b="1" i="0" u="none" strike="noStrike" kern="0" cap="none" spc="-5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Options</a:t>
            </a:r>
            <a:endParaRPr kumimoji="0" sz="1650" b="0" i="0" u="none" strike="noStrike" kern="0" cap="none" spc="0" normalizeH="0" baseline="0" noProof="0">
              <a:ln>
                <a:noFill/>
              </a:ln>
              <a:solidFill>
                <a:schemeClr val="bg1"/>
              </a:solidFill>
              <a:effectLst/>
              <a:uLnTx/>
              <a:uFillTx/>
              <a:latin typeface="Open Sans"/>
              <a:ea typeface="+mn-ea"/>
              <a:cs typeface="Arial" panose="020B0604020202020204" pitchFamily="34" charset="0"/>
            </a:endParaRPr>
          </a:p>
        </p:txBody>
      </p:sp>
      <p:grpSp>
        <p:nvGrpSpPr>
          <p:cNvPr id="42" name="Group 41">
            <a:extLst>
              <a:ext uri="{FF2B5EF4-FFF2-40B4-BE49-F238E27FC236}">
                <a16:creationId xmlns:a16="http://schemas.microsoft.com/office/drawing/2014/main" id="{87C73816-A6B6-C1BE-2C82-7E43F6B8FC0D}"/>
              </a:ext>
            </a:extLst>
          </p:cNvPr>
          <p:cNvGrpSpPr/>
          <p:nvPr/>
        </p:nvGrpSpPr>
        <p:grpSpPr>
          <a:xfrm>
            <a:off x="2045797" y="3237929"/>
            <a:ext cx="6293438" cy="2557802"/>
            <a:chOff x="536377" y="2484785"/>
            <a:chExt cx="4195625" cy="1705201"/>
          </a:xfrm>
        </p:grpSpPr>
        <p:grpSp>
          <p:nvGrpSpPr>
            <p:cNvPr id="37" name="Group 36">
              <a:extLst>
                <a:ext uri="{FF2B5EF4-FFF2-40B4-BE49-F238E27FC236}">
                  <a16:creationId xmlns:a16="http://schemas.microsoft.com/office/drawing/2014/main" id="{7B65C7DD-82C0-2571-F880-5DAA0B07DFC1}"/>
                </a:ext>
              </a:extLst>
            </p:cNvPr>
            <p:cNvGrpSpPr/>
            <p:nvPr/>
          </p:nvGrpSpPr>
          <p:grpSpPr>
            <a:xfrm>
              <a:off x="623448" y="2820876"/>
              <a:ext cx="1682456" cy="1204140"/>
              <a:chOff x="207320" y="2750961"/>
              <a:chExt cx="1682456" cy="1204140"/>
            </a:xfrm>
          </p:grpSpPr>
          <p:sp>
            <p:nvSpPr>
              <p:cNvPr id="20" name="Google Shape;282;p7">
                <a:extLst>
                  <a:ext uri="{FF2B5EF4-FFF2-40B4-BE49-F238E27FC236}">
                    <a16:creationId xmlns:a16="http://schemas.microsoft.com/office/drawing/2014/main" id="{2FB6B93A-6F8C-F4D3-2A67-D3489E5B8AE4}"/>
                  </a:ext>
                </a:extLst>
              </p:cNvPr>
              <p:cNvSpPr txBox="1"/>
              <p:nvPr/>
            </p:nvSpPr>
            <p:spPr>
              <a:xfrm>
                <a:off x="207320" y="3474720"/>
                <a:ext cx="1682456" cy="480381"/>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Threat Vulnerability Management </a:t>
                </a:r>
              </a:p>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(TVM)</a:t>
                </a:r>
                <a:endParaRPr kumimoji="0"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5" name="Group 34">
                <a:extLst>
                  <a:ext uri="{FF2B5EF4-FFF2-40B4-BE49-F238E27FC236}">
                    <a16:creationId xmlns:a16="http://schemas.microsoft.com/office/drawing/2014/main" id="{5D2473DA-EB15-5656-57E1-AF942A2C1E79}"/>
                  </a:ext>
                </a:extLst>
              </p:cNvPr>
              <p:cNvGrpSpPr/>
              <p:nvPr/>
            </p:nvGrpSpPr>
            <p:grpSpPr>
              <a:xfrm>
                <a:off x="765037" y="2750961"/>
                <a:ext cx="624692" cy="684970"/>
                <a:chOff x="3970842" y="2607973"/>
                <a:chExt cx="845731" cy="926277"/>
              </a:xfrm>
            </p:grpSpPr>
            <p:sp>
              <p:nvSpPr>
                <p:cNvPr id="27" name="Hexagon 26">
                  <a:extLst>
                    <a:ext uri="{FF2B5EF4-FFF2-40B4-BE49-F238E27FC236}">
                      <a16:creationId xmlns:a16="http://schemas.microsoft.com/office/drawing/2014/main" id="{200A4813-E1C9-FD4D-04A3-CB812FD360A9}"/>
                    </a:ext>
                  </a:extLst>
                </p:cNvPr>
                <p:cNvSpPr/>
                <p:nvPr/>
              </p:nvSpPr>
              <p:spPr>
                <a:xfrm rot="5400000">
                  <a:off x="3930569" y="2648246"/>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Open Sans"/>
                    <a:ea typeface="+mn-ea"/>
                    <a:cs typeface="+mn-cs"/>
                  </a:endParaRPr>
                </a:p>
              </p:txBody>
            </p:sp>
            <p:pic>
              <p:nvPicPr>
                <p:cNvPr id="29" name="Picture 28" descr="A picture containing text&#10;&#10;Description automatically generated">
                  <a:extLst>
                    <a:ext uri="{FF2B5EF4-FFF2-40B4-BE49-F238E27FC236}">
                      <a16:creationId xmlns:a16="http://schemas.microsoft.com/office/drawing/2014/main" id="{822F178E-79AF-EAC5-0BCF-5D7DCE4613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2658" y="2609909"/>
                  <a:ext cx="831505" cy="825690"/>
                </a:xfrm>
                <a:prstGeom prst="rect">
                  <a:avLst/>
                </a:prstGeom>
              </p:spPr>
            </p:pic>
          </p:grpSp>
        </p:grpSp>
        <p:grpSp>
          <p:nvGrpSpPr>
            <p:cNvPr id="39" name="Group 38">
              <a:extLst>
                <a:ext uri="{FF2B5EF4-FFF2-40B4-BE49-F238E27FC236}">
                  <a16:creationId xmlns:a16="http://schemas.microsoft.com/office/drawing/2014/main" id="{2C0CC6A8-CB75-B730-198D-1A4A112CA6B5}"/>
                </a:ext>
              </a:extLst>
            </p:cNvPr>
            <p:cNvGrpSpPr/>
            <p:nvPr/>
          </p:nvGrpSpPr>
          <p:grpSpPr>
            <a:xfrm>
              <a:off x="3227200" y="2817959"/>
              <a:ext cx="1147475" cy="1372027"/>
              <a:chOff x="2801552" y="2743200"/>
              <a:chExt cx="1147475" cy="1372027"/>
            </a:xfrm>
          </p:grpSpPr>
          <p:sp>
            <p:nvSpPr>
              <p:cNvPr id="21" name="Google Shape;298;p7">
                <a:extLst>
                  <a:ext uri="{FF2B5EF4-FFF2-40B4-BE49-F238E27FC236}">
                    <a16:creationId xmlns:a16="http://schemas.microsoft.com/office/drawing/2014/main" id="{306F52CA-D34E-8A0E-EEBA-FAD92D9A54B1}"/>
                  </a:ext>
                </a:extLst>
              </p:cNvPr>
              <p:cNvSpPr txBox="1"/>
              <p:nvPr/>
            </p:nvSpPr>
            <p:spPr>
              <a:xfrm>
                <a:off x="2801552" y="3474720"/>
                <a:ext cx="1147475" cy="640507"/>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prstClr val="white"/>
                  </a:buClr>
                  <a:buSzPts val="900"/>
                  <a:buFontTx/>
                  <a:buNone/>
                  <a:tabLst/>
                  <a:defRPr/>
                </a:pPr>
                <a:r>
                  <a:rPr kumimoji="0" lang="en-US" sz="1200" b="0" i="0" u="none" strike="noStrike" kern="1200" cap="none" spc="0" normalizeH="0" baseline="0" noProof="0">
                    <a:ln>
                      <a:noFill/>
                    </a:ln>
                    <a:solidFill>
                      <a:prstClr val="white"/>
                    </a:solidFill>
                    <a:effectLst/>
                    <a:uLnTx/>
                    <a:uFillTx/>
                    <a:latin typeface="Open Sans"/>
                    <a:ea typeface="Open Sans"/>
                    <a:cs typeface="Open Sans"/>
                    <a:sym typeface="Arial"/>
                  </a:rPr>
                  <a:t>Multi-Factor Authentication (MFA)</a:t>
                </a:r>
                <a:endParaRPr kumimoji="0" lang="en-US" sz="1200" b="0" i="0" u="none" strike="noStrike" kern="1200" cap="none" spc="0" normalizeH="0" baseline="0" noProof="0">
                  <a:ln>
                    <a:noFill/>
                  </a:ln>
                  <a:solidFill>
                    <a:prstClr val="white"/>
                  </a:solidFill>
                  <a:effectLst/>
                  <a:uLnTx/>
                  <a:uFillTx/>
                  <a:latin typeface="Open Sans"/>
                  <a:ea typeface="Open Sans"/>
                  <a:cs typeface="Open Sans"/>
                </a:endParaRPr>
              </a:p>
            </p:txBody>
          </p:sp>
          <p:grpSp>
            <p:nvGrpSpPr>
              <p:cNvPr id="34" name="Group 33">
                <a:extLst>
                  <a:ext uri="{FF2B5EF4-FFF2-40B4-BE49-F238E27FC236}">
                    <a16:creationId xmlns:a16="http://schemas.microsoft.com/office/drawing/2014/main" id="{25A10CF2-2FAF-B189-1DAA-142A4FAD8E9D}"/>
                  </a:ext>
                </a:extLst>
              </p:cNvPr>
              <p:cNvGrpSpPr/>
              <p:nvPr/>
            </p:nvGrpSpPr>
            <p:grpSpPr>
              <a:xfrm>
                <a:off x="3035422" y="2743200"/>
                <a:ext cx="698270" cy="684970"/>
                <a:chOff x="372636" y="2693985"/>
                <a:chExt cx="945343" cy="926277"/>
              </a:xfrm>
            </p:grpSpPr>
            <p:sp>
              <p:nvSpPr>
                <p:cNvPr id="33" name="Hexagon 32">
                  <a:extLst>
                    <a:ext uri="{FF2B5EF4-FFF2-40B4-BE49-F238E27FC236}">
                      <a16:creationId xmlns:a16="http://schemas.microsoft.com/office/drawing/2014/main" id="{C2D625BE-DB0A-7043-CA45-8AE9AD84CF9D}"/>
                    </a:ext>
                  </a:extLst>
                </p:cNvPr>
                <p:cNvSpPr/>
                <p:nvPr/>
              </p:nvSpPr>
              <p:spPr>
                <a:xfrm rot="5400000">
                  <a:off x="382170" y="2734258"/>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Open Sans"/>
                    <a:ea typeface="+mn-ea"/>
                    <a:cs typeface="+mn-cs"/>
                  </a:endParaRPr>
                </a:p>
              </p:txBody>
            </p:sp>
            <p:pic>
              <p:nvPicPr>
                <p:cNvPr id="28" name="Picture 27" descr="A picture containing text, vector graphics&#10;&#10;Description automatically generated">
                  <a:extLst>
                    <a:ext uri="{FF2B5EF4-FFF2-40B4-BE49-F238E27FC236}">
                      <a16:creationId xmlns:a16="http://schemas.microsoft.com/office/drawing/2014/main" id="{EC965E51-9902-5D0A-A1C7-D360DAD63D0E}"/>
                    </a:ext>
                  </a:extLst>
                </p:cNvPr>
                <p:cNvPicPr>
                  <a:picLocks noChangeAspect="1"/>
                </p:cNvPicPr>
                <p:nvPr/>
              </p:nvPicPr>
              <p:blipFill rotWithShape="1">
                <a:blip r:embed="rId8">
                  <a:extLst>
                    <a:ext uri="{28A0092B-C50C-407E-A947-70E740481C1C}">
                      <a14:useLocalDpi xmlns:a14="http://schemas.microsoft.com/office/drawing/2010/main" val="0"/>
                    </a:ext>
                  </a:extLst>
                </a:blip>
                <a:srcRect t="16137" b="5623"/>
                <a:stretch/>
              </p:blipFill>
              <p:spPr>
                <a:xfrm>
                  <a:off x="372636" y="2813527"/>
                  <a:ext cx="945343" cy="739640"/>
                </a:xfrm>
                <a:prstGeom prst="rect">
                  <a:avLst/>
                </a:prstGeom>
              </p:spPr>
            </p:pic>
          </p:grpSp>
        </p:grpSp>
        <p:grpSp>
          <p:nvGrpSpPr>
            <p:cNvPr id="38" name="Group 37">
              <a:extLst>
                <a:ext uri="{FF2B5EF4-FFF2-40B4-BE49-F238E27FC236}">
                  <a16:creationId xmlns:a16="http://schemas.microsoft.com/office/drawing/2014/main" id="{06DD8BC2-3922-1A99-D37D-1F8711BBD369}"/>
                </a:ext>
              </a:extLst>
            </p:cNvPr>
            <p:cNvGrpSpPr/>
            <p:nvPr/>
          </p:nvGrpSpPr>
          <p:grpSpPr>
            <a:xfrm>
              <a:off x="2011286" y="2831788"/>
              <a:ext cx="1383647" cy="1211901"/>
              <a:chOff x="1510864" y="2743200"/>
              <a:chExt cx="1383647" cy="1211901"/>
            </a:xfrm>
          </p:grpSpPr>
          <p:sp>
            <p:nvSpPr>
              <p:cNvPr id="19" name="Google Shape;277;p7">
                <a:extLst>
                  <a:ext uri="{FF2B5EF4-FFF2-40B4-BE49-F238E27FC236}">
                    <a16:creationId xmlns:a16="http://schemas.microsoft.com/office/drawing/2014/main" id="{F394D6DA-0811-638C-DBF2-AD396A64CA6D}"/>
                  </a:ext>
                </a:extLst>
              </p:cNvPr>
              <p:cNvSpPr txBox="1"/>
              <p:nvPr/>
            </p:nvSpPr>
            <p:spPr>
              <a:xfrm>
                <a:off x="1510864" y="3474720"/>
                <a:ext cx="1383647" cy="480381"/>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Secure Endpoint Management</a:t>
                </a:r>
                <a:endParaRPr kumimoji="0" lang="en-US"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(SEM)</a:t>
                </a:r>
                <a:endParaRPr kumimoji="0" lang="en-US" sz="1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oup 35">
                <a:extLst>
                  <a:ext uri="{FF2B5EF4-FFF2-40B4-BE49-F238E27FC236}">
                    <a16:creationId xmlns:a16="http://schemas.microsoft.com/office/drawing/2014/main" id="{AEC542C0-EC5D-6093-EA4D-6E363A09FDA3}"/>
                  </a:ext>
                </a:extLst>
              </p:cNvPr>
              <p:cNvGrpSpPr/>
              <p:nvPr/>
            </p:nvGrpSpPr>
            <p:grpSpPr>
              <a:xfrm>
                <a:off x="1873638" y="2743200"/>
                <a:ext cx="673051" cy="684970"/>
                <a:chOff x="1678795" y="2708426"/>
                <a:chExt cx="911202" cy="926277"/>
              </a:xfrm>
            </p:grpSpPr>
            <p:sp>
              <p:nvSpPr>
                <p:cNvPr id="31" name="Hexagon 30">
                  <a:extLst>
                    <a:ext uri="{FF2B5EF4-FFF2-40B4-BE49-F238E27FC236}">
                      <a16:creationId xmlns:a16="http://schemas.microsoft.com/office/drawing/2014/main" id="{03550C37-E27B-8E7E-E20A-6C39FFE8281D}"/>
                    </a:ext>
                  </a:extLst>
                </p:cNvPr>
                <p:cNvSpPr/>
                <p:nvPr/>
              </p:nvSpPr>
              <p:spPr>
                <a:xfrm rot="5400000">
                  <a:off x="1638522" y="2748699"/>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Open Sans"/>
                    <a:ea typeface="+mn-ea"/>
                    <a:cs typeface="+mn-cs"/>
                  </a:endParaRPr>
                </a:p>
              </p:txBody>
            </p:sp>
            <p:pic>
              <p:nvPicPr>
                <p:cNvPr id="30" name="Picture 29" descr="Icon&#10;&#10;Description automatically generated">
                  <a:extLst>
                    <a:ext uri="{FF2B5EF4-FFF2-40B4-BE49-F238E27FC236}">
                      <a16:creationId xmlns:a16="http://schemas.microsoft.com/office/drawing/2014/main" id="{4E97DA92-EAC1-55CB-4A1A-A8BA737D5DF6}"/>
                    </a:ext>
                  </a:extLst>
                </p:cNvPr>
                <p:cNvPicPr>
                  <a:picLocks noChangeAspect="1"/>
                </p:cNvPicPr>
                <p:nvPr/>
              </p:nvPicPr>
              <p:blipFill rotWithShape="1">
                <a:blip r:embed="rId9">
                  <a:extLst>
                    <a:ext uri="{28A0092B-C50C-407E-A947-70E740481C1C}">
                      <a14:useLocalDpi xmlns:a14="http://schemas.microsoft.com/office/drawing/2010/main" val="0"/>
                    </a:ext>
                  </a:extLst>
                </a:blip>
                <a:srcRect l="13653" t="21741" r="-2205" b="11455"/>
                <a:stretch/>
              </p:blipFill>
              <p:spPr>
                <a:xfrm>
                  <a:off x="1740993" y="2863235"/>
                  <a:ext cx="849004" cy="631524"/>
                </a:xfrm>
                <a:prstGeom prst="rect">
                  <a:avLst/>
                </a:prstGeom>
              </p:spPr>
            </p:pic>
          </p:grpSp>
        </p:grpSp>
        <p:sp>
          <p:nvSpPr>
            <p:cNvPr id="40" name="object 25">
              <a:extLst>
                <a:ext uri="{FF2B5EF4-FFF2-40B4-BE49-F238E27FC236}">
                  <a16:creationId xmlns:a16="http://schemas.microsoft.com/office/drawing/2014/main" id="{855A64E8-8FB0-5272-97BA-7C510AB72982}"/>
                </a:ext>
              </a:extLst>
            </p:cNvPr>
            <p:cNvSpPr txBox="1"/>
            <p:nvPr/>
          </p:nvSpPr>
          <p:spPr>
            <a:xfrm>
              <a:off x="536377" y="2484785"/>
              <a:ext cx="4195625" cy="186375"/>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ctr" defTabSz="1828755" rtl="0" eaLnBrk="1" fontAlgn="auto" latinLnBrk="0" hangingPunct="1">
                <a:lnSpc>
                  <a:spcPct val="100000"/>
                </a:lnSpc>
                <a:spcBef>
                  <a:spcPts val="200"/>
                </a:spcBef>
                <a:spcAft>
                  <a:spcPts val="0"/>
                </a:spcAft>
                <a:buClrTx/>
                <a:buSzTx/>
                <a:buFontTx/>
                <a:buNone/>
                <a:tabLst/>
                <a:defRPr/>
              </a:pPr>
              <a:r>
                <a:rPr kumimoji="0" lang="en-US" sz="1650" b="1" i="0" u="none" strike="noStrike" kern="0" cap="none" spc="-20" normalizeH="0" baseline="0" noProof="0">
                  <a:ln>
                    <a:noFill/>
                  </a:ln>
                  <a:solidFill>
                    <a:srgbClr val="93FEFF"/>
                  </a:solidFill>
                  <a:effectLst/>
                  <a:uLnTx/>
                  <a:uFillTx/>
                  <a:latin typeface="Open Sans"/>
                  <a:ea typeface="+mn-ea"/>
                  <a:cs typeface="Arial" panose="020B0604020202020204" pitchFamily="34" charset="0"/>
                </a:rPr>
                <a:t>Qualifying Preventative Cyber Security Controls </a:t>
              </a:r>
              <a:endParaRPr kumimoji="0" sz="1650" b="0" i="0" u="none" strike="noStrike" kern="0" cap="none" spc="0" normalizeH="0" baseline="0" noProof="0">
                <a:ln>
                  <a:noFill/>
                </a:ln>
                <a:solidFill>
                  <a:srgbClr val="93FEFF"/>
                </a:solidFill>
                <a:effectLst/>
                <a:uLnTx/>
                <a:uFillTx/>
                <a:latin typeface="Open Sans"/>
                <a:ea typeface="+mn-ea"/>
                <a:cs typeface="Arial" panose="020B0604020202020204" pitchFamily="34" charset="0"/>
              </a:endParaRPr>
            </a:p>
          </p:txBody>
        </p:sp>
      </p:grpSp>
      <p:sp>
        <p:nvSpPr>
          <p:cNvPr id="44" name="TextBox 43">
            <a:extLst>
              <a:ext uri="{FF2B5EF4-FFF2-40B4-BE49-F238E27FC236}">
                <a16:creationId xmlns:a16="http://schemas.microsoft.com/office/drawing/2014/main" id="{51D0C3DB-65B1-22F1-E1BF-6A4C55E5D76E}"/>
              </a:ext>
            </a:extLst>
          </p:cNvPr>
          <p:cNvSpPr txBox="1"/>
          <p:nvPr/>
        </p:nvSpPr>
        <p:spPr>
          <a:xfrm>
            <a:off x="915429" y="1703337"/>
            <a:ext cx="9144000" cy="553998"/>
          </a:xfrm>
          <a:prstGeom prst="rect">
            <a:avLst/>
          </a:prstGeom>
          <a:noFill/>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1100"/>
              </a:spcBef>
              <a:spcAft>
                <a:spcPts val="0"/>
              </a:spcAft>
              <a:buClrTx/>
              <a:buSzTx/>
              <a:buFontTx/>
              <a:buNone/>
              <a:tabLst/>
              <a:defRPr/>
            </a:pPr>
            <a:r>
              <a:rPr kumimoji="0" lang="en-US" sz="3000" b="1" i="0" u="none" strike="noStrike" kern="0" cap="none" spc="-60" normalizeH="0" baseline="0" noProof="0">
                <a:ln>
                  <a:noFill/>
                </a:ln>
                <a:solidFill>
                  <a:srgbClr val="93FEFF"/>
                </a:solidFill>
                <a:effectLst/>
                <a:uLnTx/>
                <a:uFillTx/>
                <a:latin typeface="Open Sans"/>
                <a:ea typeface="+mn-ea"/>
                <a:cs typeface="Arial"/>
              </a:rPr>
              <a:t>Certification</a:t>
            </a:r>
            <a:r>
              <a:rPr kumimoji="0" lang="en-US" sz="3000" b="1" i="0" u="none" strike="noStrike" kern="0" cap="none" spc="-110" normalizeH="0" baseline="0" noProof="0">
                <a:ln>
                  <a:noFill/>
                </a:ln>
                <a:solidFill>
                  <a:srgbClr val="93FEFF"/>
                </a:solidFill>
                <a:effectLst/>
                <a:uLnTx/>
                <a:uFillTx/>
                <a:latin typeface="Open Sans"/>
                <a:ea typeface="+mn-ea"/>
                <a:cs typeface="Arial"/>
              </a:rPr>
              <a:t> </a:t>
            </a:r>
            <a:r>
              <a:rPr kumimoji="0" lang="en-US" sz="3000" b="1" i="0" u="none" strike="noStrike" kern="0" cap="none" spc="-50" normalizeH="0" baseline="0" noProof="0">
                <a:ln>
                  <a:noFill/>
                </a:ln>
                <a:solidFill>
                  <a:srgbClr val="93FEFF"/>
                </a:solidFill>
                <a:effectLst/>
                <a:uLnTx/>
                <a:uFillTx/>
                <a:latin typeface="Open Sans"/>
                <a:ea typeface="+mn-ea"/>
                <a:cs typeface="Arial"/>
              </a:rPr>
              <a:t>Warranty</a:t>
            </a:r>
            <a:r>
              <a:rPr kumimoji="0" lang="en-US" sz="3000" b="1" i="0" u="none" strike="noStrike" kern="0" cap="none" spc="-80" normalizeH="0" baseline="0" noProof="0">
                <a:ln>
                  <a:noFill/>
                </a:ln>
                <a:solidFill>
                  <a:srgbClr val="93FEFF"/>
                </a:solidFill>
                <a:effectLst/>
                <a:uLnTx/>
                <a:uFillTx/>
                <a:latin typeface="Open Sans"/>
                <a:ea typeface="+mn-ea"/>
                <a:cs typeface="Arial"/>
              </a:rPr>
              <a:t> </a:t>
            </a:r>
            <a:r>
              <a:rPr kumimoji="0" lang="en-US" sz="3000" b="1" i="0" u="none" strike="noStrike" kern="0" cap="none" spc="0" normalizeH="0" baseline="0" noProof="0">
                <a:ln>
                  <a:noFill/>
                </a:ln>
                <a:solidFill>
                  <a:srgbClr val="93FEFF"/>
                </a:solidFill>
                <a:effectLst/>
                <a:uLnTx/>
                <a:uFillTx/>
                <a:latin typeface="Open Sans"/>
                <a:ea typeface="+mn-ea"/>
                <a:cs typeface="Arial"/>
              </a:rPr>
              <a:t>$500K</a:t>
            </a:r>
            <a:r>
              <a:rPr kumimoji="0" lang="en-US" sz="3000" b="1" i="0" u="none" strike="noStrike" kern="0" cap="none" spc="-90" normalizeH="0" baseline="0" noProof="0">
                <a:ln>
                  <a:noFill/>
                </a:ln>
                <a:solidFill>
                  <a:srgbClr val="93FEFF"/>
                </a:solidFill>
                <a:effectLst/>
                <a:uLnTx/>
                <a:uFillTx/>
                <a:latin typeface="Open Sans"/>
                <a:ea typeface="+mn-ea"/>
                <a:cs typeface="Arial"/>
              </a:rPr>
              <a:t> </a:t>
            </a:r>
            <a:r>
              <a:rPr kumimoji="0" lang="en-US" sz="3000" b="1" i="0" u="none" strike="noStrike" kern="0" cap="none" spc="-20" normalizeH="0" baseline="0" noProof="0">
                <a:ln>
                  <a:noFill/>
                </a:ln>
                <a:solidFill>
                  <a:srgbClr val="93FEFF"/>
                </a:solidFill>
                <a:effectLst/>
                <a:uLnTx/>
                <a:uFillTx/>
                <a:latin typeface="Open Sans"/>
                <a:ea typeface="+mn-ea"/>
                <a:cs typeface="Arial"/>
              </a:rPr>
              <a:t>Program</a:t>
            </a:r>
            <a:endParaRPr kumimoji="0" lang="en-US" sz="3000" b="0" i="0" u="none" strike="noStrike" kern="0" cap="none" spc="0" normalizeH="0" baseline="0" noProof="0">
              <a:ln>
                <a:noFill/>
              </a:ln>
              <a:solidFill>
                <a:srgbClr val="93FEFF"/>
              </a:solidFill>
              <a:effectLst/>
              <a:uLnTx/>
              <a:uFillTx/>
              <a:latin typeface="Open Sans"/>
              <a:ea typeface="+mn-ea"/>
              <a:cs typeface="Arial"/>
            </a:endParaRPr>
          </a:p>
        </p:txBody>
      </p:sp>
      <p:sp>
        <p:nvSpPr>
          <p:cNvPr id="46" name="TextBox 45">
            <a:extLst>
              <a:ext uri="{FF2B5EF4-FFF2-40B4-BE49-F238E27FC236}">
                <a16:creationId xmlns:a16="http://schemas.microsoft.com/office/drawing/2014/main" id="{8CD60F06-52E9-1876-DE8C-77C138C54CFD}"/>
              </a:ext>
            </a:extLst>
          </p:cNvPr>
          <p:cNvSpPr txBox="1"/>
          <p:nvPr/>
        </p:nvSpPr>
        <p:spPr>
          <a:xfrm>
            <a:off x="10373073" y="1687125"/>
            <a:ext cx="7145880" cy="553998"/>
          </a:xfrm>
          <a:prstGeom prst="rect">
            <a:avLst/>
          </a:prstGeom>
          <a:noFill/>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1100"/>
              </a:spcBef>
              <a:spcAft>
                <a:spcPts val="0"/>
              </a:spcAft>
              <a:buClrTx/>
              <a:buSzTx/>
              <a:buFontTx/>
              <a:buNone/>
              <a:tabLst/>
              <a:defRPr/>
            </a:pPr>
            <a:r>
              <a:rPr kumimoji="0" lang="en-US" sz="3000" b="1" i="0" u="none" strike="noStrike" kern="0" cap="none" spc="-60" normalizeH="0" baseline="0" noProof="0">
                <a:ln>
                  <a:noFill/>
                </a:ln>
                <a:solidFill>
                  <a:srgbClr val="93FEFF"/>
                </a:solidFill>
                <a:effectLst/>
                <a:uLnTx/>
                <a:uFillTx/>
                <a:latin typeface="Open Sans"/>
                <a:ea typeface="+mn-ea"/>
                <a:cs typeface="Arial"/>
              </a:rPr>
              <a:t>Add-On Cyber Insurance</a:t>
            </a:r>
            <a:endParaRPr kumimoji="0" lang="en-US" sz="3000" b="0" i="0" u="none" strike="noStrike" kern="0" cap="none" spc="0" normalizeH="0" baseline="0" noProof="0">
              <a:ln>
                <a:noFill/>
              </a:ln>
              <a:solidFill>
                <a:srgbClr val="93FEFF"/>
              </a:solidFill>
              <a:effectLst/>
              <a:uLnTx/>
              <a:uFillTx/>
              <a:latin typeface="Open Sans"/>
              <a:ea typeface="+mn-ea"/>
              <a:cs typeface="Arial"/>
            </a:endParaRPr>
          </a:p>
        </p:txBody>
      </p:sp>
      <p:grpSp>
        <p:nvGrpSpPr>
          <p:cNvPr id="4" name="Group 3">
            <a:extLst>
              <a:ext uri="{FF2B5EF4-FFF2-40B4-BE49-F238E27FC236}">
                <a16:creationId xmlns:a16="http://schemas.microsoft.com/office/drawing/2014/main" id="{191F6987-D1AD-A9E5-433E-3C6017CA362D}"/>
              </a:ext>
            </a:extLst>
          </p:cNvPr>
          <p:cNvGrpSpPr>
            <a:grpSpLocks noChangeAspect="1"/>
          </p:cNvGrpSpPr>
          <p:nvPr/>
        </p:nvGrpSpPr>
        <p:grpSpPr>
          <a:xfrm>
            <a:off x="810347" y="648051"/>
            <a:ext cx="3554699" cy="586359"/>
            <a:chOff x="3574203" y="1331101"/>
            <a:chExt cx="5049359" cy="832906"/>
          </a:xfrm>
        </p:grpSpPr>
        <p:pic>
          <p:nvPicPr>
            <p:cNvPr id="6" name="Graphic 5">
              <a:extLst>
                <a:ext uri="{FF2B5EF4-FFF2-40B4-BE49-F238E27FC236}">
                  <a16:creationId xmlns:a16="http://schemas.microsoft.com/office/drawing/2014/main" id="{274644AC-A1D2-6194-1466-01F3CEDC8E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74203" y="1331101"/>
              <a:ext cx="772575" cy="822960"/>
            </a:xfrm>
            <a:prstGeom prst="rect">
              <a:avLst/>
            </a:prstGeom>
          </p:spPr>
        </p:pic>
        <p:pic>
          <p:nvPicPr>
            <p:cNvPr id="7" name="Picture 6" descr="A close up of a sign&#10;&#10;Description automatically generated">
              <a:extLst>
                <a:ext uri="{FF2B5EF4-FFF2-40B4-BE49-F238E27FC236}">
                  <a16:creationId xmlns:a16="http://schemas.microsoft.com/office/drawing/2014/main" id="{241CFFF2-DA42-A2E3-9E0C-62D46674823C}"/>
                </a:ext>
              </a:extLst>
            </p:cNvPr>
            <p:cNvPicPr>
              <a:picLocks noChangeAspect="1"/>
            </p:cNvPicPr>
            <p:nvPr/>
          </p:nvPicPr>
          <p:blipFill rotWithShape="1">
            <a:blip r:embed="rId12">
              <a:extLst>
                <a:ext uri="{28A0092B-C50C-407E-A947-70E740481C1C}">
                  <a14:useLocalDpi xmlns:a14="http://schemas.microsoft.com/office/drawing/2010/main" val="0"/>
                </a:ext>
              </a:extLst>
            </a:blip>
            <a:srcRect l="17732"/>
            <a:stretch/>
          </p:blipFill>
          <p:spPr>
            <a:xfrm>
              <a:off x="4480559" y="1341047"/>
              <a:ext cx="4143003" cy="822960"/>
            </a:xfrm>
            <a:prstGeom prst="rect">
              <a:avLst/>
            </a:prstGeom>
          </p:spPr>
        </p:pic>
      </p:grpSp>
      <p:sp>
        <p:nvSpPr>
          <p:cNvPr id="18" name="TextBox 17">
            <a:extLst>
              <a:ext uri="{FF2B5EF4-FFF2-40B4-BE49-F238E27FC236}">
                <a16:creationId xmlns:a16="http://schemas.microsoft.com/office/drawing/2014/main" id="{0758500A-011F-680A-E92A-9769E84F81DF}"/>
              </a:ext>
            </a:extLst>
          </p:cNvPr>
          <p:cNvSpPr txBox="1"/>
          <p:nvPr/>
        </p:nvSpPr>
        <p:spPr>
          <a:xfrm>
            <a:off x="4391315" y="680576"/>
            <a:ext cx="1624019" cy="507831"/>
          </a:xfrm>
          <a:prstGeom prst="rect">
            <a:avLst/>
          </a:prstGeom>
          <a:noFill/>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kumimoji="0" lang="en-US" sz="2700" b="0" i="0" u="none" strike="noStrike" kern="0" cap="none" spc="0" normalizeH="0" baseline="0" noProof="0">
                <a:ln>
                  <a:noFill/>
                </a:ln>
                <a:solidFill>
                  <a:srgbClr val="FFFFFF"/>
                </a:solidFill>
                <a:effectLst/>
                <a:uLnTx/>
                <a:uFillTx/>
                <a:latin typeface="Open Sans"/>
                <a:ea typeface="+mn-ea"/>
                <a:cs typeface="Arial"/>
              </a:rPr>
              <a:t>|</a:t>
            </a:r>
            <a:endParaRPr lang="en-US" sz="4050"/>
          </a:p>
        </p:txBody>
      </p:sp>
      <p:sp>
        <p:nvSpPr>
          <p:cNvPr id="8" name="object 26">
            <a:extLst>
              <a:ext uri="{FF2B5EF4-FFF2-40B4-BE49-F238E27FC236}">
                <a16:creationId xmlns:a16="http://schemas.microsoft.com/office/drawing/2014/main" id="{A3E2A402-E5C1-CC83-220E-CC01E0077646}"/>
              </a:ext>
            </a:extLst>
          </p:cNvPr>
          <p:cNvSpPr txBox="1"/>
          <p:nvPr/>
        </p:nvSpPr>
        <p:spPr>
          <a:xfrm>
            <a:off x="10533181" y="7448839"/>
            <a:ext cx="5841410" cy="279563"/>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200"/>
              </a:spcBef>
              <a:spcAft>
                <a:spcPts val="0"/>
              </a:spcAft>
              <a:buClrTx/>
              <a:buSzTx/>
              <a:buFontTx/>
              <a:buNone/>
              <a:tabLst/>
              <a:defRPr/>
            </a:pP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Flat</a:t>
            </a:r>
            <a:r>
              <a:rPr kumimoji="0" sz="1650" b="1" i="0" u="none" strike="noStrike" kern="0" cap="none" spc="-5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Fee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Cyber</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Insurance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$3M</a:t>
            </a:r>
            <a:r>
              <a:rPr kumimoji="0" sz="1650" b="1" i="0" u="none" strike="noStrike" kern="0" cap="none" spc="-41"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0" normalizeH="0" baseline="0" noProof="0">
                <a:ln>
                  <a:noFill/>
                </a:ln>
                <a:solidFill>
                  <a:schemeClr val="bg1"/>
                </a:solidFill>
                <a:effectLst/>
                <a:uLnTx/>
                <a:uFillTx/>
                <a:latin typeface="Open Sans"/>
                <a:ea typeface="+mn-ea"/>
                <a:cs typeface="Arial" panose="020B0604020202020204" pitchFamily="34" charset="0"/>
              </a:rPr>
              <a:t>Coverage</a:t>
            </a:r>
            <a:r>
              <a:rPr kumimoji="0" sz="1650" b="1" i="0" u="none" strike="noStrike" kern="0" cap="none" spc="-6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Pricing</a:t>
            </a:r>
            <a:r>
              <a:rPr kumimoji="0" sz="1650" b="1" i="0" u="none" strike="noStrike" kern="0" cap="none" spc="-50" normalizeH="0" baseline="0" noProof="0">
                <a:ln>
                  <a:noFill/>
                </a:ln>
                <a:solidFill>
                  <a:schemeClr val="bg1"/>
                </a:solidFill>
                <a:effectLst/>
                <a:uLnTx/>
                <a:uFillTx/>
                <a:latin typeface="Open Sans"/>
                <a:ea typeface="+mn-ea"/>
                <a:cs typeface="Arial" panose="020B0604020202020204" pitchFamily="34" charset="0"/>
              </a:rPr>
              <a:t> </a:t>
            </a:r>
            <a:r>
              <a:rPr kumimoji="0" sz="1650" b="1" i="0" u="none" strike="noStrike" kern="0" cap="none" spc="-20" normalizeH="0" baseline="0" noProof="0">
                <a:ln>
                  <a:noFill/>
                </a:ln>
                <a:solidFill>
                  <a:schemeClr val="bg1"/>
                </a:solidFill>
                <a:effectLst/>
                <a:uLnTx/>
                <a:uFillTx/>
                <a:latin typeface="Open Sans"/>
                <a:ea typeface="+mn-ea"/>
                <a:cs typeface="Arial" panose="020B0604020202020204" pitchFamily="34" charset="0"/>
              </a:rPr>
              <a:t>Options</a:t>
            </a:r>
            <a:endParaRPr kumimoji="0" sz="1650" b="0" i="0" u="none" strike="noStrike" kern="0" cap="none" spc="0" normalizeH="0" baseline="0" noProof="0">
              <a:ln>
                <a:noFill/>
              </a:ln>
              <a:solidFill>
                <a:schemeClr val="bg1"/>
              </a:solidFill>
              <a:effectLst/>
              <a:uLnTx/>
              <a:uFillTx/>
              <a:latin typeface="Open Sans"/>
              <a:ea typeface="+mn-ea"/>
              <a:cs typeface="Arial" panose="020B0604020202020204" pitchFamily="34" charset="0"/>
            </a:endParaRPr>
          </a:p>
        </p:txBody>
      </p:sp>
      <p:graphicFrame>
        <p:nvGraphicFramePr>
          <p:cNvPr id="17" name="object 24">
            <a:extLst>
              <a:ext uri="{FF2B5EF4-FFF2-40B4-BE49-F238E27FC236}">
                <a16:creationId xmlns:a16="http://schemas.microsoft.com/office/drawing/2014/main" id="{5C50EED5-F24C-1DA0-13F1-AF072AB5CE88}"/>
              </a:ext>
            </a:extLst>
          </p:cNvPr>
          <p:cNvGraphicFramePr>
            <a:graphicFrameLocks noGrp="1"/>
          </p:cNvGraphicFramePr>
          <p:nvPr/>
        </p:nvGraphicFramePr>
        <p:xfrm>
          <a:off x="10708665" y="7817807"/>
          <a:ext cx="6474696" cy="1253490"/>
        </p:xfrm>
        <a:graphic>
          <a:graphicData uri="http://schemas.openxmlformats.org/drawingml/2006/table">
            <a:tbl>
              <a:tblPr firstRow="1" bandRow="1">
                <a:tableStyleId>{2D5ABB26-0587-4C30-8999-92F81FD0307C}</a:tableStyleId>
              </a:tblPr>
              <a:tblGrid>
                <a:gridCol w="3414258">
                  <a:extLst>
                    <a:ext uri="{9D8B030D-6E8A-4147-A177-3AD203B41FA5}">
                      <a16:colId xmlns:a16="http://schemas.microsoft.com/office/drawing/2014/main" val="20000"/>
                    </a:ext>
                  </a:extLst>
                </a:gridCol>
                <a:gridCol w="3060438">
                  <a:extLst>
                    <a:ext uri="{9D8B030D-6E8A-4147-A177-3AD203B41FA5}">
                      <a16:colId xmlns:a16="http://schemas.microsoft.com/office/drawing/2014/main" val="20001"/>
                    </a:ext>
                  </a:extLst>
                </a:gridCol>
              </a:tblGrid>
              <a:tr h="400050">
                <a:tc>
                  <a:txBody>
                    <a:bodyPr/>
                    <a:lstStyle/>
                    <a:p>
                      <a:pPr marL="90805">
                        <a:lnSpc>
                          <a:spcPct val="100000"/>
                        </a:lnSpc>
                        <a:spcBef>
                          <a:spcPts val="370"/>
                        </a:spcBef>
                      </a:pPr>
                      <a:r>
                        <a:rPr sz="1400" b="1" spc="-60">
                          <a:solidFill>
                            <a:schemeClr val="bg1"/>
                          </a:solidFill>
                          <a:latin typeface="+mn-lt"/>
                          <a:cs typeface="Arial"/>
                        </a:rPr>
                        <a:t>Annual</a:t>
                      </a:r>
                      <a:r>
                        <a:rPr sz="1400" b="1" spc="-10">
                          <a:solidFill>
                            <a:schemeClr val="bg1"/>
                          </a:solidFill>
                          <a:latin typeface="+mn-lt"/>
                          <a:cs typeface="Arial"/>
                        </a:rPr>
                        <a:t> </a:t>
                      </a:r>
                      <a:r>
                        <a:rPr sz="1400" b="1" spc="-70">
                          <a:solidFill>
                            <a:schemeClr val="bg1"/>
                          </a:solidFill>
                          <a:latin typeface="+mn-lt"/>
                          <a:cs typeface="Arial"/>
                        </a:rPr>
                        <a:t>Company</a:t>
                      </a:r>
                      <a:r>
                        <a:rPr sz="1400" b="1" spc="-5">
                          <a:solidFill>
                            <a:schemeClr val="bg1"/>
                          </a:solidFill>
                          <a:latin typeface="+mn-lt"/>
                          <a:cs typeface="Arial"/>
                        </a:rPr>
                        <a:t> </a:t>
                      </a:r>
                      <a:r>
                        <a:rPr sz="1400" b="1" spc="-65">
                          <a:solidFill>
                            <a:schemeClr val="bg1"/>
                          </a:solidFill>
                          <a:latin typeface="+mn-lt"/>
                          <a:cs typeface="Arial"/>
                        </a:rPr>
                        <a:t>Revenue</a:t>
                      </a:r>
                      <a:r>
                        <a:rPr sz="1400" b="1" spc="-10">
                          <a:solidFill>
                            <a:schemeClr val="bg1"/>
                          </a:solidFill>
                          <a:latin typeface="+mn-lt"/>
                          <a:cs typeface="Arial"/>
                        </a:rPr>
                        <a:t> Levels</a:t>
                      </a:r>
                      <a:endParaRPr sz="14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70"/>
                        </a:spcBef>
                      </a:pPr>
                      <a:r>
                        <a:rPr sz="1400" b="1" spc="-45">
                          <a:solidFill>
                            <a:schemeClr val="bg1"/>
                          </a:solidFill>
                          <a:latin typeface="+mn-lt"/>
                          <a:cs typeface="Arial"/>
                        </a:rPr>
                        <a:t>Total</a:t>
                      </a:r>
                      <a:r>
                        <a:rPr sz="1400" b="1" spc="-10">
                          <a:solidFill>
                            <a:schemeClr val="bg1"/>
                          </a:solidFill>
                          <a:latin typeface="+mn-lt"/>
                          <a:cs typeface="Arial"/>
                        </a:rPr>
                        <a:t> </a:t>
                      </a:r>
                      <a:r>
                        <a:rPr sz="1400" b="1" spc="-60">
                          <a:solidFill>
                            <a:schemeClr val="bg1"/>
                          </a:solidFill>
                          <a:latin typeface="+mn-lt"/>
                          <a:cs typeface="Arial"/>
                        </a:rPr>
                        <a:t>Annual</a:t>
                      </a:r>
                      <a:r>
                        <a:rPr sz="1400" b="1" spc="-10">
                          <a:solidFill>
                            <a:schemeClr val="bg1"/>
                          </a:solidFill>
                          <a:latin typeface="+mn-lt"/>
                          <a:cs typeface="Arial"/>
                        </a:rPr>
                        <a:t> </a:t>
                      </a:r>
                      <a:r>
                        <a:rPr sz="1400" b="1" spc="-55">
                          <a:solidFill>
                            <a:schemeClr val="bg1"/>
                          </a:solidFill>
                          <a:latin typeface="+mn-lt"/>
                          <a:cs typeface="Arial"/>
                        </a:rPr>
                        <a:t>Premium</a:t>
                      </a:r>
                      <a:r>
                        <a:rPr sz="1400" b="1" spc="-10">
                          <a:solidFill>
                            <a:schemeClr val="bg1"/>
                          </a:solidFill>
                          <a:latin typeface="+mn-lt"/>
                          <a:cs typeface="Arial"/>
                        </a:rPr>
                        <a:t> </a:t>
                      </a:r>
                      <a:r>
                        <a:rPr sz="1400" b="1" spc="-20">
                          <a:solidFill>
                            <a:schemeClr val="bg1"/>
                          </a:solidFill>
                          <a:latin typeface="+mn-lt"/>
                          <a:cs typeface="Arial"/>
                        </a:rPr>
                        <a:t>Cost</a:t>
                      </a:r>
                      <a:endParaRPr sz="1400">
                        <a:solidFill>
                          <a:schemeClr val="bg1"/>
                        </a:solidFill>
                        <a:latin typeface="+mn-lt"/>
                        <a:cs typeface="Arial"/>
                      </a:endParaRPr>
                    </a:p>
                  </a:txBody>
                  <a:tcPr marL="0" marR="0" marT="9398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0"/>
                  </a:ext>
                </a:extLst>
              </a:tr>
              <a:tr h="426720">
                <a:tc>
                  <a:txBody>
                    <a:bodyPr/>
                    <a:lstStyle/>
                    <a:p>
                      <a:pPr marL="90805">
                        <a:lnSpc>
                          <a:spcPct val="100000"/>
                        </a:lnSpc>
                        <a:spcBef>
                          <a:spcPts val="250"/>
                        </a:spcBef>
                      </a:pPr>
                      <a:r>
                        <a:rPr sz="1700" spc="-50">
                          <a:solidFill>
                            <a:schemeClr val="bg1"/>
                          </a:solidFill>
                          <a:latin typeface="+mn-lt"/>
                          <a:cs typeface="Arial"/>
                        </a:rPr>
                        <a:t>$0 </a:t>
                      </a:r>
                      <a:r>
                        <a:rPr sz="1700" spc="-30">
                          <a:solidFill>
                            <a:schemeClr val="bg1"/>
                          </a:solidFill>
                          <a:latin typeface="+mn-lt"/>
                          <a:cs typeface="Arial"/>
                        </a:rPr>
                        <a:t>-</a:t>
                      </a:r>
                      <a:r>
                        <a:rPr sz="1700" spc="-35">
                          <a:solidFill>
                            <a:schemeClr val="bg1"/>
                          </a:solidFill>
                          <a:latin typeface="+mn-lt"/>
                          <a:cs typeface="Arial"/>
                        </a:rPr>
                        <a:t> </a:t>
                      </a:r>
                      <a:r>
                        <a:rPr sz="1700" spc="-25">
                          <a:solidFill>
                            <a:schemeClr val="bg1"/>
                          </a:solidFill>
                          <a:latin typeface="+mn-lt"/>
                          <a:cs typeface="Arial"/>
                        </a:rPr>
                        <a:t>50M</a:t>
                      </a:r>
                      <a:endParaRPr sz="1700">
                        <a:solidFill>
                          <a:schemeClr val="bg1"/>
                        </a:solidFill>
                        <a:latin typeface="+mn-lt"/>
                        <a:cs typeface="Arial"/>
                      </a:endParaRPr>
                    </a:p>
                  </a:txBody>
                  <a:tcPr marL="0" marR="0" marT="6350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700" spc="-10">
                          <a:solidFill>
                            <a:schemeClr val="bg1"/>
                          </a:solidFill>
                          <a:latin typeface="+mn-lt"/>
                          <a:cs typeface="Arial"/>
                        </a:rPr>
                        <a:t>$</a:t>
                      </a:r>
                      <a:r>
                        <a:rPr lang="en-US" sz="1700" spc="-10">
                          <a:solidFill>
                            <a:schemeClr val="bg1"/>
                          </a:solidFill>
                          <a:latin typeface="+mn-lt"/>
                          <a:cs typeface="Arial"/>
                        </a:rPr>
                        <a:t>3</a:t>
                      </a:r>
                      <a:r>
                        <a:rPr sz="1700" spc="-10">
                          <a:solidFill>
                            <a:schemeClr val="bg1"/>
                          </a:solidFill>
                          <a:latin typeface="+mn-lt"/>
                          <a:cs typeface="Arial"/>
                        </a:rPr>
                        <a:t>,</a:t>
                      </a:r>
                      <a:r>
                        <a:rPr lang="en-US" sz="1700" spc="-10">
                          <a:solidFill>
                            <a:schemeClr val="bg1"/>
                          </a:solidFill>
                          <a:latin typeface="+mn-lt"/>
                          <a:cs typeface="Arial"/>
                        </a:rPr>
                        <a:t>95</a:t>
                      </a:r>
                      <a:r>
                        <a:rPr sz="1700" spc="-10">
                          <a:solidFill>
                            <a:schemeClr val="bg1"/>
                          </a:solidFill>
                          <a:latin typeface="+mn-lt"/>
                          <a:cs typeface="Arial"/>
                        </a:rPr>
                        <a:t>0</a:t>
                      </a:r>
                      <a:endParaRPr sz="1700">
                        <a:solidFill>
                          <a:schemeClr val="bg1"/>
                        </a:solidFill>
                        <a:latin typeface="+mn-lt"/>
                        <a:cs typeface="Arial"/>
                      </a:endParaRPr>
                    </a:p>
                  </a:txBody>
                  <a:tcPr marL="0" marR="0" marT="8890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1"/>
                  </a:ext>
                </a:extLst>
              </a:tr>
              <a:tr h="426720">
                <a:tc>
                  <a:txBody>
                    <a:bodyPr/>
                    <a:lstStyle/>
                    <a:p>
                      <a:pPr marL="90805">
                        <a:lnSpc>
                          <a:spcPct val="100000"/>
                        </a:lnSpc>
                        <a:spcBef>
                          <a:spcPts val="250"/>
                        </a:spcBef>
                      </a:pPr>
                      <a:r>
                        <a:rPr sz="1700" spc="-55">
                          <a:solidFill>
                            <a:schemeClr val="bg1"/>
                          </a:solidFill>
                          <a:latin typeface="+mn-lt"/>
                          <a:cs typeface="Arial"/>
                        </a:rPr>
                        <a:t>$50</a:t>
                      </a:r>
                      <a:r>
                        <a:rPr sz="1700" spc="-40">
                          <a:solidFill>
                            <a:schemeClr val="bg1"/>
                          </a:solidFill>
                          <a:latin typeface="+mn-lt"/>
                          <a:cs typeface="Arial"/>
                        </a:rPr>
                        <a:t> </a:t>
                      </a:r>
                      <a:r>
                        <a:rPr sz="1700" spc="-30">
                          <a:solidFill>
                            <a:schemeClr val="bg1"/>
                          </a:solidFill>
                          <a:latin typeface="+mn-lt"/>
                          <a:cs typeface="Arial"/>
                        </a:rPr>
                        <a:t>- </a:t>
                      </a:r>
                      <a:r>
                        <a:rPr sz="1700" spc="-20">
                          <a:solidFill>
                            <a:schemeClr val="bg1"/>
                          </a:solidFill>
                          <a:latin typeface="+mn-lt"/>
                          <a:cs typeface="Arial"/>
                        </a:rPr>
                        <a:t>100M</a:t>
                      </a:r>
                      <a:endParaRPr sz="1700">
                        <a:solidFill>
                          <a:schemeClr val="bg1"/>
                        </a:solidFill>
                        <a:latin typeface="+mn-lt"/>
                        <a:cs typeface="Arial"/>
                      </a:endParaRPr>
                    </a:p>
                  </a:txBody>
                  <a:tcPr marL="0" marR="0" marT="6350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tc>
                  <a:txBody>
                    <a:bodyPr/>
                    <a:lstStyle/>
                    <a:p>
                      <a:pPr marL="90805">
                        <a:lnSpc>
                          <a:spcPct val="100000"/>
                        </a:lnSpc>
                        <a:spcBef>
                          <a:spcPts val="350"/>
                        </a:spcBef>
                      </a:pPr>
                      <a:r>
                        <a:rPr sz="1700" spc="-10">
                          <a:solidFill>
                            <a:schemeClr val="bg1"/>
                          </a:solidFill>
                          <a:latin typeface="+mn-lt"/>
                          <a:cs typeface="Arial"/>
                        </a:rPr>
                        <a:t>$5,000</a:t>
                      </a:r>
                      <a:endParaRPr sz="1700">
                        <a:solidFill>
                          <a:schemeClr val="bg1"/>
                        </a:solidFill>
                        <a:latin typeface="+mn-lt"/>
                        <a:cs typeface="Arial"/>
                      </a:endParaRPr>
                    </a:p>
                  </a:txBody>
                  <a:tcPr marL="0" marR="0" marT="88901"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000000">
                        <a:alpha val="14898"/>
                      </a:srgb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5EA4D0-102B-D82A-A0D3-E8DBB7F0B27D}"/>
              </a:ext>
            </a:extLst>
          </p:cNvPr>
          <p:cNvSpPr/>
          <p:nvPr/>
        </p:nvSpPr>
        <p:spPr>
          <a:xfrm>
            <a:off x="821243" y="1463041"/>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1132737" y="914401"/>
            <a:ext cx="18545802" cy="8300600"/>
            <a:chOff x="566368" y="336182"/>
            <a:chExt cx="9272901" cy="4150300"/>
          </a:xfrm>
        </p:grpSpPr>
        <p:sp>
          <p:nvSpPr>
            <p:cNvPr id="8" name="TextBox 7">
              <a:extLst>
                <a:ext uri="{FF2B5EF4-FFF2-40B4-BE49-F238E27FC236}">
                  <a16:creationId xmlns:a16="http://schemas.microsoft.com/office/drawing/2014/main" id="{D810150D-027B-F147-941A-AA3E741A329A}"/>
                </a:ext>
              </a:extLst>
            </p:cNvPr>
            <p:cNvSpPr txBox="1"/>
            <p:nvPr/>
          </p:nvSpPr>
          <p:spPr>
            <a:xfrm>
              <a:off x="3200400" y="793382"/>
              <a:ext cx="5805103" cy="784830"/>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i="1">
                  <a:solidFill>
                    <a:schemeClr val="bg1">
                      <a:lumMod val="75000"/>
                    </a:schemeClr>
                  </a:solidFill>
                  <a:latin typeface="Arial" panose="020B0604020202020204" pitchFamily="34" charset="0"/>
                  <a:cs typeface="Arial" panose="020B0604020202020204" pitchFamily="34" charset="0"/>
                </a:rPr>
                <a:t>Continuously identify, assess, classify, remediate, and mitigate security weaknesses together with fully understanding root cause analysis to address potential flaws in policy process. </a:t>
              </a:r>
            </a:p>
          </p:txBody>
        </p:sp>
        <p:sp>
          <p:nvSpPr>
            <p:cNvPr id="25" name="TextBox 24">
              <a:extLst>
                <a:ext uri="{FF2B5EF4-FFF2-40B4-BE49-F238E27FC236}">
                  <a16:creationId xmlns:a16="http://schemas.microsoft.com/office/drawing/2014/main" id="{9A0FDCA4-8049-DC46-A06C-7E613C9B249B}"/>
                </a:ext>
              </a:extLst>
            </p:cNvPr>
            <p:cNvSpPr txBox="1"/>
            <p:nvPr/>
          </p:nvSpPr>
          <p:spPr>
            <a:xfrm>
              <a:off x="3108960" y="1707782"/>
              <a:ext cx="5959562" cy="267765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b="1">
                  <a:solidFill>
                    <a:srgbClr val="95FFFF"/>
                  </a:solidFill>
                  <a:latin typeface="Arial" panose="020B0604020202020204" pitchFamily="34" charset="0"/>
                  <a:cs typeface="Arial" panose="020B0604020202020204" pitchFamily="34" charset="0"/>
                </a:rPr>
                <a:t>How Cyvatar Secures You</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Installation and configuration of a vulnerability scanner and patch management system</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Continuous vulnerability scanning (including AWS, Azure, GCP) and remediation of threats from a prioritized list</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Port Zero – continuous vulnerability scanning of </a:t>
              </a:r>
              <a:r>
                <a:rPr lang="en-US" sz="2801">
                  <a:solidFill>
                    <a:prstClr val="white"/>
                  </a:solidFill>
                </a:rPr>
                <a:t>all TCP &amp; UDP 65535 </a:t>
              </a:r>
              <a:r>
                <a:rPr lang="en-US" altLang="ja-JP" sz="2801">
                  <a:solidFill>
                    <a:schemeClr val="bg1"/>
                  </a:solidFill>
                  <a:latin typeface="Arial" panose="020B0604020202020204" pitchFamily="34" charset="0"/>
                  <a:cs typeface="Arial" panose="020B0604020202020204" pitchFamily="34" charset="0"/>
                </a:rPr>
                <a:t>ports open to the internet</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Patch management in line with your change control process</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Maintenance of the remediated status</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Monthly executive reporting</a:t>
              </a: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2045882" y="3823837"/>
              <a:ext cx="640080" cy="64008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609138" y="2866788"/>
              <a:ext cx="640080" cy="64008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6"/>
            <a:srcRect/>
            <a:stretch/>
          </p:blipFill>
          <p:spPr>
            <a:xfrm>
              <a:off x="2045338" y="204600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7"/>
            <a:srcRect/>
            <a:stretch/>
          </p:blipFill>
          <p:spPr>
            <a:xfrm>
              <a:off x="626150" y="1113169"/>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336719" y="1233984"/>
              <a:ext cx="1368043" cy="4154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Prevent cybersecurity breaches</a:t>
              </a:r>
            </a:p>
          </p:txBody>
        </p:sp>
        <p:sp>
          <p:nvSpPr>
            <p:cNvPr id="35" name="TextBox 34">
              <a:extLst>
                <a:ext uri="{FF2B5EF4-FFF2-40B4-BE49-F238E27FC236}">
                  <a16:creationId xmlns:a16="http://schemas.microsoft.com/office/drawing/2014/main" id="{CA91DA13-FF02-274A-8288-9A26D6F41636}"/>
                </a:ext>
              </a:extLst>
            </p:cNvPr>
            <p:cNvSpPr txBox="1"/>
            <p:nvPr/>
          </p:nvSpPr>
          <p:spPr>
            <a:xfrm>
              <a:off x="566368" y="2070479"/>
              <a:ext cx="1368043" cy="4154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Ongoing patching of network assets</a:t>
              </a:r>
            </a:p>
          </p:txBody>
        </p:sp>
        <p:sp>
          <p:nvSpPr>
            <p:cNvPr id="36" name="TextBox 35">
              <a:extLst>
                <a:ext uri="{FF2B5EF4-FFF2-40B4-BE49-F238E27FC236}">
                  <a16:creationId xmlns:a16="http://schemas.microsoft.com/office/drawing/2014/main" id="{F7DF3F82-2E05-FD45-95C2-B159C53F5224}"/>
                </a:ext>
              </a:extLst>
            </p:cNvPr>
            <p:cNvSpPr txBox="1"/>
            <p:nvPr/>
          </p:nvSpPr>
          <p:spPr>
            <a:xfrm>
              <a:off x="566912" y="3932484"/>
              <a:ext cx="1368043" cy="5539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Eliminates the need for dedicated resources to deploy and manage</a:t>
              </a:r>
            </a:p>
          </p:txBody>
        </p:sp>
        <p:sp>
          <p:nvSpPr>
            <p:cNvPr id="37" name="TextBox 36">
              <a:extLst>
                <a:ext uri="{FF2B5EF4-FFF2-40B4-BE49-F238E27FC236}">
                  <a16:creationId xmlns:a16="http://schemas.microsoft.com/office/drawing/2014/main" id="{96785A57-5316-E049-888F-353BD2466651}"/>
                </a:ext>
              </a:extLst>
            </p:cNvPr>
            <p:cNvSpPr txBox="1"/>
            <p:nvPr/>
          </p:nvSpPr>
          <p:spPr>
            <a:xfrm>
              <a:off x="1319707" y="2996333"/>
              <a:ext cx="1368043" cy="5539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Continuous scanning to detect and fix critical vulnerabilities</a:t>
              </a:r>
            </a:p>
          </p:txBody>
        </p:sp>
        <p:sp>
          <p:nvSpPr>
            <p:cNvPr id="38" name="TextBox 37">
              <a:extLst>
                <a:ext uri="{FF2B5EF4-FFF2-40B4-BE49-F238E27FC236}">
                  <a16:creationId xmlns:a16="http://schemas.microsoft.com/office/drawing/2014/main" id="{2E4521CA-53BA-BD49-90FD-08CC077C20C1}"/>
                </a:ext>
              </a:extLst>
            </p:cNvPr>
            <p:cNvSpPr txBox="1"/>
            <p:nvPr/>
          </p:nvSpPr>
          <p:spPr>
            <a:xfrm>
              <a:off x="2856880" y="336182"/>
              <a:ext cx="6982389" cy="46166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panose="020B0604020202020204" pitchFamily="34" charset="0"/>
                  <a:cs typeface="Arial" panose="020B0604020202020204" pitchFamily="34" charset="0"/>
                </a:rPr>
                <a:t>Threat &amp; Vulnerability Management (TVM)</a:t>
              </a:r>
            </a:p>
          </p:txBody>
        </p:sp>
      </p:grpSp>
      <p:sp>
        <p:nvSpPr>
          <p:cNvPr id="3" name="Hexagon 2">
            <a:extLst>
              <a:ext uri="{FF2B5EF4-FFF2-40B4-BE49-F238E27FC236}">
                <a16:creationId xmlns:a16="http://schemas.microsoft.com/office/drawing/2014/main" id="{41ADF14F-A249-CD73-3E88-9BDD6277B1A2}"/>
              </a:ext>
            </a:extLst>
          </p:cNvPr>
          <p:cNvSpPr/>
          <p:nvPr/>
        </p:nvSpPr>
        <p:spPr>
          <a:xfrm rot="5400000">
            <a:off x="2308614" y="643598"/>
            <a:ext cx="1744848" cy="1593125"/>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6" name="Picture 5" descr="A picture containing text&#10;&#10;Description automatically generated">
            <a:extLst>
              <a:ext uri="{FF2B5EF4-FFF2-40B4-BE49-F238E27FC236}">
                <a16:creationId xmlns:a16="http://schemas.microsoft.com/office/drawing/2014/main" id="{338DA73A-8363-32B3-FA9F-1175E9C43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7411" y="742448"/>
            <a:ext cx="1247258" cy="1238537"/>
          </a:xfrm>
          <a:prstGeom prst="rect">
            <a:avLst/>
          </a:prstGeom>
        </p:spPr>
      </p:pic>
    </p:spTree>
    <p:extLst>
      <p:ext uri="{BB962C8B-B14F-4D97-AF65-F5344CB8AC3E}">
        <p14:creationId xmlns:p14="http://schemas.microsoft.com/office/powerpoint/2010/main" val="392856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A0ABE63-2754-C6B1-5DC9-45EE2AF1BB6E}"/>
              </a:ext>
            </a:extLst>
          </p:cNvPr>
          <p:cNvSpPr txBox="1"/>
          <p:nvPr/>
        </p:nvSpPr>
        <p:spPr>
          <a:xfrm>
            <a:off x="991454" y="8870414"/>
            <a:ext cx="16292471" cy="600165"/>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defTabSz="914378">
              <a:defRPr/>
            </a:pPr>
            <a:r>
              <a:rPr lang="en-US" sz="3000" i="1">
                <a:solidFill>
                  <a:schemeClr val="bg1"/>
                </a:solidFill>
                <a:ea typeface="+mn-lt"/>
                <a:cs typeface="+mn-lt"/>
              </a:rPr>
              <a:t>.</a:t>
            </a:r>
            <a:endParaRPr lang="en-US" sz="3000">
              <a:solidFill>
                <a:schemeClr val="bg1"/>
              </a:solidFill>
              <a:ea typeface="Open Sans"/>
              <a:cs typeface="Open Sans"/>
            </a:endParaRPr>
          </a:p>
        </p:txBody>
      </p:sp>
      <p:pic>
        <p:nvPicPr>
          <p:cNvPr id="25" name="Picture 24">
            <a:extLst>
              <a:ext uri="{FF2B5EF4-FFF2-40B4-BE49-F238E27FC236}">
                <a16:creationId xmlns:a16="http://schemas.microsoft.com/office/drawing/2014/main" id="{F173F398-D1E6-483F-30FB-18D0D5B675A6}"/>
              </a:ext>
            </a:extLst>
          </p:cNvPr>
          <p:cNvPicPr>
            <a:picLocks noChangeAspect="1"/>
          </p:cNvPicPr>
          <p:nvPr/>
        </p:nvPicPr>
        <p:blipFill>
          <a:blip r:embed="rId3"/>
          <a:stretch>
            <a:fillRect/>
          </a:stretch>
        </p:blipFill>
        <p:spPr>
          <a:xfrm>
            <a:off x="9137689" y="2498526"/>
            <a:ext cx="8608220" cy="5289948"/>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0981CB38-F893-4044-D184-F4639E8C724F}"/>
              </a:ext>
            </a:extLst>
          </p:cNvPr>
          <p:cNvSpPr txBox="1"/>
          <p:nvPr/>
        </p:nvSpPr>
        <p:spPr>
          <a:xfrm>
            <a:off x="501681" y="441938"/>
            <a:ext cx="14681334" cy="1338828"/>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50" b="1">
                <a:solidFill>
                  <a:schemeClr val="bg1"/>
                </a:solidFill>
                <a:latin typeface="Arial" panose="020B0604020202020204" pitchFamily="34" charset="0"/>
                <a:cs typeface="Arial" panose="020B0604020202020204" pitchFamily="34" charset="0"/>
              </a:rPr>
              <a:t>External Pen Testing included with </a:t>
            </a:r>
          </a:p>
          <a:p>
            <a:r>
              <a:rPr lang="en-US" sz="4050" b="1">
                <a:solidFill>
                  <a:schemeClr val="bg1"/>
                </a:solidFill>
                <a:latin typeface="Arial" panose="020B0604020202020204" pitchFamily="34" charset="0"/>
                <a:cs typeface="Arial" panose="020B0604020202020204" pitchFamily="34" charset="0"/>
              </a:rPr>
              <a:t>Threat &amp; Vulnerability Management (TVM)</a:t>
            </a:r>
          </a:p>
        </p:txBody>
      </p:sp>
      <p:sp>
        <p:nvSpPr>
          <p:cNvPr id="4" name="TextBox 3">
            <a:extLst>
              <a:ext uri="{FF2B5EF4-FFF2-40B4-BE49-F238E27FC236}">
                <a16:creationId xmlns:a16="http://schemas.microsoft.com/office/drawing/2014/main" id="{6852CCE1-8191-6C11-AE17-FFC83D9C5C0D}"/>
              </a:ext>
            </a:extLst>
          </p:cNvPr>
          <p:cNvSpPr txBox="1"/>
          <p:nvPr/>
        </p:nvSpPr>
        <p:spPr>
          <a:xfrm>
            <a:off x="644805" y="2199672"/>
            <a:ext cx="7954530" cy="5479482"/>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b="1">
                <a:solidFill>
                  <a:srgbClr val="95FFFF"/>
                </a:solidFill>
                <a:latin typeface="Arial" panose="020B0604020202020204" pitchFamily="34" charset="0"/>
                <a:cs typeface="Arial" panose="020B0604020202020204" pitchFamily="34" charset="0"/>
              </a:rPr>
              <a:t>How Cyvatar Secures You</a:t>
            </a:r>
          </a:p>
          <a:p>
            <a:pPr marL="571472" indent="-571472" fontAlgn="base">
              <a:spcBef>
                <a:spcPts val="900"/>
              </a:spcBef>
              <a:spcAft>
                <a:spcPct val="0"/>
              </a:spcAft>
              <a:buBlip>
                <a:blip r:embed="rId4"/>
              </a:buBlip>
            </a:pPr>
            <a:r>
              <a:rPr lang="en-US" altLang="ja-JP" sz="2801">
                <a:solidFill>
                  <a:schemeClr val="bg1"/>
                </a:solidFill>
                <a:latin typeface="Arial" panose="020B0604020202020204" pitchFamily="34" charset="0"/>
                <a:cs typeface="Arial" panose="020B0604020202020204" pitchFamily="34" charset="0"/>
              </a:rPr>
              <a:t>Choose Quarterly or Annual Penetration Testing</a:t>
            </a:r>
          </a:p>
          <a:p>
            <a:pPr marL="571472" indent="-571472" fontAlgn="base">
              <a:spcBef>
                <a:spcPts val="900"/>
              </a:spcBef>
              <a:spcAft>
                <a:spcPct val="0"/>
              </a:spcAft>
              <a:buBlip>
                <a:blip r:embed="rId4"/>
              </a:buBlip>
            </a:pPr>
            <a:r>
              <a:rPr lang="en-US" altLang="ja-JP" sz="2801">
                <a:solidFill>
                  <a:schemeClr val="bg1"/>
                </a:solidFill>
                <a:latin typeface="Arial" panose="020B0604020202020204" pitchFamily="34" charset="0"/>
                <a:cs typeface="Arial" panose="020B0604020202020204" pitchFamily="34" charset="0"/>
              </a:rPr>
              <a:t>Continuous Protection - incorporates the latest knowledge, methodologies, techniques</a:t>
            </a:r>
          </a:p>
          <a:p>
            <a:pPr marL="571472" indent="-571472" fontAlgn="base">
              <a:spcBef>
                <a:spcPts val="900"/>
              </a:spcBef>
              <a:spcAft>
                <a:spcPct val="0"/>
              </a:spcAft>
              <a:buBlip>
                <a:blip r:embed="rId4"/>
              </a:buBlip>
            </a:pPr>
            <a:r>
              <a:rPr lang="en-US" altLang="ja-JP" sz="2801">
                <a:solidFill>
                  <a:schemeClr val="bg1"/>
                </a:solidFill>
                <a:latin typeface="Arial" panose="020B0604020202020204" pitchFamily="34" charset="0"/>
                <a:cs typeface="Arial" panose="020B0604020202020204" pitchFamily="34" charset="0"/>
              </a:rPr>
              <a:t>Meet compliance requirements with more scheduling flexibility</a:t>
            </a:r>
          </a:p>
          <a:p>
            <a:pPr marL="571472" indent="-571472" fontAlgn="base">
              <a:spcBef>
                <a:spcPts val="900"/>
              </a:spcBef>
              <a:spcAft>
                <a:spcPct val="0"/>
              </a:spcAft>
              <a:buBlip>
                <a:blip r:embed="rId4"/>
              </a:buBlip>
            </a:pPr>
            <a:r>
              <a:rPr lang="en-US" altLang="ja-JP" sz="2801">
                <a:solidFill>
                  <a:schemeClr val="bg1"/>
                </a:solidFill>
                <a:latin typeface="Arial" panose="020B0604020202020204" pitchFamily="34" charset="0"/>
                <a:cs typeface="Arial" panose="020B0604020202020204" pitchFamily="34" charset="0"/>
              </a:rPr>
              <a:t>Part of our Threat &amp; Vulnerability Management (TVM) Solution to ensure we continuously scan and patch and remediate to keep you secure</a:t>
            </a:r>
          </a:p>
        </p:txBody>
      </p:sp>
    </p:spTree>
    <p:extLst>
      <p:ext uri="{BB962C8B-B14F-4D97-AF65-F5344CB8AC3E}">
        <p14:creationId xmlns:p14="http://schemas.microsoft.com/office/powerpoint/2010/main" val="34472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0150D-027B-F147-941A-AA3E741A329A}"/>
              </a:ext>
            </a:extLst>
          </p:cNvPr>
          <p:cNvSpPr txBox="1"/>
          <p:nvPr/>
        </p:nvSpPr>
        <p:spPr>
          <a:xfrm>
            <a:off x="6217920" y="2143376"/>
            <a:ext cx="11612880" cy="2000549"/>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600"/>
              </a:spcBef>
              <a:spcAft>
                <a:spcPct val="0"/>
              </a:spcAft>
            </a:pPr>
            <a:r>
              <a:rPr lang="en-US" altLang="ja-JP" sz="2801" i="1">
                <a:solidFill>
                  <a:schemeClr val="bg1">
                    <a:lumMod val="75000"/>
                  </a:schemeClr>
                </a:solidFill>
                <a:latin typeface="Arial" panose="020B0604020202020204" pitchFamily="34" charset="0"/>
                <a:cs typeface="Arial" panose="020B0604020202020204" pitchFamily="34" charset="0"/>
              </a:rPr>
              <a:t>A fully managed AI-based antivirus solution. The goal is to proactively secure endpoints from malware attacks and achieve a preventative state so that malware attacks are blocked before they can execute, as opposed to detect and respond.  </a:t>
            </a:r>
          </a:p>
        </p:txBody>
      </p:sp>
      <p:sp>
        <p:nvSpPr>
          <p:cNvPr id="23" name="Rectangle 22">
            <a:extLst>
              <a:ext uri="{FF2B5EF4-FFF2-40B4-BE49-F238E27FC236}">
                <a16:creationId xmlns:a16="http://schemas.microsoft.com/office/drawing/2014/main" id="{E97FD841-8836-844F-8ECA-180DBB0654C7}"/>
              </a:ext>
            </a:extLst>
          </p:cNvPr>
          <p:cNvSpPr/>
          <p:nvPr/>
        </p:nvSpPr>
        <p:spPr>
          <a:xfrm>
            <a:off x="849824" y="1463041"/>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sp>
        <p:nvSpPr>
          <p:cNvPr id="25" name="TextBox 24">
            <a:extLst>
              <a:ext uri="{FF2B5EF4-FFF2-40B4-BE49-F238E27FC236}">
                <a16:creationId xmlns:a16="http://schemas.microsoft.com/office/drawing/2014/main" id="{9A0FDCA4-8049-DC46-A06C-7E613C9B249B}"/>
              </a:ext>
            </a:extLst>
          </p:cNvPr>
          <p:cNvSpPr txBox="1"/>
          <p:nvPr/>
        </p:nvSpPr>
        <p:spPr>
          <a:xfrm>
            <a:off x="6217921" y="4504738"/>
            <a:ext cx="11919125" cy="4683335"/>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3200" b="1">
                <a:solidFill>
                  <a:srgbClr val="95FFFF"/>
                </a:solidFill>
                <a:latin typeface="Arial" panose="020B0604020202020204" pitchFamily="34" charset="0"/>
                <a:cs typeface="Arial" panose="020B0604020202020204" pitchFamily="34" charset="0"/>
              </a:rPr>
              <a:t>How Cyvatar Secures You</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Installation and configuration of an endpoint security solution</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Remediation of malware, PUPs and memory control</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Ransomware protection</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Playbooks and orchestration </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24/7 Monitoring and response </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Maintenance of the remediated status</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Monthly executive reporting</a:t>
            </a: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4048902" y="7865544"/>
            <a:ext cx="1280160" cy="128016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1178846" y="6175547"/>
            <a:ext cx="1280160" cy="128016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6"/>
          <a:srcRect/>
          <a:stretch/>
        </p:blipFill>
        <p:spPr>
          <a:xfrm>
            <a:off x="4048902" y="4527587"/>
            <a:ext cx="1280160" cy="128016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7"/>
          <a:srcRect/>
          <a:stretch/>
        </p:blipFill>
        <p:spPr>
          <a:xfrm>
            <a:off x="1178846" y="2879627"/>
            <a:ext cx="1280160" cy="128016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2638133" y="3097859"/>
            <a:ext cx="2976432"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Prevention of malware &amp; ransomware incidents</a:t>
            </a:r>
          </a:p>
        </p:txBody>
      </p:sp>
      <p:sp>
        <p:nvSpPr>
          <p:cNvPr id="35" name="TextBox 34">
            <a:extLst>
              <a:ext uri="{FF2B5EF4-FFF2-40B4-BE49-F238E27FC236}">
                <a16:creationId xmlns:a16="http://schemas.microsoft.com/office/drawing/2014/main" id="{CA91DA13-FF02-274A-8288-9A26D6F41636}"/>
              </a:ext>
            </a:extLst>
          </p:cNvPr>
          <p:cNvSpPr txBox="1"/>
          <p:nvPr/>
        </p:nvSpPr>
        <p:spPr>
          <a:xfrm>
            <a:off x="849822" y="4771513"/>
            <a:ext cx="3153924"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Continuous protection from known &amp; emerging threats</a:t>
            </a:r>
          </a:p>
        </p:txBody>
      </p:sp>
      <p:sp>
        <p:nvSpPr>
          <p:cNvPr id="36" name="TextBox 35">
            <a:extLst>
              <a:ext uri="{FF2B5EF4-FFF2-40B4-BE49-F238E27FC236}">
                <a16:creationId xmlns:a16="http://schemas.microsoft.com/office/drawing/2014/main" id="{F7DF3F82-2E05-FD45-95C2-B159C53F5224}"/>
              </a:ext>
            </a:extLst>
          </p:cNvPr>
          <p:cNvSpPr txBox="1"/>
          <p:nvPr/>
        </p:nvSpPr>
        <p:spPr>
          <a:xfrm>
            <a:off x="1090966" y="8082841"/>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Actionable plans for remediation of incidents</a:t>
            </a:r>
          </a:p>
        </p:txBody>
      </p:sp>
      <p:sp>
        <p:nvSpPr>
          <p:cNvPr id="37" name="TextBox 36">
            <a:extLst>
              <a:ext uri="{FF2B5EF4-FFF2-40B4-BE49-F238E27FC236}">
                <a16:creationId xmlns:a16="http://schemas.microsoft.com/office/drawing/2014/main" id="{96785A57-5316-E049-888F-353BD2466651}"/>
              </a:ext>
            </a:extLst>
          </p:cNvPr>
          <p:cNvSpPr txBox="1"/>
          <p:nvPr/>
        </p:nvSpPr>
        <p:spPr>
          <a:xfrm>
            <a:off x="2638135" y="6387783"/>
            <a:ext cx="2736086" cy="5539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Proactive threat hunting</a:t>
            </a:r>
          </a:p>
        </p:txBody>
      </p:sp>
      <p:sp>
        <p:nvSpPr>
          <p:cNvPr id="18" name="TextBox 17">
            <a:extLst>
              <a:ext uri="{FF2B5EF4-FFF2-40B4-BE49-F238E27FC236}">
                <a16:creationId xmlns:a16="http://schemas.microsoft.com/office/drawing/2014/main" id="{4F195A11-94F5-7744-AA6C-CC7248900C6B}"/>
              </a:ext>
            </a:extLst>
          </p:cNvPr>
          <p:cNvSpPr txBox="1"/>
          <p:nvPr/>
        </p:nvSpPr>
        <p:spPr>
          <a:xfrm>
            <a:off x="6047795" y="914402"/>
            <a:ext cx="12699444"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panose="020B0604020202020204" pitchFamily="34" charset="0"/>
                <a:cs typeface="Arial" panose="020B0604020202020204" pitchFamily="34" charset="0"/>
              </a:rPr>
              <a:t>Secure Endpoint Management (SEM)</a:t>
            </a:r>
          </a:p>
        </p:txBody>
      </p:sp>
      <p:grpSp>
        <p:nvGrpSpPr>
          <p:cNvPr id="5" name="Group 4">
            <a:extLst>
              <a:ext uri="{FF2B5EF4-FFF2-40B4-BE49-F238E27FC236}">
                <a16:creationId xmlns:a16="http://schemas.microsoft.com/office/drawing/2014/main" id="{D2A2BB4C-1FE5-342B-421B-39408BD46D7C}"/>
              </a:ext>
            </a:extLst>
          </p:cNvPr>
          <p:cNvGrpSpPr/>
          <p:nvPr/>
        </p:nvGrpSpPr>
        <p:grpSpPr>
          <a:xfrm>
            <a:off x="2413052" y="640080"/>
            <a:ext cx="1593125" cy="1744848"/>
            <a:chOff x="1206526" y="182880"/>
            <a:chExt cx="796562" cy="872424"/>
          </a:xfrm>
        </p:grpSpPr>
        <p:sp>
          <p:nvSpPr>
            <p:cNvPr id="4" name="Hexagon 3">
              <a:extLst>
                <a:ext uri="{FF2B5EF4-FFF2-40B4-BE49-F238E27FC236}">
                  <a16:creationId xmlns:a16="http://schemas.microsoft.com/office/drawing/2014/main" id="{72F6DC1E-9B8A-16CC-5D4C-DA0A5F053F61}"/>
                </a:ext>
              </a:extLst>
            </p:cNvPr>
            <p:cNvSpPr/>
            <p:nvPr/>
          </p:nvSpPr>
          <p:spPr>
            <a:xfrm rot="5400000">
              <a:off x="1168595" y="220811"/>
              <a:ext cx="872424" cy="796562"/>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3" name="Picture 2" descr="Icon&#10;&#10;Description automatically generated">
              <a:extLst>
                <a:ext uri="{FF2B5EF4-FFF2-40B4-BE49-F238E27FC236}">
                  <a16:creationId xmlns:a16="http://schemas.microsoft.com/office/drawing/2014/main" id="{493347F4-9CCE-2B7A-4E6F-D395578915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9503" y="225521"/>
              <a:ext cx="719065" cy="709007"/>
            </a:xfrm>
            <a:prstGeom prst="rect">
              <a:avLst/>
            </a:prstGeom>
          </p:spPr>
        </p:pic>
      </p:grpSp>
    </p:spTree>
    <p:extLst>
      <p:ext uri="{BB962C8B-B14F-4D97-AF65-F5344CB8AC3E}">
        <p14:creationId xmlns:p14="http://schemas.microsoft.com/office/powerpoint/2010/main" val="3541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F21602B-CDBB-6360-949B-7DDDC70DFA44}"/>
              </a:ext>
            </a:extLst>
          </p:cNvPr>
          <p:cNvSpPr/>
          <p:nvPr/>
        </p:nvSpPr>
        <p:spPr>
          <a:xfrm>
            <a:off x="849818" y="1657633"/>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pic>
        <p:nvPicPr>
          <p:cNvPr id="3" name="Picture 2">
            <a:extLst>
              <a:ext uri="{FF2B5EF4-FFF2-40B4-BE49-F238E27FC236}">
                <a16:creationId xmlns:a16="http://schemas.microsoft.com/office/drawing/2014/main" id="{31EE4720-7F66-FCBE-E3BD-8A5E5B0E406D}"/>
              </a:ext>
            </a:extLst>
          </p:cNvPr>
          <p:cNvPicPr>
            <a:picLocks noChangeAspect="1"/>
          </p:cNvPicPr>
          <p:nvPr/>
        </p:nvPicPr>
        <p:blipFill>
          <a:blip r:embed="rId2"/>
          <a:srcRect/>
          <a:stretch/>
        </p:blipFill>
        <p:spPr>
          <a:xfrm>
            <a:off x="4048902" y="7865544"/>
            <a:ext cx="1280160" cy="1280160"/>
          </a:xfrm>
          <a:prstGeom prst="rect">
            <a:avLst/>
          </a:prstGeom>
        </p:spPr>
      </p:pic>
      <p:pic>
        <p:nvPicPr>
          <p:cNvPr id="4" name="Picture 3">
            <a:extLst>
              <a:ext uri="{FF2B5EF4-FFF2-40B4-BE49-F238E27FC236}">
                <a16:creationId xmlns:a16="http://schemas.microsoft.com/office/drawing/2014/main" id="{0133DBE4-A167-9DE7-8E2D-BA0F783F5A42}"/>
              </a:ext>
            </a:extLst>
          </p:cNvPr>
          <p:cNvPicPr>
            <a:picLocks noChangeAspect="1"/>
          </p:cNvPicPr>
          <p:nvPr/>
        </p:nvPicPr>
        <p:blipFill>
          <a:blip r:embed="rId3"/>
          <a:srcRect/>
          <a:stretch/>
        </p:blipFill>
        <p:spPr>
          <a:xfrm>
            <a:off x="1178846" y="6175547"/>
            <a:ext cx="1280160" cy="1280160"/>
          </a:xfrm>
          <a:prstGeom prst="rect">
            <a:avLst/>
          </a:prstGeom>
        </p:spPr>
      </p:pic>
      <p:pic>
        <p:nvPicPr>
          <p:cNvPr id="5" name="Picture 4">
            <a:extLst>
              <a:ext uri="{FF2B5EF4-FFF2-40B4-BE49-F238E27FC236}">
                <a16:creationId xmlns:a16="http://schemas.microsoft.com/office/drawing/2014/main" id="{E646794A-B9BA-171C-1E8C-3EEFBD6F54F1}"/>
              </a:ext>
            </a:extLst>
          </p:cNvPr>
          <p:cNvPicPr>
            <a:picLocks noChangeAspect="1"/>
          </p:cNvPicPr>
          <p:nvPr/>
        </p:nvPicPr>
        <p:blipFill>
          <a:blip r:embed="rId4"/>
          <a:srcRect/>
          <a:stretch/>
        </p:blipFill>
        <p:spPr>
          <a:xfrm>
            <a:off x="4048902" y="4527587"/>
            <a:ext cx="1280160" cy="1280160"/>
          </a:xfrm>
          <a:prstGeom prst="rect">
            <a:avLst/>
          </a:prstGeom>
        </p:spPr>
      </p:pic>
      <p:pic>
        <p:nvPicPr>
          <p:cNvPr id="6" name="Picture 5">
            <a:extLst>
              <a:ext uri="{FF2B5EF4-FFF2-40B4-BE49-F238E27FC236}">
                <a16:creationId xmlns:a16="http://schemas.microsoft.com/office/drawing/2014/main" id="{143CC6A0-59A8-9B21-FD7B-639E006CB1CB}"/>
              </a:ext>
            </a:extLst>
          </p:cNvPr>
          <p:cNvPicPr>
            <a:picLocks noChangeAspect="1"/>
          </p:cNvPicPr>
          <p:nvPr/>
        </p:nvPicPr>
        <p:blipFill>
          <a:blip r:embed="rId5"/>
          <a:srcRect/>
          <a:stretch/>
        </p:blipFill>
        <p:spPr>
          <a:xfrm>
            <a:off x="1178846" y="2879627"/>
            <a:ext cx="1280160" cy="1280160"/>
          </a:xfrm>
          <a:prstGeom prst="rect">
            <a:avLst/>
          </a:prstGeom>
        </p:spPr>
      </p:pic>
      <p:sp>
        <p:nvSpPr>
          <p:cNvPr id="7" name="TextBox 6">
            <a:extLst>
              <a:ext uri="{FF2B5EF4-FFF2-40B4-BE49-F238E27FC236}">
                <a16:creationId xmlns:a16="http://schemas.microsoft.com/office/drawing/2014/main" id="{11464460-EC30-AFB4-1338-310F1B53D299}"/>
              </a:ext>
            </a:extLst>
          </p:cNvPr>
          <p:cNvSpPr txBox="1"/>
          <p:nvPr/>
        </p:nvSpPr>
        <p:spPr>
          <a:xfrm>
            <a:off x="2599987" y="3121258"/>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Get an accurate inventory of IT assets</a:t>
            </a:r>
          </a:p>
        </p:txBody>
      </p:sp>
      <p:sp>
        <p:nvSpPr>
          <p:cNvPr id="8" name="TextBox 7">
            <a:extLst>
              <a:ext uri="{FF2B5EF4-FFF2-40B4-BE49-F238E27FC236}">
                <a16:creationId xmlns:a16="http://schemas.microsoft.com/office/drawing/2014/main" id="{1FBD3701-2B71-FEFB-8697-42C7FF474763}"/>
              </a:ext>
            </a:extLst>
          </p:cNvPr>
          <p:cNvSpPr txBox="1"/>
          <p:nvPr/>
        </p:nvSpPr>
        <p:spPr>
          <a:xfrm>
            <a:off x="1090964" y="4924881"/>
            <a:ext cx="2736086" cy="5539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Discover security gaps</a:t>
            </a:r>
          </a:p>
        </p:txBody>
      </p:sp>
      <p:sp>
        <p:nvSpPr>
          <p:cNvPr id="9" name="TextBox 8">
            <a:extLst>
              <a:ext uri="{FF2B5EF4-FFF2-40B4-BE49-F238E27FC236}">
                <a16:creationId xmlns:a16="http://schemas.microsoft.com/office/drawing/2014/main" id="{44AB20FB-744B-4C5A-7BF2-303C553785A1}"/>
              </a:ext>
            </a:extLst>
          </p:cNvPr>
          <p:cNvSpPr txBox="1"/>
          <p:nvPr/>
        </p:nvSpPr>
        <p:spPr>
          <a:xfrm>
            <a:off x="849814" y="7951626"/>
            <a:ext cx="3118214" cy="1107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Ability to build a foundation for a comprehensive security program</a:t>
            </a:r>
          </a:p>
        </p:txBody>
      </p:sp>
      <p:sp>
        <p:nvSpPr>
          <p:cNvPr id="10" name="TextBox 9">
            <a:extLst>
              <a:ext uri="{FF2B5EF4-FFF2-40B4-BE49-F238E27FC236}">
                <a16:creationId xmlns:a16="http://schemas.microsoft.com/office/drawing/2014/main" id="{2BE0120A-6C54-C409-2BD7-DD2F1CC26C8B}"/>
              </a:ext>
            </a:extLst>
          </p:cNvPr>
          <p:cNvSpPr txBox="1"/>
          <p:nvPr/>
        </p:nvSpPr>
        <p:spPr>
          <a:xfrm>
            <a:off x="2587949" y="6535307"/>
            <a:ext cx="2969418" cy="5539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Solve CIS controls 1 &amp; 2</a:t>
            </a:r>
          </a:p>
        </p:txBody>
      </p:sp>
      <p:sp>
        <p:nvSpPr>
          <p:cNvPr id="14" name="TextBox 13">
            <a:extLst>
              <a:ext uri="{FF2B5EF4-FFF2-40B4-BE49-F238E27FC236}">
                <a16:creationId xmlns:a16="http://schemas.microsoft.com/office/drawing/2014/main" id="{F7D9065E-3682-F3B5-0F2B-8B02098BFE83}"/>
              </a:ext>
            </a:extLst>
          </p:cNvPr>
          <p:cNvSpPr txBox="1"/>
          <p:nvPr/>
        </p:nvSpPr>
        <p:spPr>
          <a:xfrm>
            <a:off x="6368876" y="1030714"/>
            <a:ext cx="12699444"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panose="020B0604020202020204" pitchFamily="34" charset="0"/>
                <a:cs typeface="Arial" panose="020B0604020202020204" pitchFamily="34" charset="0"/>
              </a:rPr>
              <a:t>IT Asset Management (ITAM)</a:t>
            </a:r>
          </a:p>
        </p:txBody>
      </p:sp>
      <p:sp>
        <p:nvSpPr>
          <p:cNvPr id="15" name="TextBox 14">
            <a:extLst>
              <a:ext uri="{FF2B5EF4-FFF2-40B4-BE49-F238E27FC236}">
                <a16:creationId xmlns:a16="http://schemas.microsoft.com/office/drawing/2014/main" id="{C6F674AC-65C8-526B-E5EC-DB4FDC32995E}"/>
              </a:ext>
            </a:extLst>
          </p:cNvPr>
          <p:cNvSpPr txBox="1"/>
          <p:nvPr/>
        </p:nvSpPr>
        <p:spPr>
          <a:xfrm>
            <a:off x="6368876" y="1966094"/>
            <a:ext cx="11304870" cy="2000549"/>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i="1">
                <a:solidFill>
                  <a:schemeClr val="bg1">
                    <a:lumMod val="75000"/>
                  </a:schemeClr>
                </a:solidFill>
                <a:latin typeface="Arial" panose="020B0604020202020204" pitchFamily="34" charset="0"/>
                <a:cs typeface="Arial" panose="020B0604020202020204" pitchFamily="34" charset="0"/>
              </a:rPr>
              <a:t>Gain a comprehensive asset inventory in a cloud-managed solution. Integrates with over two hundred security and management solutions to discover assets and provide contextual information about each asset. Identifies security coverage gaps and helps remediate them.</a:t>
            </a:r>
          </a:p>
        </p:txBody>
      </p:sp>
      <p:sp>
        <p:nvSpPr>
          <p:cNvPr id="16" name="TextBox 15">
            <a:extLst>
              <a:ext uri="{FF2B5EF4-FFF2-40B4-BE49-F238E27FC236}">
                <a16:creationId xmlns:a16="http://schemas.microsoft.com/office/drawing/2014/main" id="{C89C6A45-2985-BE16-0F49-305EF77CDEC6}"/>
              </a:ext>
            </a:extLst>
          </p:cNvPr>
          <p:cNvSpPr txBox="1"/>
          <p:nvPr/>
        </p:nvSpPr>
        <p:spPr>
          <a:xfrm>
            <a:off x="6368876" y="4457672"/>
            <a:ext cx="11919125" cy="4365299"/>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b="1">
                <a:solidFill>
                  <a:srgbClr val="95FFFF"/>
                </a:solidFill>
                <a:latin typeface="Arial" panose="020B0604020202020204" pitchFamily="34" charset="0"/>
                <a:cs typeface="Arial" panose="020B0604020202020204" pitchFamily="34" charset="0"/>
              </a:rPr>
              <a:t>How Cyvatar Secures You</a:t>
            </a:r>
          </a:p>
          <a:p>
            <a:pPr marL="571485" indent="-571485" fontAlgn="base">
              <a:spcBef>
                <a:spcPts val="900"/>
              </a:spcBef>
              <a:spcAft>
                <a:spcPct val="0"/>
              </a:spcAft>
              <a:buBlip>
                <a:blip r:embed="rId6"/>
              </a:buBlip>
            </a:pPr>
            <a:r>
              <a:rPr lang="en-US" altLang="ja-JP" sz="2801">
                <a:solidFill>
                  <a:schemeClr val="bg1"/>
                </a:solidFill>
                <a:latin typeface="Arial" panose="020B0604020202020204" pitchFamily="34" charset="0"/>
                <a:cs typeface="Arial" panose="020B0604020202020204" pitchFamily="34" charset="0"/>
              </a:rPr>
              <a:t>Assessment to create an inventory of hardware and software assets </a:t>
            </a:r>
          </a:p>
          <a:p>
            <a:pPr marL="571485" indent="-571485" fontAlgn="base">
              <a:spcBef>
                <a:spcPts val="900"/>
              </a:spcBef>
              <a:spcAft>
                <a:spcPct val="0"/>
              </a:spcAft>
              <a:buBlip>
                <a:blip r:embed="rId6"/>
              </a:buBlip>
            </a:pPr>
            <a:r>
              <a:rPr lang="en-US" altLang="ja-JP" sz="2801">
                <a:solidFill>
                  <a:schemeClr val="bg1"/>
                </a:solidFill>
                <a:latin typeface="Arial" panose="020B0604020202020204" pitchFamily="34" charset="0"/>
                <a:cs typeface="Arial" panose="020B0604020202020204" pitchFamily="34" charset="0"/>
              </a:rPr>
              <a:t>Identification of  devices with missing or malfunctioning agents,  devices not being scanned for vulnerabilities, managed/un-managed devices and rogue devices on privileged networks</a:t>
            </a:r>
          </a:p>
          <a:p>
            <a:pPr marL="571485" indent="-571485" fontAlgn="base">
              <a:spcBef>
                <a:spcPts val="900"/>
              </a:spcBef>
              <a:spcAft>
                <a:spcPct val="0"/>
              </a:spcAft>
              <a:buBlip>
                <a:blip r:embed="rId6"/>
              </a:buBlip>
            </a:pPr>
            <a:r>
              <a:rPr lang="en-US" altLang="ja-JP" sz="2801">
                <a:solidFill>
                  <a:schemeClr val="bg1"/>
                </a:solidFill>
                <a:latin typeface="Arial" panose="020B0604020202020204" pitchFamily="34" charset="0"/>
                <a:cs typeface="Arial" panose="020B0604020202020204" pitchFamily="34" charset="0"/>
              </a:rPr>
              <a:t>Remediation of any gaps and risks found</a:t>
            </a:r>
          </a:p>
          <a:p>
            <a:pPr marL="571485" indent="-571485" fontAlgn="base">
              <a:spcBef>
                <a:spcPts val="900"/>
              </a:spcBef>
              <a:spcAft>
                <a:spcPct val="0"/>
              </a:spcAft>
              <a:buBlip>
                <a:blip r:embed="rId6"/>
              </a:buBlip>
            </a:pPr>
            <a:r>
              <a:rPr lang="en-US" altLang="ja-JP" sz="2801">
                <a:solidFill>
                  <a:schemeClr val="bg1"/>
                </a:solidFill>
                <a:latin typeface="Arial" panose="020B0604020202020204" pitchFamily="34" charset="0"/>
                <a:cs typeface="Arial" panose="020B0604020202020204" pitchFamily="34" charset="0"/>
              </a:rPr>
              <a:t>Maintenance of the remediated status</a:t>
            </a:r>
          </a:p>
          <a:p>
            <a:pPr marL="571485" indent="-571485" fontAlgn="base">
              <a:spcBef>
                <a:spcPts val="900"/>
              </a:spcBef>
              <a:spcAft>
                <a:spcPct val="0"/>
              </a:spcAft>
              <a:buBlip>
                <a:blip r:embed="rId6"/>
              </a:buBlip>
            </a:pPr>
            <a:r>
              <a:rPr lang="en-US" altLang="ja-JP" sz="2801">
                <a:solidFill>
                  <a:schemeClr val="bg1"/>
                </a:solidFill>
                <a:latin typeface="Arial" panose="020B0604020202020204" pitchFamily="34" charset="0"/>
                <a:cs typeface="Arial" panose="020B0604020202020204" pitchFamily="34" charset="0"/>
              </a:rPr>
              <a:t>Monthly executive reporting</a:t>
            </a:r>
          </a:p>
        </p:txBody>
      </p:sp>
      <p:sp>
        <p:nvSpPr>
          <p:cNvPr id="18" name="Hexagon 17">
            <a:extLst>
              <a:ext uri="{FF2B5EF4-FFF2-40B4-BE49-F238E27FC236}">
                <a16:creationId xmlns:a16="http://schemas.microsoft.com/office/drawing/2014/main" id="{634D19C4-91AC-5B3F-C93B-3F0998E87BA9}"/>
              </a:ext>
            </a:extLst>
          </p:cNvPr>
          <p:cNvSpPr/>
          <p:nvPr/>
        </p:nvSpPr>
        <p:spPr>
          <a:xfrm rot="5400000">
            <a:off x="2303820" y="677618"/>
            <a:ext cx="1737360" cy="1591056"/>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21" name="Picture 20" descr="Icon&#10;&#10;Description automatically generated">
            <a:extLst>
              <a:ext uri="{FF2B5EF4-FFF2-40B4-BE49-F238E27FC236}">
                <a16:creationId xmlns:a16="http://schemas.microsoft.com/office/drawing/2014/main" id="{2B1CCF52-F051-7374-45CB-32547D16AE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5488" y="942885"/>
            <a:ext cx="1351562" cy="1222614"/>
          </a:xfrm>
          <a:prstGeom prst="rect">
            <a:avLst/>
          </a:prstGeom>
        </p:spPr>
      </p:pic>
    </p:spTree>
    <p:extLst>
      <p:ext uri="{BB962C8B-B14F-4D97-AF65-F5344CB8AC3E}">
        <p14:creationId xmlns:p14="http://schemas.microsoft.com/office/powerpoint/2010/main" val="25989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768030F-4B95-E550-8822-0589378E4CA7}"/>
              </a:ext>
            </a:extLst>
          </p:cNvPr>
          <p:cNvSpPr/>
          <p:nvPr/>
        </p:nvSpPr>
        <p:spPr>
          <a:xfrm>
            <a:off x="812708" y="1730659"/>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pic>
        <p:nvPicPr>
          <p:cNvPr id="4" name="Picture 3">
            <a:extLst>
              <a:ext uri="{FF2B5EF4-FFF2-40B4-BE49-F238E27FC236}">
                <a16:creationId xmlns:a16="http://schemas.microsoft.com/office/drawing/2014/main" id="{4CAECD01-B723-6EA4-95B7-E4E9AD2651E4}"/>
              </a:ext>
            </a:extLst>
          </p:cNvPr>
          <p:cNvPicPr>
            <a:picLocks noChangeAspect="1"/>
          </p:cNvPicPr>
          <p:nvPr/>
        </p:nvPicPr>
        <p:blipFill>
          <a:blip r:embed="rId2"/>
          <a:stretch>
            <a:fillRect/>
          </a:stretch>
        </p:blipFill>
        <p:spPr>
          <a:xfrm>
            <a:off x="4048902" y="7865544"/>
            <a:ext cx="1280160" cy="1280160"/>
          </a:xfrm>
          <a:prstGeom prst="rect">
            <a:avLst/>
          </a:prstGeom>
        </p:spPr>
      </p:pic>
      <p:pic>
        <p:nvPicPr>
          <p:cNvPr id="5" name="Picture 4">
            <a:extLst>
              <a:ext uri="{FF2B5EF4-FFF2-40B4-BE49-F238E27FC236}">
                <a16:creationId xmlns:a16="http://schemas.microsoft.com/office/drawing/2014/main" id="{A1C43C2B-5301-DCB7-AACE-A43C77DDFA1E}"/>
              </a:ext>
            </a:extLst>
          </p:cNvPr>
          <p:cNvPicPr>
            <a:picLocks noChangeAspect="1"/>
          </p:cNvPicPr>
          <p:nvPr/>
        </p:nvPicPr>
        <p:blipFill>
          <a:blip r:embed="rId3"/>
          <a:stretch>
            <a:fillRect/>
          </a:stretch>
        </p:blipFill>
        <p:spPr>
          <a:xfrm>
            <a:off x="1178846" y="6175547"/>
            <a:ext cx="1280160" cy="1280160"/>
          </a:xfrm>
          <a:prstGeom prst="rect">
            <a:avLst/>
          </a:prstGeom>
        </p:spPr>
      </p:pic>
      <p:pic>
        <p:nvPicPr>
          <p:cNvPr id="6" name="Picture 5">
            <a:extLst>
              <a:ext uri="{FF2B5EF4-FFF2-40B4-BE49-F238E27FC236}">
                <a16:creationId xmlns:a16="http://schemas.microsoft.com/office/drawing/2014/main" id="{8972C808-67B7-430A-6B64-17984BC15EFF}"/>
              </a:ext>
            </a:extLst>
          </p:cNvPr>
          <p:cNvPicPr>
            <a:picLocks noChangeAspect="1"/>
          </p:cNvPicPr>
          <p:nvPr/>
        </p:nvPicPr>
        <p:blipFill>
          <a:blip r:embed="rId4"/>
          <a:stretch>
            <a:fillRect/>
          </a:stretch>
        </p:blipFill>
        <p:spPr>
          <a:xfrm>
            <a:off x="4048902" y="4527587"/>
            <a:ext cx="1280160" cy="1280160"/>
          </a:xfrm>
          <a:prstGeom prst="rect">
            <a:avLst/>
          </a:prstGeom>
        </p:spPr>
      </p:pic>
      <p:pic>
        <p:nvPicPr>
          <p:cNvPr id="7" name="Picture 6">
            <a:extLst>
              <a:ext uri="{FF2B5EF4-FFF2-40B4-BE49-F238E27FC236}">
                <a16:creationId xmlns:a16="http://schemas.microsoft.com/office/drawing/2014/main" id="{697BC061-458E-C413-2172-37B854C02CF7}"/>
              </a:ext>
            </a:extLst>
          </p:cNvPr>
          <p:cNvPicPr>
            <a:picLocks noChangeAspect="1"/>
          </p:cNvPicPr>
          <p:nvPr/>
        </p:nvPicPr>
        <p:blipFill>
          <a:blip r:embed="rId5"/>
          <a:stretch>
            <a:fillRect/>
          </a:stretch>
        </p:blipFill>
        <p:spPr>
          <a:xfrm>
            <a:off x="1178846" y="2805366"/>
            <a:ext cx="1280160" cy="1280160"/>
          </a:xfrm>
          <a:prstGeom prst="rect">
            <a:avLst/>
          </a:prstGeom>
        </p:spPr>
      </p:pic>
      <p:sp>
        <p:nvSpPr>
          <p:cNvPr id="8" name="TextBox 7">
            <a:extLst>
              <a:ext uri="{FF2B5EF4-FFF2-40B4-BE49-F238E27FC236}">
                <a16:creationId xmlns:a16="http://schemas.microsoft.com/office/drawing/2014/main" id="{DFCF9C45-EE28-F9F7-8C85-0FED14801EFE}"/>
              </a:ext>
            </a:extLst>
          </p:cNvPr>
          <p:cNvSpPr txBox="1"/>
          <p:nvPr/>
        </p:nvSpPr>
        <p:spPr>
          <a:xfrm>
            <a:off x="2599987" y="3042058"/>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No noise –                     we manage the alerts</a:t>
            </a:r>
          </a:p>
        </p:txBody>
      </p:sp>
      <p:sp>
        <p:nvSpPr>
          <p:cNvPr id="9" name="TextBox 8">
            <a:extLst>
              <a:ext uri="{FF2B5EF4-FFF2-40B4-BE49-F238E27FC236}">
                <a16:creationId xmlns:a16="http://schemas.microsoft.com/office/drawing/2014/main" id="{2E9590B2-3C20-6A26-8083-E0B60A170279}"/>
              </a:ext>
            </a:extLst>
          </p:cNvPr>
          <p:cNvSpPr txBox="1"/>
          <p:nvPr/>
        </p:nvSpPr>
        <p:spPr>
          <a:xfrm>
            <a:off x="1109588" y="4589502"/>
            <a:ext cx="2736086" cy="1107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Identify and remediate compromised cloud accounts</a:t>
            </a:r>
          </a:p>
        </p:txBody>
      </p:sp>
      <p:sp>
        <p:nvSpPr>
          <p:cNvPr id="10" name="TextBox 9">
            <a:extLst>
              <a:ext uri="{FF2B5EF4-FFF2-40B4-BE49-F238E27FC236}">
                <a16:creationId xmlns:a16="http://schemas.microsoft.com/office/drawing/2014/main" id="{28D472BA-AE6A-9FE0-9927-E5015A402616}"/>
              </a:ext>
            </a:extLst>
          </p:cNvPr>
          <p:cNvSpPr txBox="1"/>
          <p:nvPr/>
        </p:nvSpPr>
        <p:spPr>
          <a:xfrm>
            <a:off x="1090964" y="8082839"/>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No additional staff requirements</a:t>
            </a:r>
          </a:p>
        </p:txBody>
      </p:sp>
      <p:sp>
        <p:nvSpPr>
          <p:cNvPr id="11" name="TextBox 10">
            <a:extLst>
              <a:ext uri="{FF2B5EF4-FFF2-40B4-BE49-F238E27FC236}">
                <a16:creationId xmlns:a16="http://schemas.microsoft.com/office/drawing/2014/main" id="{55D5DDA2-E9FE-AF9B-AF96-6F77A4F3F3DA}"/>
              </a:ext>
            </a:extLst>
          </p:cNvPr>
          <p:cNvSpPr txBox="1"/>
          <p:nvPr/>
        </p:nvSpPr>
        <p:spPr>
          <a:xfrm>
            <a:off x="2592979" y="6390358"/>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Full visibility and board ready reporting</a:t>
            </a:r>
          </a:p>
        </p:txBody>
      </p:sp>
      <p:sp>
        <p:nvSpPr>
          <p:cNvPr id="12" name="TextBox 11">
            <a:extLst>
              <a:ext uri="{FF2B5EF4-FFF2-40B4-BE49-F238E27FC236}">
                <a16:creationId xmlns:a16="http://schemas.microsoft.com/office/drawing/2014/main" id="{9065BA1A-6BD5-8F13-E3D1-112E2FBFB98E}"/>
              </a:ext>
            </a:extLst>
          </p:cNvPr>
          <p:cNvSpPr txBox="1"/>
          <p:nvPr/>
        </p:nvSpPr>
        <p:spPr>
          <a:xfrm>
            <a:off x="6368876" y="1156484"/>
            <a:ext cx="12699444" cy="830997"/>
          </a:xfrm>
          <a:prstGeom prst="rect">
            <a:avLst/>
          </a:prstGeom>
          <a:noFill/>
        </p:spPr>
        <p:txBody>
          <a:bodyPr wrap="square"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a:cs typeface="Arial"/>
              </a:rPr>
              <a:t>Cloud SaaS Management (CSM)</a:t>
            </a:r>
          </a:p>
        </p:txBody>
      </p:sp>
      <p:sp>
        <p:nvSpPr>
          <p:cNvPr id="13" name="TextBox 12">
            <a:extLst>
              <a:ext uri="{FF2B5EF4-FFF2-40B4-BE49-F238E27FC236}">
                <a16:creationId xmlns:a16="http://schemas.microsoft.com/office/drawing/2014/main" id="{E57CD980-4BD6-8FF6-E396-611E02CF9109}"/>
              </a:ext>
            </a:extLst>
          </p:cNvPr>
          <p:cNvSpPr txBox="1"/>
          <p:nvPr/>
        </p:nvSpPr>
        <p:spPr>
          <a:xfrm>
            <a:off x="6368876" y="2205583"/>
            <a:ext cx="11106419" cy="2000549"/>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i="1">
                <a:solidFill>
                  <a:schemeClr val="bg1">
                    <a:lumMod val="75000"/>
                  </a:schemeClr>
                </a:solidFill>
                <a:latin typeface="Arial"/>
                <a:ea typeface="ＭＳ Ｐゴシック"/>
                <a:cs typeface="Arial"/>
              </a:rPr>
              <a:t>Gives you the visibility needed to detect and investigate breaches uncover insider threats and secure the most commonly used SaaS applications like Salesforce, Zoom, Office 365, AWS, Slack, G-Suite, Azure and more. </a:t>
            </a:r>
            <a:endParaRPr lang="en-US" altLang="ja-JP" sz="2801" i="1">
              <a:solidFill>
                <a:schemeClr val="bg1">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3C27C8B-5EF9-09B0-344C-980DC3593DC2}"/>
              </a:ext>
            </a:extLst>
          </p:cNvPr>
          <p:cNvSpPr txBox="1"/>
          <p:nvPr/>
        </p:nvSpPr>
        <p:spPr>
          <a:xfrm>
            <a:off x="6368876" y="4457671"/>
            <a:ext cx="11919125" cy="3503525"/>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b="1">
                <a:solidFill>
                  <a:srgbClr val="95FFFF"/>
                </a:solidFill>
                <a:latin typeface="Arial"/>
                <a:ea typeface="ＭＳ Ｐゴシック"/>
                <a:cs typeface="Arial"/>
              </a:rPr>
              <a:t>How Cyvatar Secures You</a:t>
            </a:r>
          </a:p>
          <a:p>
            <a:pPr marL="571485" indent="-571485" fontAlgn="base">
              <a:spcBef>
                <a:spcPts val="900"/>
              </a:spcBef>
              <a:spcAft>
                <a:spcPct val="0"/>
              </a:spcAft>
              <a:buBlip>
                <a:blip r:embed="rId6"/>
              </a:buBlip>
            </a:pPr>
            <a:r>
              <a:rPr lang="en-US" altLang="ja-JP" sz="2801">
                <a:solidFill>
                  <a:schemeClr val="bg1"/>
                </a:solidFill>
                <a:latin typeface="Arial"/>
                <a:ea typeface="ＭＳ Ｐゴシック"/>
                <a:cs typeface="Arial"/>
              </a:rPr>
              <a:t>Cloud Assessment to identify risks within identified SaaS applications</a:t>
            </a:r>
          </a:p>
          <a:p>
            <a:pPr marL="571485" indent="-571485" fontAlgn="base">
              <a:spcBef>
                <a:spcPts val="900"/>
              </a:spcBef>
              <a:spcAft>
                <a:spcPct val="0"/>
              </a:spcAft>
              <a:buBlip>
                <a:blip r:embed="rId6"/>
              </a:buBlip>
            </a:pPr>
            <a:r>
              <a:rPr lang="en-US" altLang="ja-JP" sz="2801">
                <a:solidFill>
                  <a:schemeClr val="bg1"/>
                </a:solidFill>
                <a:latin typeface="Arial"/>
                <a:ea typeface="ＭＳ Ｐゴシック"/>
                <a:cs typeface="Arial"/>
              </a:rPr>
              <a:t>Development of a remediation plan and schedule</a:t>
            </a:r>
          </a:p>
          <a:p>
            <a:pPr marL="571485" indent="-571485" fontAlgn="base">
              <a:spcBef>
                <a:spcPts val="900"/>
              </a:spcBef>
              <a:spcAft>
                <a:spcPct val="0"/>
              </a:spcAft>
              <a:buBlip>
                <a:blip r:embed="rId6"/>
              </a:buBlip>
            </a:pPr>
            <a:r>
              <a:rPr lang="en-US" altLang="ja-JP" sz="2801">
                <a:solidFill>
                  <a:schemeClr val="bg1"/>
                </a:solidFill>
                <a:latin typeface="Arial"/>
                <a:ea typeface="ＭＳ Ｐゴシック"/>
                <a:cs typeface="Arial"/>
              </a:rPr>
              <a:t>Remediation of any gaps and risks found</a:t>
            </a:r>
          </a:p>
          <a:p>
            <a:pPr marL="571485" indent="-571485" fontAlgn="base">
              <a:spcBef>
                <a:spcPts val="900"/>
              </a:spcBef>
              <a:spcAft>
                <a:spcPct val="0"/>
              </a:spcAft>
              <a:buBlip>
                <a:blip r:embed="rId6"/>
              </a:buBlip>
            </a:pPr>
            <a:r>
              <a:rPr lang="en-US" altLang="ja-JP" sz="2801">
                <a:solidFill>
                  <a:schemeClr val="bg1"/>
                </a:solidFill>
                <a:latin typeface="Arial"/>
                <a:ea typeface="ＭＳ Ｐゴシック"/>
                <a:cs typeface="Arial"/>
              </a:rPr>
              <a:t>Maintenance of the remediated status</a:t>
            </a:r>
          </a:p>
          <a:p>
            <a:pPr marL="571485" indent="-571485" fontAlgn="base">
              <a:spcBef>
                <a:spcPts val="900"/>
              </a:spcBef>
              <a:spcAft>
                <a:spcPct val="0"/>
              </a:spcAft>
              <a:buBlip>
                <a:blip r:embed="rId6"/>
              </a:buBlip>
            </a:pPr>
            <a:r>
              <a:rPr lang="en-US" altLang="ja-JP" sz="2801">
                <a:solidFill>
                  <a:schemeClr val="bg1"/>
                </a:solidFill>
                <a:latin typeface="Arial"/>
                <a:ea typeface="ＭＳ Ｐゴシック"/>
                <a:cs typeface="Arial"/>
              </a:rPr>
              <a:t>Monthly executive reporting</a:t>
            </a:r>
          </a:p>
        </p:txBody>
      </p:sp>
      <p:sp>
        <p:nvSpPr>
          <p:cNvPr id="16" name="Hexagon 15">
            <a:extLst>
              <a:ext uri="{FF2B5EF4-FFF2-40B4-BE49-F238E27FC236}">
                <a16:creationId xmlns:a16="http://schemas.microsoft.com/office/drawing/2014/main" id="{81E360FD-1129-59CA-EB4E-2E33F270FEEE}"/>
              </a:ext>
            </a:extLst>
          </p:cNvPr>
          <p:cNvSpPr/>
          <p:nvPr/>
        </p:nvSpPr>
        <p:spPr>
          <a:xfrm rot="5400000">
            <a:off x="2303820" y="677618"/>
            <a:ext cx="1737360" cy="1591056"/>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19" name="Picture 18" descr="Icon&#10;&#10;Description automatically generated">
            <a:extLst>
              <a:ext uri="{FF2B5EF4-FFF2-40B4-BE49-F238E27FC236}">
                <a16:creationId xmlns:a16="http://schemas.microsoft.com/office/drawing/2014/main" id="{DEA88D7A-83A3-9761-9A48-90705510BA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6974" y="813446"/>
            <a:ext cx="1432058" cy="1238537"/>
          </a:xfrm>
          <a:prstGeom prst="rect">
            <a:avLst/>
          </a:prstGeom>
        </p:spPr>
      </p:pic>
    </p:spTree>
    <p:extLst>
      <p:ext uri="{BB962C8B-B14F-4D97-AF65-F5344CB8AC3E}">
        <p14:creationId xmlns:p14="http://schemas.microsoft.com/office/powerpoint/2010/main" val="304327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409541" y="1171603"/>
            <a:ext cx="1669100" cy="1444531"/>
          </a:xfrm>
          <a:prstGeom prst="rect">
            <a:avLst/>
          </a:prstGeom>
        </p:spPr>
      </p:pic>
      <p:grpSp>
        <p:nvGrpSpPr>
          <p:cNvPr id="4" name="Group 4"/>
          <p:cNvGrpSpPr/>
          <p:nvPr/>
        </p:nvGrpSpPr>
        <p:grpSpPr>
          <a:xfrm>
            <a:off x="1405775" y="1077978"/>
            <a:ext cx="6344290" cy="1919146"/>
            <a:chOff x="0" y="0"/>
            <a:chExt cx="3517474" cy="918459"/>
          </a:xfrm>
        </p:grpSpPr>
        <p:sp>
          <p:nvSpPr>
            <p:cNvPr id="5" name="Freeform 5"/>
            <p:cNvSpPr/>
            <p:nvPr/>
          </p:nvSpPr>
          <p:spPr>
            <a:xfrm>
              <a:off x="0" y="0"/>
              <a:ext cx="3517474" cy="918459"/>
            </a:xfrm>
            <a:custGeom>
              <a:avLst/>
              <a:gdLst/>
              <a:ahLst/>
              <a:cxnLst/>
              <a:rect l="l" t="t" r="r" b="b"/>
              <a:pathLst>
                <a:path w="3517474" h="918459">
                  <a:moveTo>
                    <a:pt x="3393014" y="918459"/>
                  </a:moveTo>
                  <a:lnTo>
                    <a:pt x="124460" y="918459"/>
                  </a:lnTo>
                  <a:cubicBezTo>
                    <a:pt x="55880" y="918459"/>
                    <a:pt x="0" y="862579"/>
                    <a:pt x="0" y="793999"/>
                  </a:cubicBezTo>
                  <a:lnTo>
                    <a:pt x="0" y="124460"/>
                  </a:lnTo>
                  <a:cubicBezTo>
                    <a:pt x="0" y="55880"/>
                    <a:pt x="55880" y="0"/>
                    <a:pt x="124460" y="0"/>
                  </a:cubicBezTo>
                  <a:lnTo>
                    <a:pt x="3393014" y="0"/>
                  </a:lnTo>
                  <a:cubicBezTo>
                    <a:pt x="3461594" y="0"/>
                    <a:pt x="3517474" y="55880"/>
                    <a:pt x="3517474" y="124460"/>
                  </a:cubicBezTo>
                  <a:lnTo>
                    <a:pt x="3517474" y="793999"/>
                  </a:lnTo>
                  <a:cubicBezTo>
                    <a:pt x="3517474" y="862579"/>
                    <a:pt x="3461594" y="918459"/>
                    <a:pt x="3393014" y="918459"/>
                  </a:cubicBezTo>
                  <a:close/>
                </a:path>
              </a:pathLst>
            </a:custGeom>
            <a:solidFill>
              <a:srgbClr val="7549DF"/>
            </a:solidFill>
          </p:spPr>
          <p:txBody>
            <a:bodyPr/>
            <a:lstStyle/>
            <a:p>
              <a:endParaRPr lang="en-US"/>
            </a:p>
          </p:txBody>
        </p:sp>
      </p:grpSp>
      <p:grpSp>
        <p:nvGrpSpPr>
          <p:cNvPr id="6" name="Group 6"/>
          <p:cNvGrpSpPr/>
          <p:nvPr/>
        </p:nvGrpSpPr>
        <p:grpSpPr>
          <a:xfrm>
            <a:off x="837175" y="364864"/>
            <a:ext cx="1480713" cy="1723011"/>
            <a:chOff x="0" y="0"/>
            <a:chExt cx="698500" cy="812800"/>
          </a:xfrm>
        </p:grpSpPr>
        <p:sp>
          <p:nvSpPr>
            <p:cNvPr id="7" name="Freeform 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361F93">
                <a:alpha val="77647"/>
              </a:srgbClr>
            </a:solidFill>
          </p:spPr>
          <p:txBody>
            <a:bodyPr/>
            <a:lstStyle/>
            <a:p>
              <a:endParaRPr lang="en-US"/>
            </a:p>
          </p:txBody>
        </p:sp>
        <p:sp>
          <p:nvSpPr>
            <p:cNvPr id="8" name="TextBox 8"/>
            <p:cNvSpPr txBox="1"/>
            <p:nvPr/>
          </p:nvSpPr>
          <p:spPr>
            <a:xfrm>
              <a:off x="0" y="101600"/>
              <a:ext cx="698500" cy="571500"/>
            </a:xfrm>
            <a:prstGeom prst="rect">
              <a:avLst/>
            </a:prstGeom>
          </p:spPr>
          <p:txBody>
            <a:bodyPr lIns="50800" tIns="50800" rIns="50800" bIns="50800" rtlCol="0" anchor="ctr"/>
            <a:lstStyle/>
            <a:p>
              <a:pPr algn="ctr">
                <a:lnSpc>
                  <a:spcPts val="3359"/>
                </a:lnSpc>
              </a:pPr>
              <a:endParaRPr/>
            </a:p>
          </p:txBody>
        </p:sp>
      </p:grpSp>
      <p:sp>
        <p:nvSpPr>
          <p:cNvPr id="10" name="TextBox 10"/>
          <p:cNvSpPr txBox="1"/>
          <p:nvPr/>
        </p:nvSpPr>
        <p:spPr>
          <a:xfrm>
            <a:off x="2332760" y="1463509"/>
            <a:ext cx="7773348" cy="1111586"/>
          </a:xfrm>
          <a:prstGeom prst="rect">
            <a:avLst/>
          </a:prstGeom>
        </p:spPr>
        <p:txBody>
          <a:bodyPr lIns="0" tIns="0" rIns="0" bIns="0" rtlCol="0" anchor="t">
            <a:spAutoFit/>
          </a:bodyPr>
          <a:lstStyle/>
          <a:p>
            <a:pPr>
              <a:lnSpc>
                <a:spcPts val="8984"/>
              </a:lnSpc>
            </a:pPr>
            <a:r>
              <a:rPr lang="en-US" sz="7300">
                <a:solidFill>
                  <a:srgbClr val="FFFFFF"/>
                </a:solidFill>
                <a:latin typeface="Open Sans Bold"/>
              </a:rPr>
              <a:t>About Us</a:t>
            </a:r>
            <a:endParaRPr lang="en-US"/>
          </a:p>
        </p:txBody>
      </p:sp>
      <p:sp>
        <p:nvSpPr>
          <p:cNvPr id="18" name="TextBox 17">
            <a:extLst>
              <a:ext uri="{FF2B5EF4-FFF2-40B4-BE49-F238E27FC236}">
                <a16:creationId xmlns:a16="http://schemas.microsoft.com/office/drawing/2014/main" id="{D0667A49-C116-E02B-310B-32FFB9CC654A}"/>
              </a:ext>
            </a:extLst>
          </p:cNvPr>
          <p:cNvSpPr txBox="1"/>
          <p:nvPr/>
        </p:nvSpPr>
        <p:spPr>
          <a:xfrm>
            <a:off x="8502143" y="2415647"/>
            <a:ext cx="9654165" cy="6909584"/>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4400" b="1" dirty="0" err="1">
                <a:solidFill>
                  <a:schemeClr val="accent3"/>
                </a:solidFill>
                <a:latin typeface="Calibri"/>
                <a:ea typeface="Open Sans"/>
                <a:cs typeface="Calibri"/>
              </a:rPr>
              <a:t>Cyvatar</a:t>
            </a:r>
            <a:r>
              <a:rPr lang="en-US" sz="4400" b="1" dirty="0">
                <a:solidFill>
                  <a:schemeClr val="accent3"/>
                </a:solidFill>
                <a:latin typeface="Calibri"/>
                <a:ea typeface="Open Sans"/>
                <a:cs typeface="Calibri"/>
              </a:rPr>
              <a:t> provides enterprise grade security solutions for the SME market.</a:t>
            </a:r>
          </a:p>
          <a:p>
            <a:endParaRPr lang="en-US" sz="3200">
              <a:latin typeface="Calibri"/>
              <a:ea typeface="Open Sans" panose="020B0606030504020204" pitchFamily="34" charset="0"/>
              <a:cs typeface="Calibri"/>
            </a:endParaRPr>
          </a:p>
          <a:p>
            <a:r>
              <a:rPr lang="en-US" sz="3200" dirty="0">
                <a:latin typeface="Calibri"/>
                <a:ea typeface="Open Sans"/>
                <a:cs typeface="Calibri"/>
              </a:rPr>
              <a:t>Our mission is to ensure that every business no matter their size can access top-tier security, compliance, and insurance services, preventing cyberattacks and promoting a secure business environment.</a:t>
            </a:r>
            <a:endParaRPr lang="en-US" sz="3200" dirty="0">
              <a:latin typeface="Calibri"/>
              <a:ea typeface="Open Sans" panose="020B0606030504020204" pitchFamily="34" charset="0"/>
              <a:cs typeface="Calibri"/>
            </a:endParaRPr>
          </a:p>
          <a:p>
            <a:endParaRPr lang="en-US" sz="3200">
              <a:solidFill>
                <a:srgbClr val="FF0000"/>
              </a:solidFill>
              <a:latin typeface="Calibri"/>
              <a:ea typeface="Open Sans" panose="020B0606030504020204" pitchFamily="34" charset="0"/>
              <a:cs typeface="Calibri"/>
            </a:endParaRPr>
          </a:p>
          <a:p>
            <a:pPr marL="428625" indent="-428625">
              <a:buFont typeface="Arial"/>
              <a:buChar char="•"/>
            </a:pPr>
            <a:r>
              <a:rPr lang="en-US" sz="3200" dirty="0">
                <a:latin typeface="Calibri"/>
                <a:ea typeface="Open Sans"/>
                <a:cs typeface="Calibri"/>
              </a:rPr>
              <a:t>US Based, launched in 2019 </a:t>
            </a:r>
          </a:p>
          <a:p>
            <a:pPr marL="428625" indent="-428625">
              <a:buFont typeface="Arial"/>
              <a:buChar char="•"/>
            </a:pPr>
            <a:r>
              <a:rPr lang="en-US" sz="3200" dirty="0">
                <a:latin typeface="Calibri"/>
                <a:ea typeface="Open Sans"/>
                <a:cs typeface="Calibri"/>
              </a:rPr>
              <a:t>Mastercard's Cybersecurity Partner for SMBs</a:t>
            </a:r>
          </a:p>
          <a:p>
            <a:pPr marL="428625" indent="-428625">
              <a:buFont typeface="Arial"/>
              <a:buChar char="•"/>
            </a:pPr>
            <a:r>
              <a:rPr lang="en-US" sz="3200" dirty="0">
                <a:latin typeface="Calibri"/>
                <a:ea typeface="Open Sans"/>
                <a:cs typeface="Calibri"/>
              </a:rPr>
              <a:t>Award-winning B2B Managed Security Service Provider+   </a:t>
            </a:r>
            <a:endParaRPr lang="en-US"/>
          </a:p>
          <a:p>
            <a:pPr marL="428625" indent="-428625">
              <a:buFont typeface="Arial"/>
              <a:buChar char="•"/>
            </a:pPr>
            <a:r>
              <a:rPr lang="en-US" sz="3200" dirty="0">
                <a:latin typeface="Calibri"/>
                <a:ea typeface="Open Sans"/>
                <a:cs typeface="Calibri"/>
              </a:rPr>
              <a:t>900+ customers   </a:t>
            </a:r>
          </a:p>
        </p:txBody>
      </p:sp>
      <p:pic>
        <p:nvPicPr>
          <p:cNvPr id="19" name="Picture 8" descr="Logo&#10;&#10;Description automatically generated">
            <a:extLst>
              <a:ext uri="{FF2B5EF4-FFF2-40B4-BE49-F238E27FC236}">
                <a16:creationId xmlns:a16="http://schemas.microsoft.com/office/drawing/2014/main" id="{2226BEEE-C404-F1E6-2AD7-25AD50B25B4E}"/>
              </a:ext>
            </a:extLst>
          </p:cNvPr>
          <p:cNvPicPr>
            <a:picLocks noChangeAspect="1"/>
          </p:cNvPicPr>
          <p:nvPr/>
        </p:nvPicPr>
        <p:blipFill>
          <a:blip r:embed="rId5"/>
          <a:stretch>
            <a:fillRect/>
          </a:stretch>
        </p:blipFill>
        <p:spPr>
          <a:xfrm>
            <a:off x="14211385" y="34881"/>
            <a:ext cx="4614055" cy="1977453"/>
          </a:xfrm>
          <a:prstGeom prst="rect">
            <a:avLst/>
          </a:prstGeom>
        </p:spPr>
      </p:pic>
      <p:pic>
        <p:nvPicPr>
          <p:cNvPr id="20" name="Picture 5" descr="A picture containing text, sign&#10;&#10;Description automatically generated">
            <a:extLst>
              <a:ext uri="{FF2B5EF4-FFF2-40B4-BE49-F238E27FC236}">
                <a16:creationId xmlns:a16="http://schemas.microsoft.com/office/drawing/2014/main" id="{CC0DFD42-F982-FB3E-0652-ED5DD3A42D3F}"/>
              </a:ext>
            </a:extLst>
          </p:cNvPr>
          <p:cNvPicPr>
            <a:picLocks noChangeAspect="1"/>
          </p:cNvPicPr>
          <p:nvPr/>
        </p:nvPicPr>
        <p:blipFill>
          <a:blip r:embed="rId6"/>
          <a:stretch>
            <a:fillRect/>
          </a:stretch>
        </p:blipFill>
        <p:spPr>
          <a:xfrm>
            <a:off x="1607550" y="4676656"/>
            <a:ext cx="5117679" cy="1362675"/>
          </a:xfrm>
          <a:prstGeom prst="rect">
            <a:avLst/>
          </a:prstGeom>
        </p:spPr>
      </p:pic>
      <p:pic>
        <p:nvPicPr>
          <p:cNvPr id="21" name="Picture 6" descr="A picture containing text&#10;&#10;Description automatically generated">
            <a:extLst>
              <a:ext uri="{FF2B5EF4-FFF2-40B4-BE49-F238E27FC236}">
                <a16:creationId xmlns:a16="http://schemas.microsoft.com/office/drawing/2014/main" id="{5A2038A2-71D0-F99D-58BA-6AFB33D6B6C8}"/>
              </a:ext>
            </a:extLst>
          </p:cNvPr>
          <p:cNvPicPr>
            <a:picLocks noChangeAspect="1"/>
          </p:cNvPicPr>
          <p:nvPr/>
        </p:nvPicPr>
        <p:blipFill>
          <a:blip r:embed="rId7"/>
          <a:stretch>
            <a:fillRect/>
          </a:stretch>
        </p:blipFill>
        <p:spPr>
          <a:xfrm>
            <a:off x="1034560" y="6408363"/>
            <a:ext cx="6815472" cy="1391941"/>
          </a:xfrm>
          <a:prstGeom prst="rect">
            <a:avLst/>
          </a:prstGeom>
        </p:spPr>
      </p:pic>
      <p:pic>
        <p:nvPicPr>
          <p:cNvPr id="11" name="Picture 10" descr="A white rectangular sign with black text&#10;&#10;Description automatically generated with low confidence">
            <a:extLst>
              <a:ext uri="{FF2B5EF4-FFF2-40B4-BE49-F238E27FC236}">
                <a16:creationId xmlns:a16="http://schemas.microsoft.com/office/drawing/2014/main" id="{95083038-D7C8-FB38-1A86-8717BD09AC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22345" y="-276463"/>
            <a:ext cx="2063653" cy="2661745"/>
          </a:xfrm>
          <a:prstGeom prst="rect">
            <a:avLst/>
          </a:prstGeom>
        </p:spPr>
      </p:pic>
      <p:sp>
        <p:nvSpPr>
          <p:cNvPr id="14" name="Slide Number Placeholder 13">
            <a:extLst>
              <a:ext uri="{FF2B5EF4-FFF2-40B4-BE49-F238E27FC236}">
                <a16:creationId xmlns:a16="http://schemas.microsoft.com/office/drawing/2014/main" id="{5B44D497-4AF3-EA3B-05D6-C2BBEE530215}"/>
              </a:ext>
            </a:extLst>
          </p:cNvPr>
          <p:cNvSpPr>
            <a:spLocks noGrp="1"/>
          </p:cNvSpPr>
          <p:nvPr>
            <p:ph type="sldNum" sz="quarter" idx="12"/>
          </p:nvPr>
        </p:nvSpPr>
        <p:spPr>
          <a:xfrm>
            <a:off x="16021867" y="9921875"/>
            <a:ext cx="2133600" cy="365125"/>
          </a:xfrm>
        </p:spPr>
        <p:txBody>
          <a:bodyPr/>
          <a:lstStyle/>
          <a:p>
            <a:fld id="{B6F15528-21DE-4FAA-801E-634DDDAF4B2B}" type="slidenum">
              <a:rPr lang="en-US" smtClean="0"/>
              <a:pPr/>
              <a:t>2</a:t>
            </a:fld>
            <a:endParaRPr lang="en-US"/>
          </a:p>
        </p:txBody>
      </p:sp>
      <p:pic>
        <p:nvPicPr>
          <p:cNvPr id="9" name="Picture 2">
            <a:extLst>
              <a:ext uri="{FF2B5EF4-FFF2-40B4-BE49-F238E27FC236}">
                <a16:creationId xmlns:a16="http://schemas.microsoft.com/office/drawing/2014/main" id="{FEC9A238-5594-AC7E-9F28-704D0F91921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28700" y="9258300"/>
            <a:ext cx="2312860" cy="38162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09635C-F520-C121-B867-808410CB85F8}"/>
              </a:ext>
            </a:extLst>
          </p:cNvPr>
          <p:cNvSpPr/>
          <p:nvPr/>
        </p:nvSpPr>
        <p:spPr>
          <a:xfrm>
            <a:off x="849824" y="1504070"/>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sp>
        <p:nvSpPr>
          <p:cNvPr id="8" name="TextBox 7">
            <a:extLst>
              <a:ext uri="{FF2B5EF4-FFF2-40B4-BE49-F238E27FC236}">
                <a16:creationId xmlns:a16="http://schemas.microsoft.com/office/drawing/2014/main" id="{D810150D-027B-F147-941A-AA3E741A329A}"/>
              </a:ext>
            </a:extLst>
          </p:cNvPr>
          <p:cNvSpPr txBox="1"/>
          <p:nvPr/>
        </p:nvSpPr>
        <p:spPr>
          <a:xfrm>
            <a:off x="6425696" y="2009277"/>
            <a:ext cx="11192210" cy="2431434"/>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ct val="0"/>
              </a:spcAft>
            </a:pPr>
            <a:r>
              <a:rPr lang="en-US" altLang="ja-JP" sz="2801" i="1">
                <a:solidFill>
                  <a:schemeClr val="bg1">
                    <a:lumMod val="75000"/>
                  </a:schemeClr>
                </a:solidFill>
                <a:latin typeface="Arial"/>
                <a:ea typeface="ＭＳ Ｐゴシック"/>
                <a:cs typeface="Arial"/>
              </a:rPr>
              <a:t>Cyvatar’s </a:t>
            </a:r>
            <a:r>
              <a:rPr lang="en-US" sz="2801" i="1">
                <a:solidFill>
                  <a:schemeClr val="bg1">
                    <a:lumMod val="75000"/>
                  </a:schemeClr>
                </a:solidFill>
                <a:latin typeface="Arial"/>
                <a:ea typeface="ＭＳ Ｐゴシック"/>
                <a:cs typeface="Arial"/>
              </a:rPr>
              <a:t>Multi-factor Authentication</a:t>
            </a:r>
            <a:r>
              <a:rPr lang="en-US" altLang="ja-JP" sz="2801" i="1">
                <a:solidFill>
                  <a:schemeClr val="bg1">
                    <a:lumMod val="75000"/>
                  </a:schemeClr>
                </a:solidFill>
                <a:latin typeface="Arial"/>
                <a:ea typeface="ＭＳ Ｐゴシック"/>
                <a:cs typeface="Arial"/>
              </a:rPr>
              <a:t> (MFA) Subscription makes it harder for attackers to penetrate networks and obtain account access.  Helps prevent credential compromise.  Adds protection to individuals by controlling access to applications through an additional verification capability.  </a:t>
            </a:r>
            <a:endParaRPr lang="en-US" altLang="ja-JP" sz="4800">
              <a:solidFill>
                <a:schemeClr val="bg1">
                  <a:lumMod val="75000"/>
                </a:schemeClr>
              </a:solidFill>
              <a:ea typeface="ＭＳ Ｐゴシック"/>
            </a:endParaRPr>
          </a:p>
        </p:txBody>
      </p:sp>
      <p:sp>
        <p:nvSpPr>
          <p:cNvPr id="25" name="TextBox 24">
            <a:extLst>
              <a:ext uri="{FF2B5EF4-FFF2-40B4-BE49-F238E27FC236}">
                <a16:creationId xmlns:a16="http://schemas.microsoft.com/office/drawing/2014/main" id="{9A0FDCA4-8049-DC46-A06C-7E613C9B249B}"/>
              </a:ext>
            </a:extLst>
          </p:cNvPr>
          <p:cNvSpPr txBox="1"/>
          <p:nvPr/>
        </p:nvSpPr>
        <p:spPr>
          <a:xfrm>
            <a:off x="6368876" y="4682878"/>
            <a:ext cx="11919125" cy="4365299"/>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b="1">
                <a:solidFill>
                  <a:srgbClr val="95FFFF"/>
                </a:solidFill>
                <a:latin typeface="Arial" panose="020B0604020202020204" pitchFamily="34" charset="0"/>
                <a:cs typeface="Arial" panose="020B0604020202020204" pitchFamily="34" charset="0"/>
              </a:rPr>
              <a:t>How Cyvatar Secures You</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Solution installation, configuration, assessment, remediation, and maintenance of remediated state</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Secure cloud Single Sign On (SSO) solution compatible with apps like Outlook 365, Slack, AWS, </a:t>
            </a:r>
            <a:r>
              <a:rPr lang="en-US" altLang="ja-JP" sz="2801" err="1">
                <a:solidFill>
                  <a:schemeClr val="bg1"/>
                </a:solidFill>
                <a:latin typeface="Arial" panose="020B0604020202020204" pitchFamily="34" charset="0"/>
                <a:cs typeface="Arial" panose="020B0604020202020204" pitchFamily="34" charset="0"/>
              </a:rPr>
              <a:t>Gsuite</a:t>
            </a:r>
            <a:r>
              <a:rPr lang="en-US" altLang="ja-JP" sz="2801">
                <a:solidFill>
                  <a:schemeClr val="bg1"/>
                </a:solidFill>
                <a:latin typeface="Arial" panose="020B0604020202020204" pitchFamily="34" charset="0"/>
                <a:cs typeface="Arial" panose="020B0604020202020204" pitchFamily="34" charset="0"/>
              </a:rPr>
              <a:t>, Salesforce, and more</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License Management </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Measure and Analyze solution effectiveness</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Monthly Executive Reporting</a:t>
            </a:r>
          </a:p>
        </p:txBody>
      </p:sp>
      <p:sp>
        <p:nvSpPr>
          <p:cNvPr id="18" name="TextBox 17">
            <a:extLst>
              <a:ext uri="{FF2B5EF4-FFF2-40B4-BE49-F238E27FC236}">
                <a16:creationId xmlns:a16="http://schemas.microsoft.com/office/drawing/2014/main" id="{4F195A11-94F5-7744-AA6C-CC7248900C6B}"/>
              </a:ext>
            </a:extLst>
          </p:cNvPr>
          <p:cNvSpPr txBox="1"/>
          <p:nvPr/>
        </p:nvSpPr>
        <p:spPr>
          <a:xfrm>
            <a:off x="6368876" y="1085948"/>
            <a:ext cx="12699444" cy="80034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601" b="1">
                <a:solidFill>
                  <a:schemeClr val="bg1"/>
                </a:solidFill>
                <a:latin typeface="Arial" panose="020B0604020202020204" pitchFamily="34" charset="0"/>
                <a:cs typeface="Arial" panose="020B0604020202020204" pitchFamily="34" charset="0"/>
              </a:rPr>
              <a:t>Multi-factor Authentication Management</a:t>
            </a:r>
          </a:p>
        </p:txBody>
      </p:sp>
      <p:pic>
        <p:nvPicPr>
          <p:cNvPr id="7" name="Picture 6">
            <a:extLst>
              <a:ext uri="{FF2B5EF4-FFF2-40B4-BE49-F238E27FC236}">
                <a16:creationId xmlns:a16="http://schemas.microsoft.com/office/drawing/2014/main" id="{A1EC4934-7BF3-AD50-54CE-19B2A1E75674}"/>
              </a:ext>
            </a:extLst>
          </p:cNvPr>
          <p:cNvPicPr>
            <a:picLocks noChangeAspect="1"/>
          </p:cNvPicPr>
          <p:nvPr/>
        </p:nvPicPr>
        <p:blipFill>
          <a:blip r:embed="rId4"/>
          <a:srcRect/>
          <a:stretch/>
        </p:blipFill>
        <p:spPr>
          <a:xfrm>
            <a:off x="4048902" y="7865544"/>
            <a:ext cx="1280160" cy="1280160"/>
          </a:xfrm>
          <a:prstGeom prst="rect">
            <a:avLst/>
          </a:prstGeom>
        </p:spPr>
      </p:pic>
      <p:pic>
        <p:nvPicPr>
          <p:cNvPr id="9" name="Picture 8">
            <a:extLst>
              <a:ext uri="{FF2B5EF4-FFF2-40B4-BE49-F238E27FC236}">
                <a16:creationId xmlns:a16="http://schemas.microsoft.com/office/drawing/2014/main" id="{74A67511-FFA9-67F0-87B2-600C1B29A0F1}"/>
              </a:ext>
            </a:extLst>
          </p:cNvPr>
          <p:cNvPicPr>
            <a:picLocks noChangeAspect="1"/>
          </p:cNvPicPr>
          <p:nvPr/>
        </p:nvPicPr>
        <p:blipFill>
          <a:blip r:embed="rId5"/>
          <a:srcRect/>
          <a:stretch/>
        </p:blipFill>
        <p:spPr>
          <a:xfrm>
            <a:off x="1178846" y="6175547"/>
            <a:ext cx="1280160" cy="1280160"/>
          </a:xfrm>
          <a:prstGeom prst="rect">
            <a:avLst/>
          </a:prstGeom>
        </p:spPr>
      </p:pic>
      <p:pic>
        <p:nvPicPr>
          <p:cNvPr id="10" name="Picture 9">
            <a:extLst>
              <a:ext uri="{FF2B5EF4-FFF2-40B4-BE49-F238E27FC236}">
                <a16:creationId xmlns:a16="http://schemas.microsoft.com/office/drawing/2014/main" id="{8D6DD314-CA16-30C3-2298-D9125D9CC286}"/>
              </a:ext>
            </a:extLst>
          </p:cNvPr>
          <p:cNvPicPr>
            <a:picLocks noChangeAspect="1"/>
          </p:cNvPicPr>
          <p:nvPr/>
        </p:nvPicPr>
        <p:blipFill>
          <a:blip r:embed="rId6"/>
          <a:srcRect/>
          <a:stretch/>
        </p:blipFill>
        <p:spPr>
          <a:xfrm>
            <a:off x="4048902" y="4527587"/>
            <a:ext cx="1280160" cy="1280160"/>
          </a:xfrm>
          <a:prstGeom prst="rect">
            <a:avLst/>
          </a:prstGeom>
        </p:spPr>
      </p:pic>
      <p:pic>
        <p:nvPicPr>
          <p:cNvPr id="11" name="Picture 10">
            <a:extLst>
              <a:ext uri="{FF2B5EF4-FFF2-40B4-BE49-F238E27FC236}">
                <a16:creationId xmlns:a16="http://schemas.microsoft.com/office/drawing/2014/main" id="{C7D4E83E-06EF-77F4-84F2-444EF1916D08}"/>
              </a:ext>
            </a:extLst>
          </p:cNvPr>
          <p:cNvPicPr>
            <a:picLocks noChangeAspect="1"/>
          </p:cNvPicPr>
          <p:nvPr/>
        </p:nvPicPr>
        <p:blipFill>
          <a:blip r:embed="rId7"/>
          <a:srcRect/>
          <a:stretch/>
        </p:blipFill>
        <p:spPr>
          <a:xfrm>
            <a:off x="1178846" y="2669246"/>
            <a:ext cx="1280160" cy="1280160"/>
          </a:xfrm>
          <a:prstGeom prst="rect">
            <a:avLst/>
          </a:prstGeom>
        </p:spPr>
      </p:pic>
      <p:sp>
        <p:nvSpPr>
          <p:cNvPr id="12" name="TextBox 11">
            <a:extLst>
              <a:ext uri="{FF2B5EF4-FFF2-40B4-BE49-F238E27FC236}">
                <a16:creationId xmlns:a16="http://schemas.microsoft.com/office/drawing/2014/main" id="{64D8B3F0-4F4C-D9AB-7354-CF2BD806BADC}"/>
              </a:ext>
            </a:extLst>
          </p:cNvPr>
          <p:cNvSpPr txBox="1"/>
          <p:nvPr/>
        </p:nvSpPr>
        <p:spPr>
          <a:xfrm>
            <a:off x="2599988" y="2910880"/>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ea typeface="ＭＳ Ｐゴシック"/>
                <a:cs typeface="Arial"/>
              </a:rPr>
              <a:t>Prevent credential compromise</a:t>
            </a:r>
            <a:endParaRPr lang="en-US" altLang="ja-JP" sz="1800" i="1">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1B0D3D3F-12C2-0C96-D2CC-AEC28A81A8FD}"/>
              </a:ext>
            </a:extLst>
          </p:cNvPr>
          <p:cNvSpPr txBox="1"/>
          <p:nvPr/>
        </p:nvSpPr>
        <p:spPr>
          <a:xfrm>
            <a:off x="1090966" y="4576541"/>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cs typeface="Arial" panose="020B0604020202020204" pitchFamily="34" charset="0"/>
              </a:rPr>
              <a:t>Reduces risk of unauthorized access</a:t>
            </a:r>
          </a:p>
        </p:txBody>
      </p:sp>
      <p:sp>
        <p:nvSpPr>
          <p:cNvPr id="14" name="TextBox 13">
            <a:extLst>
              <a:ext uri="{FF2B5EF4-FFF2-40B4-BE49-F238E27FC236}">
                <a16:creationId xmlns:a16="http://schemas.microsoft.com/office/drawing/2014/main" id="{3AE26E25-6E7D-C6B7-77F5-306E9CEB2B94}"/>
              </a:ext>
            </a:extLst>
          </p:cNvPr>
          <p:cNvSpPr txBox="1"/>
          <p:nvPr/>
        </p:nvSpPr>
        <p:spPr>
          <a:xfrm>
            <a:off x="1090966" y="8082841"/>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cs typeface="Arial" panose="020B0604020202020204" pitchFamily="34" charset="0"/>
              </a:rPr>
              <a:t>Streamlined access based on user profile</a:t>
            </a:r>
          </a:p>
        </p:txBody>
      </p:sp>
      <p:sp>
        <p:nvSpPr>
          <p:cNvPr id="15" name="TextBox 14">
            <a:extLst>
              <a:ext uri="{FF2B5EF4-FFF2-40B4-BE49-F238E27FC236}">
                <a16:creationId xmlns:a16="http://schemas.microsoft.com/office/drawing/2014/main" id="{2A3474A3-0AD2-53FE-5175-8A21185F7641}"/>
              </a:ext>
            </a:extLst>
          </p:cNvPr>
          <p:cNvSpPr txBox="1"/>
          <p:nvPr/>
        </p:nvSpPr>
        <p:spPr>
          <a:xfrm>
            <a:off x="2599988" y="6434639"/>
            <a:ext cx="2843555"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cs typeface="Arial" panose="020B0604020202020204" pitchFamily="34" charset="0"/>
              </a:rPr>
              <a:t>Ability to restrict user access based on location</a:t>
            </a:r>
          </a:p>
        </p:txBody>
      </p:sp>
      <p:grpSp>
        <p:nvGrpSpPr>
          <p:cNvPr id="16" name="Group 15">
            <a:extLst>
              <a:ext uri="{FF2B5EF4-FFF2-40B4-BE49-F238E27FC236}">
                <a16:creationId xmlns:a16="http://schemas.microsoft.com/office/drawing/2014/main" id="{2AAA8A7C-A46C-48CA-A6AD-7EA4C9B9146A}"/>
              </a:ext>
            </a:extLst>
          </p:cNvPr>
          <p:cNvGrpSpPr/>
          <p:nvPr/>
        </p:nvGrpSpPr>
        <p:grpSpPr>
          <a:xfrm>
            <a:off x="2376972" y="604466"/>
            <a:ext cx="1591056" cy="1737360"/>
            <a:chOff x="1117997" y="291522"/>
            <a:chExt cx="795528" cy="868680"/>
          </a:xfrm>
        </p:grpSpPr>
        <p:sp>
          <p:nvSpPr>
            <p:cNvPr id="3" name="Hexagon 2">
              <a:extLst>
                <a:ext uri="{FF2B5EF4-FFF2-40B4-BE49-F238E27FC236}">
                  <a16:creationId xmlns:a16="http://schemas.microsoft.com/office/drawing/2014/main" id="{6EF6FCA4-1DBF-CD43-60B7-4C19CF5DFF30}"/>
                </a:ext>
              </a:extLst>
            </p:cNvPr>
            <p:cNvSpPr/>
            <p:nvPr/>
          </p:nvSpPr>
          <p:spPr>
            <a:xfrm rot="5400000">
              <a:off x="1081421" y="328098"/>
              <a:ext cx="868680" cy="79552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2" name="Picture 1" descr="A picture containing text, vector graphics&#10;&#10;Description automatically generated">
              <a:extLst>
                <a:ext uri="{FF2B5EF4-FFF2-40B4-BE49-F238E27FC236}">
                  <a16:creationId xmlns:a16="http://schemas.microsoft.com/office/drawing/2014/main" id="{CA6759D2-531F-8623-3D55-F6EB3E6D87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1257" y="337829"/>
              <a:ext cx="709007" cy="709007"/>
            </a:xfrm>
            <a:prstGeom prst="rect">
              <a:avLst/>
            </a:prstGeom>
          </p:spPr>
        </p:pic>
      </p:grpSp>
    </p:spTree>
    <p:extLst>
      <p:ext uri="{BB962C8B-B14F-4D97-AF65-F5344CB8AC3E}">
        <p14:creationId xmlns:p14="http://schemas.microsoft.com/office/powerpoint/2010/main" val="1210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3C442-EA29-D62F-55FE-8748ED09DB0F}"/>
              </a:ext>
            </a:extLst>
          </p:cNvPr>
          <p:cNvSpPr/>
          <p:nvPr/>
        </p:nvSpPr>
        <p:spPr>
          <a:xfrm>
            <a:off x="849824" y="1504070"/>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1072472" y="516831"/>
            <a:ext cx="16598484" cy="8776806"/>
            <a:chOff x="536236" y="258414"/>
            <a:chExt cx="8299242" cy="4388403"/>
          </a:xfrm>
        </p:grpSpPr>
        <p:sp>
          <p:nvSpPr>
            <p:cNvPr id="25" name="TextBox 24">
              <a:extLst>
                <a:ext uri="{FF2B5EF4-FFF2-40B4-BE49-F238E27FC236}">
                  <a16:creationId xmlns:a16="http://schemas.microsoft.com/office/drawing/2014/main" id="{9A0FDCA4-8049-DC46-A06C-7E613C9B249B}"/>
                </a:ext>
              </a:extLst>
            </p:cNvPr>
            <p:cNvSpPr txBox="1"/>
            <p:nvPr/>
          </p:nvSpPr>
          <p:spPr>
            <a:xfrm>
              <a:off x="3125298" y="1635736"/>
              <a:ext cx="5593791" cy="3011081"/>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3200" b="1">
                  <a:solidFill>
                    <a:srgbClr val="93FEFF"/>
                  </a:solidFill>
                  <a:latin typeface="Arial" panose="020B0604020202020204" pitchFamily="34" charset="0"/>
                  <a:cs typeface="Arial" panose="020B0604020202020204" pitchFamily="34" charset="0"/>
                </a:rPr>
                <a:t>How Cyvatar Secures You:</a:t>
              </a:r>
            </a:p>
            <a:p>
              <a:pPr marL="570216" indent="-570216">
                <a:spcBef>
                  <a:spcPts val="900"/>
                </a:spcBef>
                <a:spcAft>
                  <a:spcPct val="0"/>
                </a:spcAft>
                <a:buBlip>
                  <a:blip r:embed="rId3"/>
                </a:buBlip>
              </a:pPr>
              <a:r>
                <a:rPr lang="en-US" sz="2801">
                  <a:solidFill>
                    <a:schemeClr val="bg1"/>
                  </a:solidFill>
                  <a:latin typeface="Arial"/>
                  <a:cs typeface="Arial"/>
                </a:rPr>
                <a:t>Protects against a wide array of cyber threats including malware, viruses, phishing attacks, and more, by managing access at the Domain Name System (DNS) level.</a:t>
              </a:r>
              <a:endParaRPr lang="en-US" sz="4001">
                <a:solidFill>
                  <a:schemeClr val="bg1"/>
                </a:solidFill>
              </a:endParaRPr>
            </a:p>
            <a:p>
              <a:pPr marL="570216" indent="-570216">
                <a:spcBef>
                  <a:spcPts val="900"/>
                </a:spcBef>
                <a:spcAft>
                  <a:spcPct val="0"/>
                </a:spcAft>
                <a:buFontTx/>
                <a:buBlip>
                  <a:blip r:embed="rId3"/>
                </a:buBlip>
              </a:pPr>
              <a:r>
                <a:rPr lang="en-US" sz="2801">
                  <a:solidFill>
                    <a:schemeClr val="bg1"/>
                  </a:solidFill>
                  <a:cs typeface="Arial"/>
                </a:rPr>
                <a:t>Offers a safer browsing experience by </a:t>
              </a:r>
              <a:r>
                <a:rPr lang="en-US" sz="2801">
                  <a:solidFill>
                    <a:schemeClr val="bg1"/>
                  </a:solidFill>
                  <a:latin typeface="Arial"/>
                  <a:cs typeface="Arial"/>
                </a:rPr>
                <a:t>filtering internet access at the DNS level, significantly lowering the likelihood of security breaches and data loss.</a:t>
              </a:r>
              <a:endParaRPr lang="en-US" sz="4001">
                <a:solidFill>
                  <a:schemeClr val="bg1"/>
                </a:solidFill>
              </a:endParaRPr>
            </a:p>
            <a:p>
              <a:pPr marL="570216" indent="-570216">
                <a:spcBef>
                  <a:spcPts val="900"/>
                </a:spcBef>
                <a:spcAft>
                  <a:spcPct val="0"/>
                </a:spcAft>
                <a:buFontTx/>
                <a:buBlip>
                  <a:blip r:embed="rId3"/>
                </a:buBlip>
              </a:pPr>
              <a:r>
                <a:rPr lang="en-US" sz="2801">
                  <a:solidFill>
                    <a:schemeClr val="bg1"/>
                  </a:solidFill>
                  <a:latin typeface="Arial"/>
                  <a:cs typeface="Arial"/>
                </a:rPr>
                <a:t>Ensures user safety by continuously updating security protocols to combat emerging cyber threats, maintaining a secure online environment.</a:t>
              </a:r>
              <a:endParaRPr lang="en-US" sz="4001">
                <a:solidFill>
                  <a:schemeClr val="bg1"/>
                </a:solidFill>
              </a:endParaRPr>
            </a:p>
            <a:p>
              <a:pPr marL="570216" indent="-570216">
                <a:spcBef>
                  <a:spcPts val="900"/>
                </a:spcBef>
                <a:spcAft>
                  <a:spcPct val="0"/>
                </a:spcAft>
                <a:buFontTx/>
                <a:buBlip>
                  <a:blip r:embed="rId3"/>
                </a:buBlip>
              </a:pPr>
              <a:r>
                <a:rPr lang="en-US" sz="2801">
                  <a:solidFill>
                    <a:schemeClr val="bg1"/>
                  </a:solidFill>
                  <a:latin typeface="Arial"/>
                  <a:cs typeface="Arial"/>
                </a:rPr>
                <a:t>Easily integrates with existing IT infrastructure, enhancing security without complicating your network setup.</a:t>
              </a:r>
              <a:endParaRPr lang="en-US" sz="4001">
                <a:solidFill>
                  <a:schemeClr val="bg1"/>
                </a:solidFill>
              </a:endParaRP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2024451" y="3932772"/>
              <a:ext cx="640080" cy="64008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5"/>
            <a:srcRect/>
            <a:stretch/>
          </p:blipFill>
          <p:spPr>
            <a:xfrm>
              <a:off x="2024451" y="226379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6"/>
            <a:srcRect/>
            <a:stretch/>
          </p:blipFill>
          <p:spPr>
            <a:xfrm>
              <a:off x="557074" y="3141277"/>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299992" y="1560628"/>
              <a:ext cx="1368043" cy="415498"/>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ct val="0"/>
                </a:spcAft>
              </a:pPr>
              <a:r>
                <a:rPr lang="en-US" sz="1800" i="1">
                  <a:solidFill>
                    <a:schemeClr val="bg1"/>
                  </a:solidFill>
                  <a:latin typeface="Arial"/>
                  <a:cs typeface="Arial"/>
                </a:rPr>
                <a:t>Cloud-Based DNS Protection</a:t>
              </a:r>
              <a:endParaRPr lang="en-US" sz="4800">
                <a:solidFill>
                  <a:schemeClr val="bg1"/>
                </a:solidFill>
              </a:endParaRPr>
            </a:p>
          </p:txBody>
        </p:sp>
        <p:sp>
          <p:nvSpPr>
            <p:cNvPr id="35" name="TextBox 34">
              <a:extLst>
                <a:ext uri="{FF2B5EF4-FFF2-40B4-BE49-F238E27FC236}">
                  <a16:creationId xmlns:a16="http://schemas.microsoft.com/office/drawing/2014/main" id="{CA91DA13-FF02-274A-8288-9A26D6F41636}"/>
                </a:ext>
              </a:extLst>
            </p:cNvPr>
            <p:cNvSpPr txBox="1"/>
            <p:nvPr/>
          </p:nvSpPr>
          <p:spPr>
            <a:xfrm>
              <a:off x="536236" y="2438191"/>
              <a:ext cx="1368043" cy="415498"/>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spcBef>
                  <a:spcPts val="900"/>
                </a:spcBef>
                <a:spcAft>
                  <a:spcPct val="0"/>
                </a:spcAft>
              </a:pPr>
              <a:r>
                <a:rPr lang="en-US" sz="1800" i="1">
                  <a:solidFill>
                    <a:schemeClr val="bg1"/>
                  </a:solidFill>
                  <a:latin typeface="Arial"/>
                  <a:cs typeface="Arial"/>
                </a:rPr>
                <a:t>AI-Powered Content Filtering</a:t>
              </a:r>
              <a:endParaRPr lang="en-US" sz="4800">
                <a:solidFill>
                  <a:schemeClr val="bg1"/>
                </a:solidFill>
              </a:endParaRPr>
            </a:p>
          </p:txBody>
        </p:sp>
        <p:sp>
          <p:nvSpPr>
            <p:cNvPr id="36" name="TextBox 35">
              <a:extLst>
                <a:ext uri="{FF2B5EF4-FFF2-40B4-BE49-F238E27FC236}">
                  <a16:creationId xmlns:a16="http://schemas.microsoft.com/office/drawing/2014/main" id="{F7DF3F82-2E05-FD45-95C2-B159C53F5224}"/>
                </a:ext>
              </a:extLst>
            </p:cNvPr>
            <p:cNvSpPr txBox="1"/>
            <p:nvPr/>
          </p:nvSpPr>
          <p:spPr>
            <a:xfrm>
              <a:off x="545481" y="4041419"/>
              <a:ext cx="1368043" cy="415498"/>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spcBef>
                  <a:spcPts val="900"/>
                </a:spcBef>
                <a:spcAft>
                  <a:spcPct val="0"/>
                </a:spcAft>
              </a:pPr>
              <a:r>
                <a:rPr lang="en-US" sz="1800" i="1">
                  <a:solidFill>
                    <a:schemeClr val="bg1"/>
                  </a:solidFill>
                  <a:latin typeface="Arial"/>
                  <a:cs typeface="Arial"/>
                </a:rPr>
                <a:t>Enhanced DNS Security</a:t>
              </a:r>
              <a:endParaRPr lang="en-US" sz="4800">
                <a:solidFill>
                  <a:schemeClr val="bg1"/>
                </a:solidFill>
              </a:endParaRPr>
            </a:p>
          </p:txBody>
        </p:sp>
        <p:sp>
          <p:nvSpPr>
            <p:cNvPr id="37" name="TextBox 36">
              <a:extLst>
                <a:ext uri="{FF2B5EF4-FFF2-40B4-BE49-F238E27FC236}">
                  <a16:creationId xmlns:a16="http://schemas.microsoft.com/office/drawing/2014/main" id="{96785A57-5316-E049-888F-353BD2466651}"/>
                </a:ext>
              </a:extLst>
            </p:cNvPr>
            <p:cNvSpPr txBox="1"/>
            <p:nvPr/>
          </p:nvSpPr>
          <p:spPr>
            <a:xfrm>
              <a:off x="1299992" y="3217318"/>
              <a:ext cx="1368043" cy="415498"/>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ct val="0"/>
                </a:spcAft>
              </a:pPr>
              <a:r>
                <a:rPr lang="en-US" sz="1800" i="1">
                  <a:solidFill>
                    <a:schemeClr val="bg1"/>
                  </a:solidFill>
                  <a:latin typeface="Arial"/>
                  <a:cs typeface="Arial"/>
                </a:rPr>
                <a:t>Protection Against Online Threats</a:t>
              </a:r>
              <a:endParaRPr lang="en-US" sz="4800">
                <a:solidFill>
                  <a:schemeClr val="bg1"/>
                </a:solidFill>
              </a:endParaRPr>
            </a:p>
          </p:txBody>
        </p:sp>
        <p:sp>
          <p:nvSpPr>
            <p:cNvPr id="38" name="TextBox 37">
              <a:extLst>
                <a:ext uri="{FF2B5EF4-FFF2-40B4-BE49-F238E27FC236}">
                  <a16:creationId xmlns:a16="http://schemas.microsoft.com/office/drawing/2014/main" id="{2E4521CA-53BA-BD49-90FD-08CC077C20C1}"/>
                </a:ext>
              </a:extLst>
            </p:cNvPr>
            <p:cNvSpPr txBox="1"/>
            <p:nvPr/>
          </p:nvSpPr>
          <p:spPr>
            <a:xfrm>
              <a:off x="3125298" y="258414"/>
              <a:ext cx="5710180" cy="461665"/>
            </a:xfrm>
            <a:prstGeom prst="rect">
              <a:avLst/>
            </a:prstGeom>
            <a:noFill/>
          </p:spPr>
          <p:txBody>
            <a:bodyPr wrap="square" lIns="182880" tIns="91440" rIns="182880" bIns="9144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a:cs typeface="Arial"/>
                </a:rPr>
                <a:t>DNS Security Management (DSM)</a:t>
              </a:r>
              <a:endParaRPr lang="en-US" sz="4800">
                <a:solidFill>
                  <a:schemeClr val="bg1"/>
                </a:solidFill>
              </a:endParaRPr>
            </a:p>
          </p:txBody>
        </p:sp>
      </p:grpSp>
      <p:sp>
        <p:nvSpPr>
          <p:cNvPr id="16" name="Hexagon 15">
            <a:extLst>
              <a:ext uri="{FF2B5EF4-FFF2-40B4-BE49-F238E27FC236}">
                <a16:creationId xmlns:a16="http://schemas.microsoft.com/office/drawing/2014/main" id="{31DCE833-8176-43D4-8C32-EEC7C13286C1}"/>
              </a:ext>
            </a:extLst>
          </p:cNvPr>
          <p:cNvSpPr/>
          <p:nvPr/>
        </p:nvSpPr>
        <p:spPr>
          <a:xfrm rot="5400000">
            <a:off x="2308614" y="643598"/>
            <a:ext cx="1744848" cy="1593125"/>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5" name="Picture 4" descr="A circular logo with a cloud connected to a network&#10;&#10;Description automatically generated">
            <a:extLst>
              <a:ext uri="{FF2B5EF4-FFF2-40B4-BE49-F238E27FC236}">
                <a16:creationId xmlns:a16="http://schemas.microsoft.com/office/drawing/2014/main" id="{26666175-2A12-BB1D-FA2A-C6997CAB9A00}"/>
              </a:ext>
            </a:extLst>
          </p:cNvPr>
          <p:cNvPicPr>
            <a:picLocks noChangeAspect="1"/>
          </p:cNvPicPr>
          <p:nvPr/>
        </p:nvPicPr>
        <p:blipFill>
          <a:blip r:embed="rId7"/>
          <a:stretch>
            <a:fillRect/>
          </a:stretch>
        </p:blipFill>
        <p:spPr>
          <a:xfrm>
            <a:off x="1114634" y="2889854"/>
            <a:ext cx="1280160" cy="1280160"/>
          </a:xfrm>
          <a:prstGeom prst="rect">
            <a:avLst/>
          </a:prstGeom>
        </p:spPr>
      </p:pic>
      <p:pic>
        <p:nvPicPr>
          <p:cNvPr id="6" name="Picture 5" descr="A purple and white globe with a search bar and words&#10;&#10;Description automatically generated">
            <a:extLst>
              <a:ext uri="{FF2B5EF4-FFF2-40B4-BE49-F238E27FC236}">
                <a16:creationId xmlns:a16="http://schemas.microsoft.com/office/drawing/2014/main" id="{0FF31193-F6E5-17BF-D9FE-4BE37C0CBEC4}"/>
              </a:ext>
            </a:extLst>
          </p:cNvPr>
          <p:cNvPicPr>
            <a:picLocks noChangeAspect="1"/>
          </p:cNvPicPr>
          <p:nvPr/>
        </p:nvPicPr>
        <p:blipFill>
          <a:blip r:embed="rId8"/>
          <a:stretch>
            <a:fillRect/>
          </a:stretch>
        </p:blipFill>
        <p:spPr>
          <a:xfrm>
            <a:off x="2056408" y="266134"/>
            <a:ext cx="2267522" cy="2316710"/>
          </a:xfrm>
          <a:prstGeom prst="rect">
            <a:avLst/>
          </a:prstGeom>
        </p:spPr>
      </p:pic>
      <p:sp>
        <p:nvSpPr>
          <p:cNvPr id="4" name="TextBox 3">
            <a:extLst>
              <a:ext uri="{FF2B5EF4-FFF2-40B4-BE49-F238E27FC236}">
                <a16:creationId xmlns:a16="http://schemas.microsoft.com/office/drawing/2014/main" id="{6F60EBE2-0708-BE4B-06BA-F68F815521B8}"/>
              </a:ext>
            </a:extLst>
          </p:cNvPr>
          <p:cNvSpPr txBox="1"/>
          <p:nvPr/>
        </p:nvSpPr>
        <p:spPr>
          <a:xfrm>
            <a:off x="6250598" y="1709488"/>
            <a:ext cx="10863678" cy="1200329"/>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2400" i="1">
                <a:solidFill>
                  <a:schemeClr val="bg1">
                    <a:lumMod val="75000"/>
                  </a:schemeClr>
                </a:solidFill>
                <a:latin typeface="Arial"/>
                <a:ea typeface="ＭＳ Ｐゴシック"/>
                <a:cs typeface="Arial"/>
              </a:rPr>
              <a:t>Cyvatar's DNS solution offers scalable internet security that deploys quickly from the cloud, using AI to filter harmful web content and prevent access to harmful or undesirable sites. </a:t>
            </a:r>
          </a:p>
        </p:txBody>
      </p:sp>
    </p:spTree>
    <p:extLst>
      <p:ext uri="{BB962C8B-B14F-4D97-AF65-F5344CB8AC3E}">
        <p14:creationId xmlns:p14="http://schemas.microsoft.com/office/powerpoint/2010/main" val="2718400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2ACB60-F74F-4719-4C23-B0175BCE0A24}"/>
              </a:ext>
            </a:extLst>
          </p:cNvPr>
          <p:cNvSpPr/>
          <p:nvPr/>
        </p:nvSpPr>
        <p:spPr>
          <a:xfrm>
            <a:off x="821246" y="1730660"/>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sp>
        <p:nvSpPr>
          <p:cNvPr id="8" name="TextBox 7">
            <a:extLst>
              <a:ext uri="{FF2B5EF4-FFF2-40B4-BE49-F238E27FC236}">
                <a16:creationId xmlns:a16="http://schemas.microsoft.com/office/drawing/2014/main" id="{D810150D-027B-F147-941A-AA3E741A329A}"/>
              </a:ext>
            </a:extLst>
          </p:cNvPr>
          <p:cNvSpPr txBox="1"/>
          <p:nvPr/>
        </p:nvSpPr>
        <p:spPr>
          <a:xfrm>
            <a:off x="6375033" y="1878753"/>
            <a:ext cx="11536038" cy="2431434"/>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i="1">
                <a:solidFill>
                  <a:schemeClr val="bg1">
                    <a:lumMod val="75000"/>
                  </a:schemeClr>
                </a:solidFill>
                <a:latin typeface="Arial" panose="020B0604020202020204" pitchFamily="34" charset="0"/>
                <a:cs typeface="Arial" panose="020B0604020202020204" pitchFamily="34" charset="0"/>
              </a:rPr>
              <a:t>Email account compromise is the initial attack vector in 20% of cyber attacks. Phishing &amp; Business Email Compromise affect every business. Traditional email security gateways are limited, every business needs advanced email phishing protection with prevention and detection techniques to counteract cyberattacks that launch email-based attacks. </a:t>
            </a:r>
          </a:p>
        </p:txBody>
      </p:sp>
      <p:sp>
        <p:nvSpPr>
          <p:cNvPr id="25" name="TextBox 24">
            <a:extLst>
              <a:ext uri="{FF2B5EF4-FFF2-40B4-BE49-F238E27FC236}">
                <a16:creationId xmlns:a16="http://schemas.microsoft.com/office/drawing/2014/main" id="{9A0FDCA4-8049-DC46-A06C-7E613C9B249B}"/>
              </a:ext>
            </a:extLst>
          </p:cNvPr>
          <p:cNvSpPr txBox="1"/>
          <p:nvPr/>
        </p:nvSpPr>
        <p:spPr>
          <a:xfrm>
            <a:off x="6368876" y="4667488"/>
            <a:ext cx="11361912" cy="343683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3200" b="1">
                <a:solidFill>
                  <a:srgbClr val="93FEFF"/>
                </a:solidFill>
                <a:latin typeface="Arial" panose="020B0604020202020204" pitchFamily="34" charset="0"/>
                <a:cs typeface="Arial" panose="020B0604020202020204" pitchFamily="34" charset="0"/>
              </a:rPr>
              <a:t>How Cyvatar Secures You</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Installation and configuration of the enterprise-grade email security solution</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Assessment and remediation of email security gaps</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Maintenance of your environment</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Monthly executive reporting</a:t>
            </a: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4048902" y="7865544"/>
            <a:ext cx="1280160" cy="128016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1178846" y="6175547"/>
            <a:ext cx="1280160" cy="1280160"/>
          </a:xfrm>
          <a:prstGeom prst="rect">
            <a:avLst/>
          </a:prstGeom>
        </p:spPr>
      </p:pic>
      <p:pic>
        <p:nvPicPr>
          <p:cNvPr id="31" name="Picture 30">
            <a:extLst>
              <a:ext uri="{FF2B5EF4-FFF2-40B4-BE49-F238E27FC236}">
                <a16:creationId xmlns:a16="http://schemas.microsoft.com/office/drawing/2014/main" id="{F122B379-03B2-1A45-BE12-5F19CE6DFDCA}"/>
              </a:ext>
            </a:extLst>
          </p:cNvPr>
          <p:cNvPicPr>
            <a:picLocks noChangeAspect="1"/>
          </p:cNvPicPr>
          <p:nvPr/>
        </p:nvPicPr>
        <p:blipFill>
          <a:blip r:embed="rId6"/>
          <a:srcRect/>
          <a:stretch/>
        </p:blipFill>
        <p:spPr>
          <a:xfrm>
            <a:off x="4048902" y="4527587"/>
            <a:ext cx="1280160" cy="128016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7"/>
          <a:srcRect/>
          <a:stretch/>
        </p:blipFill>
        <p:spPr>
          <a:xfrm>
            <a:off x="1178846" y="2879627"/>
            <a:ext cx="1280160" cy="128016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2599988" y="3121259"/>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Prevent phishing emails from costing you money</a:t>
            </a:r>
          </a:p>
        </p:txBody>
      </p:sp>
      <p:sp>
        <p:nvSpPr>
          <p:cNvPr id="35" name="TextBox 34">
            <a:extLst>
              <a:ext uri="{FF2B5EF4-FFF2-40B4-BE49-F238E27FC236}">
                <a16:creationId xmlns:a16="http://schemas.microsoft.com/office/drawing/2014/main" id="{CA91DA13-FF02-274A-8288-9A26D6F41636}"/>
              </a:ext>
            </a:extLst>
          </p:cNvPr>
          <p:cNvSpPr txBox="1"/>
          <p:nvPr/>
        </p:nvSpPr>
        <p:spPr>
          <a:xfrm>
            <a:off x="881573" y="4744642"/>
            <a:ext cx="3005807"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Reduces risk of Business Email Compromise</a:t>
            </a:r>
          </a:p>
        </p:txBody>
      </p:sp>
      <p:sp>
        <p:nvSpPr>
          <p:cNvPr id="36" name="TextBox 35">
            <a:extLst>
              <a:ext uri="{FF2B5EF4-FFF2-40B4-BE49-F238E27FC236}">
                <a16:creationId xmlns:a16="http://schemas.microsoft.com/office/drawing/2014/main" id="{F7DF3F82-2E05-FD45-95C2-B159C53F5224}"/>
              </a:ext>
            </a:extLst>
          </p:cNvPr>
          <p:cNvSpPr txBox="1"/>
          <p:nvPr/>
        </p:nvSpPr>
        <p:spPr>
          <a:xfrm>
            <a:off x="629104" y="8090128"/>
            <a:ext cx="3338927"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Spend less time responding to fraudulent emails</a:t>
            </a:r>
          </a:p>
        </p:txBody>
      </p:sp>
      <p:sp>
        <p:nvSpPr>
          <p:cNvPr id="37" name="TextBox 36">
            <a:extLst>
              <a:ext uri="{FF2B5EF4-FFF2-40B4-BE49-F238E27FC236}">
                <a16:creationId xmlns:a16="http://schemas.microsoft.com/office/drawing/2014/main" id="{96785A57-5316-E049-888F-353BD2466651}"/>
              </a:ext>
            </a:extLst>
          </p:cNvPr>
          <p:cNvSpPr txBox="1"/>
          <p:nvPr/>
        </p:nvSpPr>
        <p:spPr>
          <a:xfrm>
            <a:off x="2599988" y="6434639"/>
            <a:ext cx="2843555"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Block malicious emails before they hit your inbox</a:t>
            </a:r>
          </a:p>
        </p:txBody>
      </p:sp>
      <p:sp>
        <p:nvSpPr>
          <p:cNvPr id="19" name="TextBox 18">
            <a:extLst>
              <a:ext uri="{FF2B5EF4-FFF2-40B4-BE49-F238E27FC236}">
                <a16:creationId xmlns:a16="http://schemas.microsoft.com/office/drawing/2014/main" id="{42736EF3-3977-D343-81B2-E54339197BAD}"/>
              </a:ext>
            </a:extLst>
          </p:cNvPr>
          <p:cNvSpPr txBox="1"/>
          <p:nvPr/>
        </p:nvSpPr>
        <p:spPr>
          <a:xfrm>
            <a:off x="6368876" y="896443"/>
            <a:ext cx="10547525"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panose="020B0604020202020204" pitchFamily="34" charset="0"/>
                <a:cs typeface="Arial" panose="020B0604020202020204" pitchFamily="34" charset="0"/>
              </a:rPr>
              <a:t>Email Security Management (ESM)</a:t>
            </a:r>
          </a:p>
        </p:txBody>
      </p:sp>
      <p:sp>
        <p:nvSpPr>
          <p:cNvPr id="4" name="Hexagon 3">
            <a:extLst>
              <a:ext uri="{FF2B5EF4-FFF2-40B4-BE49-F238E27FC236}">
                <a16:creationId xmlns:a16="http://schemas.microsoft.com/office/drawing/2014/main" id="{F28B4908-3A61-7FEF-D973-26E70868FA10}"/>
              </a:ext>
            </a:extLst>
          </p:cNvPr>
          <p:cNvSpPr/>
          <p:nvPr/>
        </p:nvSpPr>
        <p:spPr>
          <a:xfrm rot="5400000">
            <a:off x="2308614" y="643598"/>
            <a:ext cx="1744848" cy="1593125"/>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3" name="Picture 2">
            <a:extLst>
              <a:ext uri="{FF2B5EF4-FFF2-40B4-BE49-F238E27FC236}">
                <a16:creationId xmlns:a16="http://schemas.microsoft.com/office/drawing/2014/main" id="{DE538752-B837-B44A-CC0E-7E0AD98EF6E4}"/>
              </a:ext>
            </a:extLst>
          </p:cNvPr>
          <p:cNvPicPr>
            <a:picLocks noChangeAspect="1"/>
          </p:cNvPicPr>
          <p:nvPr/>
        </p:nvPicPr>
        <p:blipFill>
          <a:blip r:embed="rId8"/>
          <a:stretch>
            <a:fillRect/>
          </a:stretch>
        </p:blipFill>
        <p:spPr>
          <a:xfrm>
            <a:off x="2723838" y="976944"/>
            <a:ext cx="914400" cy="876300"/>
          </a:xfrm>
          <a:prstGeom prst="rect">
            <a:avLst/>
          </a:prstGeom>
        </p:spPr>
      </p:pic>
    </p:spTree>
    <p:extLst>
      <p:ext uri="{BB962C8B-B14F-4D97-AF65-F5344CB8AC3E}">
        <p14:creationId xmlns:p14="http://schemas.microsoft.com/office/powerpoint/2010/main" val="62424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34"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3C442-EA29-D62F-55FE-8748ED09DB0F}"/>
              </a:ext>
            </a:extLst>
          </p:cNvPr>
          <p:cNvSpPr/>
          <p:nvPr/>
        </p:nvSpPr>
        <p:spPr>
          <a:xfrm>
            <a:off x="849824" y="1504070"/>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1072472" y="516832"/>
            <a:ext cx="17215529" cy="9253340"/>
            <a:chOff x="536236" y="258414"/>
            <a:chExt cx="8607764" cy="4626670"/>
          </a:xfrm>
        </p:grpSpPr>
        <p:sp>
          <p:nvSpPr>
            <p:cNvPr id="25" name="TextBox 24">
              <a:extLst>
                <a:ext uri="{FF2B5EF4-FFF2-40B4-BE49-F238E27FC236}">
                  <a16:creationId xmlns:a16="http://schemas.microsoft.com/office/drawing/2014/main" id="{9A0FDCA4-8049-DC46-A06C-7E613C9B249B}"/>
                </a:ext>
              </a:extLst>
            </p:cNvPr>
            <p:cNvSpPr txBox="1"/>
            <p:nvPr/>
          </p:nvSpPr>
          <p:spPr>
            <a:xfrm>
              <a:off x="3125298" y="2112530"/>
              <a:ext cx="6018702" cy="2772554"/>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3200" b="1">
                  <a:solidFill>
                    <a:srgbClr val="93FEFF"/>
                  </a:solidFill>
                  <a:latin typeface="Arial" panose="020B0604020202020204" pitchFamily="34" charset="0"/>
                  <a:cs typeface="Arial" panose="020B0604020202020204" pitchFamily="34" charset="0"/>
                </a:rPr>
                <a:t>How Cyvatar Secures You:</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Continuous Learning Path </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Custom Content </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Cyvatar works with you to build and automate a 21-course training program </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Cultural Transformation</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Engaging Video Content Gamified Learning Experiences</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Real life simulated phishing campaigns with remedial training</a:t>
              </a:r>
            </a:p>
            <a:p>
              <a:pPr marL="571472" indent="-571472" fontAlgn="base">
                <a:spcBef>
                  <a:spcPts val="900"/>
                </a:spcBef>
                <a:spcAft>
                  <a:spcPct val="0"/>
                </a:spcAft>
                <a:buBlip>
                  <a:blip r:embed="rId3"/>
                </a:buBlip>
              </a:pPr>
              <a:r>
                <a:rPr lang="en-US" altLang="ja-JP" sz="2801">
                  <a:solidFill>
                    <a:schemeClr val="bg1"/>
                  </a:solidFill>
                  <a:latin typeface="Arial" panose="020B0604020202020204" pitchFamily="34" charset="0"/>
                  <a:cs typeface="Arial" panose="020B0604020202020204" pitchFamily="34" charset="0"/>
                </a:rPr>
                <a:t>Monthly Executive reporting on training outcomes (passes, fails, completions, etc.)</a:t>
              </a:r>
            </a:p>
          </p:txBody>
        </p:sp>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4"/>
            <a:srcRect/>
            <a:stretch/>
          </p:blipFill>
          <p:spPr>
            <a:xfrm>
              <a:off x="589423" y="308777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5"/>
            <a:srcRect/>
            <a:stretch/>
          </p:blipFill>
          <p:spPr>
            <a:xfrm>
              <a:off x="589423" y="1439813"/>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299992" y="1560628"/>
              <a:ext cx="1368043" cy="4154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Fully managed and automated</a:t>
              </a:r>
            </a:p>
          </p:txBody>
        </p:sp>
        <p:sp>
          <p:nvSpPr>
            <p:cNvPr id="35" name="TextBox 34">
              <a:extLst>
                <a:ext uri="{FF2B5EF4-FFF2-40B4-BE49-F238E27FC236}">
                  <a16:creationId xmlns:a16="http://schemas.microsoft.com/office/drawing/2014/main" id="{CA91DA13-FF02-274A-8288-9A26D6F41636}"/>
                </a:ext>
              </a:extLst>
            </p:cNvPr>
            <p:cNvSpPr txBox="1"/>
            <p:nvPr/>
          </p:nvSpPr>
          <p:spPr>
            <a:xfrm>
              <a:off x="536236" y="2438191"/>
              <a:ext cx="1368043" cy="276999"/>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Cultural Transformation</a:t>
              </a:r>
            </a:p>
          </p:txBody>
        </p:sp>
        <p:sp>
          <p:nvSpPr>
            <p:cNvPr id="36" name="TextBox 35">
              <a:extLst>
                <a:ext uri="{FF2B5EF4-FFF2-40B4-BE49-F238E27FC236}">
                  <a16:creationId xmlns:a16="http://schemas.microsoft.com/office/drawing/2014/main" id="{F7DF3F82-2E05-FD45-95C2-B159C53F5224}"/>
                </a:ext>
              </a:extLst>
            </p:cNvPr>
            <p:cNvSpPr txBox="1"/>
            <p:nvPr/>
          </p:nvSpPr>
          <p:spPr>
            <a:xfrm>
              <a:off x="545481" y="4041419"/>
              <a:ext cx="1368043" cy="4154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Over time rates to show efficacy</a:t>
              </a:r>
            </a:p>
          </p:txBody>
        </p:sp>
        <p:sp>
          <p:nvSpPr>
            <p:cNvPr id="37" name="TextBox 36">
              <a:extLst>
                <a:ext uri="{FF2B5EF4-FFF2-40B4-BE49-F238E27FC236}">
                  <a16:creationId xmlns:a16="http://schemas.microsoft.com/office/drawing/2014/main" id="{96785A57-5316-E049-888F-353BD2466651}"/>
                </a:ext>
              </a:extLst>
            </p:cNvPr>
            <p:cNvSpPr txBox="1"/>
            <p:nvPr/>
          </p:nvSpPr>
          <p:spPr>
            <a:xfrm>
              <a:off x="1299992" y="3217318"/>
              <a:ext cx="1368043" cy="415498"/>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Immediate remedial training if clicked thru</a:t>
              </a:r>
            </a:p>
          </p:txBody>
        </p:sp>
        <p:sp>
          <p:nvSpPr>
            <p:cNvPr id="38" name="TextBox 37">
              <a:extLst>
                <a:ext uri="{FF2B5EF4-FFF2-40B4-BE49-F238E27FC236}">
                  <a16:creationId xmlns:a16="http://schemas.microsoft.com/office/drawing/2014/main" id="{2E4521CA-53BA-BD49-90FD-08CC077C20C1}"/>
                </a:ext>
              </a:extLst>
            </p:cNvPr>
            <p:cNvSpPr txBox="1"/>
            <p:nvPr/>
          </p:nvSpPr>
          <p:spPr>
            <a:xfrm>
              <a:off x="3125298" y="258414"/>
              <a:ext cx="5710180" cy="461665"/>
            </a:xfrm>
            <a:prstGeom prst="rect">
              <a:avLst/>
            </a:prstGeom>
            <a:noFill/>
          </p:spPr>
          <p:txBody>
            <a:bodyPr wrap="square" lIns="182880" tIns="91440" rIns="182880" bIns="9144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a:cs typeface="Arial"/>
                </a:rPr>
                <a:t>Security Awareness Training (SAT)</a:t>
              </a:r>
            </a:p>
          </p:txBody>
        </p:sp>
      </p:grpSp>
      <p:sp>
        <p:nvSpPr>
          <p:cNvPr id="16" name="Hexagon 15">
            <a:extLst>
              <a:ext uri="{FF2B5EF4-FFF2-40B4-BE49-F238E27FC236}">
                <a16:creationId xmlns:a16="http://schemas.microsoft.com/office/drawing/2014/main" id="{31DCE833-8176-43D4-8C32-EEC7C13286C1}"/>
              </a:ext>
            </a:extLst>
          </p:cNvPr>
          <p:cNvSpPr/>
          <p:nvPr/>
        </p:nvSpPr>
        <p:spPr>
          <a:xfrm rot="5400000">
            <a:off x="2308614" y="643598"/>
            <a:ext cx="1744848" cy="1593125"/>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17" name="Picture 16" descr="Icon&#10;&#10;Description automatically generated">
            <a:extLst>
              <a:ext uri="{FF2B5EF4-FFF2-40B4-BE49-F238E27FC236}">
                <a16:creationId xmlns:a16="http://schemas.microsoft.com/office/drawing/2014/main" id="{28E4DDD6-E21C-4055-92FE-D1E74E243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4906" y="699344"/>
            <a:ext cx="1593122" cy="1553153"/>
          </a:xfrm>
          <a:prstGeom prst="rect">
            <a:avLst/>
          </a:prstGeom>
        </p:spPr>
      </p:pic>
      <p:sp>
        <p:nvSpPr>
          <p:cNvPr id="4" name="TextBox 3">
            <a:extLst>
              <a:ext uri="{FF2B5EF4-FFF2-40B4-BE49-F238E27FC236}">
                <a16:creationId xmlns:a16="http://schemas.microsoft.com/office/drawing/2014/main" id="{4C3429F8-9886-F3E7-6625-09ADADF6715A}"/>
              </a:ext>
            </a:extLst>
          </p:cNvPr>
          <p:cNvSpPr txBox="1"/>
          <p:nvPr/>
        </p:nvSpPr>
        <p:spPr>
          <a:xfrm>
            <a:off x="6366087" y="1440161"/>
            <a:ext cx="11304870" cy="2862323"/>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i="1">
                <a:solidFill>
                  <a:schemeClr val="bg1">
                    <a:lumMod val="75000"/>
                  </a:schemeClr>
                </a:solidFill>
                <a:latin typeface="Arial" panose="020B0604020202020204" pitchFamily="34" charset="0"/>
                <a:cs typeface="Arial" panose="020B0604020202020204" pitchFamily="34" charset="0"/>
              </a:rPr>
              <a:t>Cyvatar’s Security Awareness Training is the key to transforming your organization’s approach to cybersecurity, moving from periodic compliance to a continuous, culture-driven model of awareness and vigilance. Our engaging, customized training solutions empower your employees with the knowledge and skills they need to protect your organization from cyber threats, today and into the future.</a:t>
            </a:r>
          </a:p>
        </p:txBody>
      </p:sp>
      <p:pic>
        <p:nvPicPr>
          <p:cNvPr id="5" name="Picture 4" descr="A group of people in a circle&#10;&#10;Description automatically generated">
            <a:extLst>
              <a:ext uri="{FF2B5EF4-FFF2-40B4-BE49-F238E27FC236}">
                <a16:creationId xmlns:a16="http://schemas.microsoft.com/office/drawing/2014/main" id="{64B2F7D0-2F79-EF5C-110A-719D60B35106}"/>
              </a:ext>
            </a:extLst>
          </p:cNvPr>
          <p:cNvPicPr>
            <a:picLocks noChangeAspect="1"/>
          </p:cNvPicPr>
          <p:nvPr/>
        </p:nvPicPr>
        <p:blipFill>
          <a:blip r:embed="rId7"/>
          <a:srcRect/>
          <a:stretch/>
        </p:blipFill>
        <p:spPr>
          <a:xfrm>
            <a:off x="3989762" y="4503420"/>
            <a:ext cx="1280160" cy="1280160"/>
          </a:xfrm>
          <a:prstGeom prst="rect">
            <a:avLst/>
          </a:prstGeom>
        </p:spPr>
      </p:pic>
      <p:pic>
        <p:nvPicPr>
          <p:cNvPr id="6" name="Picture 5">
            <a:extLst>
              <a:ext uri="{FF2B5EF4-FFF2-40B4-BE49-F238E27FC236}">
                <a16:creationId xmlns:a16="http://schemas.microsoft.com/office/drawing/2014/main" id="{122D5698-4819-2A16-B8C1-CEC876DD12DC}"/>
              </a:ext>
            </a:extLst>
          </p:cNvPr>
          <p:cNvPicPr>
            <a:picLocks noChangeAspect="1"/>
          </p:cNvPicPr>
          <p:nvPr/>
        </p:nvPicPr>
        <p:blipFill>
          <a:blip r:embed="rId8"/>
          <a:stretch>
            <a:fillRect/>
          </a:stretch>
        </p:blipFill>
        <p:spPr>
          <a:xfrm>
            <a:off x="3989762" y="7858259"/>
            <a:ext cx="1280160" cy="1280160"/>
          </a:xfrm>
          <a:prstGeom prst="rect">
            <a:avLst/>
          </a:prstGeom>
        </p:spPr>
      </p:pic>
    </p:spTree>
    <p:extLst>
      <p:ext uri="{BB962C8B-B14F-4D97-AF65-F5344CB8AC3E}">
        <p14:creationId xmlns:p14="http://schemas.microsoft.com/office/powerpoint/2010/main" val="3464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F3C442-EA29-D62F-55FE-8748ED09DB0F}"/>
              </a:ext>
            </a:extLst>
          </p:cNvPr>
          <p:cNvSpPr/>
          <p:nvPr/>
        </p:nvSpPr>
        <p:spPr>
          <a:xfrm>
            <a:off x="849824" y="1504070"/>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grpSp>
        <p:nvGrpSpPr>
          <p:cNvPr id="2" name="Group 1">
            <a:extLst>
              <a:ext uri="{FF2B5EF4-FFF2-40B4-BE49-F238E27FC236}">
                <a16:creationId xmlns:a16="http://schemas.microsoft.com/office/drawing/2014/main" id="{07D384FE-0D11-4DDD-AD23-A91FBBB1B1D4}"/>
              </a:ext>
            </a:extLst>
          </p:cNvPr>
          <p:cNvGrpSpPr/>
          <p:nvPr/>
        </p:nvGrpSpPr>
        <p:grpSpPr>
          <a:xfrm>
            <a:off x="1072472" y="516832"/>
            <a:ext cx="16598484" cy="10189592"/>
            <a:chOff x="536236" y="258414"/>
            <a:chExt cx="8299242" cy="5094796"/>
          </a:xfrm>
        </p:grpSpPr>
        <p:sp>
          <p:nvSpPr>
            <p:cNvPr id="25" name="TextBox 24">
              <a:extLst>
                <a:ext uri="{FF2B5EF4-FFF2-40B4-BE49-F238E27FC236}">
                  <a16:creationId xmlns:a16="http://schemas.microsoft.com/office/drawing/2014/main" id="{9A0FDCA4-8049-DC46-A06C-7E613C9B249B}"/>
                </a:ext>
              </a:extLst>
            </p:cNvPr>
            <p:cNvSpPr txBox="1"/>
            <p:nvPr/>
          </p:nvSpPr>
          <p:spPr>
            <a:xfrm>
              <a:off x="3125298" y="849413"/>
              <a:ext cx="5473361" cy="4503797"/>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b="1">
                  <a:solidFill>
                    <a:srgbClr val="93FEFF"/>
                  </a:solidFill>
                  <a:latin typeface="Arial" panose="020B0604020202020204" pitchFamily="34" charset="0"/>
                  <a:cs typeface="Arial" panose="020B0604020202020204" pitchFamily="34" charset="0"/>
                </a:rPr>
                <a:t>How Cyvatar Secures You:</a:t>
              </a:r>
            </a:p>
            <a:p>
              <a:pPr marL="570216" indent="-570216">
                <a:spcBef>
                  <a:spcPts val="900"/>
                </a:spcBef>
                <a:spcAft>
                  <a:spcPct val="0"/>
                </a:spcAft>
                <a:buFont typeface="Arial"/>
                <a:buBlip>
                  <a:blip r:embed="rId3"/>
                </a:buBlip>
              </a:pPr>
              <a:r>
                <a:rPr lang="en-US" altLang="ja-JP" sz="2400">
                  <a:solidFill>
                    <a:schemeClr val="bg1"/>
                  </a:solidFill>
                  <a:latin typeface="Arial"/>
                  <a:ea typeface="ＭＳ Ｐゴシック"/>
                  <a:cs typeface="Arial"/>
                </a:rPr>
                <a:t>Utilizes machine learning algorithms that operate directly on mobile devices, optimizing performance and security.</a:t>
              </a:r>
              <a:endParaRPr lang="en-US" sz="4800">
                <a:solidFill>
                  <a:schemeClr val="bg1"/>
                </a:solidFill>
                <a:latin typeface="Arial"/>
                <a:ea typeface="ＭＳ Ｐゴシック"/>
                <a:cs typeface="Arial"/>
              </a:endParaRPr>
            </a:p>
            <a:p>
              <a:pPr marL="570216" indent="-570216">
                <a:spcBef>
                  <a:spcPts val="900"/>
                </a:spcBef>
                <a:spcAft>
                  <a:spcPct val="0"/>
                </a:spcAft>
                <a:buFontTx/>
                <a:buBlip>
                  <a:blip r:embed="rId3"/>
                </a:buBlip>
              </a:pPr>
              <a:r>
                <a:rPr lang="en-US" sz="2400">
                  <a:solidFill>
                    <a:schemeClr val="bg1"/>
                  </a:solidFill>
                  <a:latin typeface="Arial"/>
                  <a:ea typeface="ＭＳ Ｐゴシック"/>
                  <a:cs typeface="Arial"/>
                </a:rPr>
                <a:t>Identifies threats instantaneously without relying on cloud-based checks, enhancing privacy and providing immediate response.</a:t>
              </a:r>
              <a:endParaRPr lang="en-US" sz="4800">
                <a:solidFill>
                  <a:schemeClr val="bg1"/>
                </a:solidFill>
              </a:endParaRPr>
            </a:p>
            <a:p>
              <a:pPr marL="570216" indent="-570216">
                <a:spcBef>
                  <a:spcPts val="900"/>
                </a:spcBef>
                <a:spcAft>
                  <a:spcPct val="0"/>
                </a:spcAft>
                <a:buFontTx/>
                <a:buBlip>
                  <a:blip r:embed="rId3"/>
                </a:buBlip>
              </a:pPr>
              <a:r>
                <a:rPr lang="en-US" sz="2400">
                  <a:solidFill>
                    <a:schemeClr val="bg1"/>
                  </a:solidFill>
                  <a:latin typeface="Arial"/>
                  <a:ea typeface="ＭＳ Ｐゴシック"/>
                  <a:cs typeface="Arial"/>
                </a:rPr>
                <a:t>Offers protection </a:t>
              </a:r>
              <a:r>
                <a:rPr lang="en-US" sz="2400">
                  <a:solidFill>
                    <a:schemeClr val="bg1"/>
                  </a:solidFill>
                  <a:latin typeface="Arial"/>
                  <a:cs typeface="Arial"/>
                </a:rPr>
                <a:t>against a wide range of threats, such as malware, phishing, network attacks (e.g., man-in-the-middle attacks), and identifies risky or vulnerable apps.</a:t>
              </a:r>
              <a:endParaRPr lang="en-US" sz="4800">
                <a:solidFill>
                  <a:schemeClr val="bg1"/>
                </a:solidFill>
              </a:endParaRPr>
            </a:p>
            <a:p>
              <a:pPr marL="570216" indent="-570216">
                <a:spcBef>
                  <a:spcPts val="900"/>
                </a:spcBef>
                <a:spcAft>
                  <a:spcPct val="0"/>
                </a:spcAft>
                <a:buBlip>
                  <a:blip r:embed="rId3"/>
                </a:buBlip>
              </a:pPr>
              <a:r>
                <a:rPr lang="en-US" sz="2400">
                  <a:solidFill>
                    <a:schemeClr val="bg1"/>
                  </a:solidFill>
                  <a:latin typeface="Arial"/>
                  <a:cs typeface="Arial"/>
                </a:rPr>
                <a:t>Capable of detecting new and previously unknown threats, pivotal in the rapidly changing mobile threat environment.</a:t>
              </a:r>
              <a:endParaRPr lang="en-US" sz="4800">
                <a:solidFill>
                  <a:schemeClr val="bg1"/>
                </a:solidFill>
              </a:endParaRPr>
            </a:p>
            <a:p>
              <a:pPr marL="570216" indent="-570216">
                <a:spcBef>
                  <a:spcPts val="900"/>
                </a:spcBef>
                <a:spcAft>
                  <a:spcPct val="0"/>
                </a:spcAft>
                <a:buBlip>
                  <a:blip r:embed="rId3"/>
                </a:buBlip>
              </a:pPr>
              <a:r>
                <a:rPr lang="en-US" sz="2400">
                  <a:solidFill>
                    <a:schemeClr val="bg1"/>
                  </a:solidFill>
                  <a:latin typeface="Arial"/>
                  <a:cs typeface="Arial"/>
                </a:rPr>
                <a:t>Easily integrates with existing security frameworks and mobility management solutions, ensuring cohesive security measures.</a:t>
              </a:r>
              <a:endParaRPr lang="en-US" sz="4800">
                <a:solidFill>
                  <a:schemeClr val="bg1"/>
                </a:solidFill>
              </a:endParaRPr>
            </a:p>
            <a:p>
              <a:pPr marL="570216" indent="-570216">
                <a:spcBef>
                  <a:spcPts val="900"/>
                </a:spcBef>
                <a:spcAft>
                  <a:spcPct val="0"/>
                </a:spcAft>
                <a:buBlip>
                  <a:blip r:embed="rId3"/>
                </a:buBlip>
              </a:pPr>
              <a:r>
                <a:rPr lang="en-US" sz="2400">
                  <a:solidFill>
                    <a:schemeClr val="bg1"/>
                  </a:solidFill>
                  <a:latin typeface="Arial"/>
                  <a:cs typeface="Arial"/>
                </a:rPr>
                <a:t>Delivers in-depth forensics to dissect attacks and supports incident response, helping organizations to swiftly counteract threats.</a:t>
              </a:r>
              <a:endParaRPr lang="en-US" sz="4800">
                <a:solidFill>
                  <a:schemeClr val="bg1"/>
                </a:solidFill>
              </a:endParaRPr>
            </a:p>
            <a:p>
              <a:pPr marL="570216" indent="-570216">
                <a:spcBef>
                  <a:spcPts val="900"/>
                </a:spcBef>
                <a:spcAft>
                  <a:spcPct val="0"/>
                </a:spcAft>
                <a:buBlip>
                  <a:blip r:embed="rId3"/>
                </a:buBlip>
              </a:pPr>
              <a:r>
                <a:rPr lang="en-US" sz="2400">
                  <a:solidFill>
                    <a:schemeClr val="bg1"/>
                  </a:solidFill>
                  <a:latin typeface="Arial"/>
                  <a:cs typeface="Arial"/>
                </a:rPr>
                <a:t>Regularly updates detection algorithms and security features to counter new threats, keeping devices protected against the latest vulnerabilities.</a:t>
              </a:r>
              <a:endParaRPr lang="en-US" sz="4800">
                <a:solidFill>
                  <a:schemeClr val="bg1"/>
                </a:solidFill>
              </a:endParaRPr>
            </a:p>
            <a:p>
              <a:pPr marL="570216" indent="-570216">
                <a:spcBef>
                  <a:spcPts val="900"/>
                </a:spcBef>
                <a:spcAft>
                  <a:spcPct val="0"/>
                </a:spcAft>
                <a:buBlip>
                  <a:blip r:embed="rId3"/>
                </a:buBlip>
              </a:pPr>
              <a:r>
                <a:rPr lang="en-US" sz="2400">
                  <a:solidFill>
                    <a:schemeClr val="bg1"/>
                  </a:solidFill>
                  <a:latin typeface="Arial"/>
                  <a:cs typeface="Arial"/>
                </a:rPr>
                <a:t>Prioritizes user privacy by processing sensitive data on the device, avoiding unnecessary data exposure.</a:t>
              </a:r>
              <a:endParaRPr lang="en-US" sz="4800">
                <a:solidFill>
                  <a:schemeClr val="bg1"/>
                </a:solidFill>
              </a:endParaRPr>
            </a:p>
            <a:p>
              <a:pPr marL="570216" indent="-570216">
                <a:spcBef>
                  <a:spcPts val="900"/>
                </a:spcBef>
                <a:spcAft>
                  <a:spcPct val="0"/>
                </a:spcAft>
                <a:buBlip>
                  <a:blip r:embed="rId3"/>
                </a:buBlip>
              </a:pPr>
              <a:endParaRPr lang="en-US" altLang="ja-JP" sz="2400">
                <a:solidFill>
                  <a:schemeClr val="bg1"/>
                </a:solidFill>
                <a:ea typeface="ＭＳ Ｐゴシック"/>
                <a:cs typeface="Arial"/>
              </a:endParaRPr>
            </a:p>
            <a:p>
              <a:pPr marL="570216" indent="-570216">
                <a:spcBef>
                  <a:spcPts val="900"/>
                </a:spcBef>
                <a:spcAft>
                  <a:spcPct val="0"/>
                </a:spcAft>
                <a:buBlip>
                  <a:blip r:embed="rId3"/>
                </a:buBlip>
              </a:pPr>
              <a:endParaRPr lang="en-US" altLang="ja-JP" sz="2400">
                <a:solidFill>
                  <a:schemeClr val="bg1"/>
                </a:solidFill>
                <a:latin typeface="Arial" panose="020B0604020202020204" pitchFamily="34" charset="0"/>
                <a:ea typeface="ＭＳ Ｐゴシック"/>
                <a:cs typeface="Arial" panose="020B0604020202020204" pitchFamily="34" charset="0"/>
              </a:endParaRPr>
            </a:p>
          </p:txBody>
        </p:sp>
        <p:pic>
          <p:nvPicPr>
            <p:cNvPr id="27" name="Picture 26">
              <a:extLst>
                <a:ext uri="{FF2B5EF4-FFF2-40B4-BE49-F238E27FC236}">
                  <a16:creationId xmlns:a16="http://schemas.microsoft.com/office/drawing/2014/main" id="{271B3F2D-7F66-AE4B-B272-C60ED2433640}"/>
                </a:ext>
              </a:extLst>
            </p:cNvPr>
            <p:cNvPicPr>
              <a:picLocks noChangeAspect="1"/>
            </p:cNvPicPr>
            <p:nvPr/>
          </p:nvPicPr>
          <p:blipFill>
            <a:blip r:embed="rId4"/>
            <a:srcRect/>
            <a:stretch/>
          </p:blipFill>
          <p:spPr>
            <a:xfrm>
              <a:off x="1990332" y="2371809"/>
              <a:ext cx="640080" cy="640080"/>
            </a:xfrm>
            <a:prstGeom prst="rect">
              <a:avLst/>
            </a:prstGeom>
          </p:spPr>
        </p:pic>
        <p:pic>
          <p:nvPicPr>
            <p:cNvPr id="29" name="Picture 28">
              <a:extLst>
                <a:ext uri="{FF2B5EF4-FFF2-40B4-BE49-F238E27FC236}">
                  <a16:creationId xmlns:a16="http://schemas.microsoft.com/office/drawing/2014/main" id="{7C97C0EA-6038-3941-87BA-AC77B16B0E91}"/>
                </a:ext>
              </a:extLst>
            </p:cNvPr>
            <p:cNvPicPr>
              <a:picLocks noChangeAspect="1"/>
            </p:cNvPicPr>
            <p:nvPr/>
          </p:nvPicPr>
          <p:blipFill>
            <a:blip r:embed="rId5"/>
            <a:srcRect/>
            <a:stretch/>
          </p:blipFill>
          <p:spPr>
            <a:xfrm>
              <a:off x="589423" y="3087773"/>
              <a:ext cx="640080" cy="640080"/>
            </a:xfrm>
            <a:prstGeom prst="rect">
              <a:avLst/>
            </a:prstGeom>
          </p:spPr>
        </p:pic>
        <p:pic>
          <p:nvPicPr>
            <p:cNvPr id="33" name="Picture 32">
              <a:extLst>
                <a:ext uri="{FF2B5EF4-FFF2-40B4-BE49-F238E27FC236}">
                  <a16:creationId xmlns:a16="http://schemas.microsoft.com/office/drawing/2014/main" id="{9482A66A-D415-8A4C-9C69-74E74937E335}"/>
                </a:ext>
              </a:extLst>
            </p:cNvPr>
            <p:cNvPicPr>
              <a:picLocks noChangeAspect="1"/>
            </p:cNvPicPr>
            <p:nvPr/>
          </p:nvPicPr>
          <p:blipFill>
            <a:blip r:embed="rId6"/>
            <a:srcRect/>
            <a:stretch/>
          </p:blipFill>
          <p:spPr>
            <a:xfrm>
              <a:off x="1988319" y="3904940"/>
              <a:ext cx="640080" cy="640080"/>
            </a:xfrm>
            <a:prstGeom prst="rect">
              <a:avLst/>
            </a:prstGeom>
          </p:spPr>
        </p:pic>
        <p:sp>
          <p:nvSpPr>
            <p:cNvPr id="34" name="TextBox 33">
              <a:extLst>
                <a:ext uri="{FF2B5EF4-FFF2-40B4-BE49-F238E27FC236}">
                  <a16:creationId xmlns:a16="http://schemas.microsoft.com/office/drawing/2014/main" id="{F694C366-4F94-F048-8739-30B686CA6626}"/>
                </a:ext>
              </a:extLst>
            </p:cNvPr>
            <p:cNvSpPr txBox="1"/>
            <p:nvPr/>
          </p:nvSpPr>
          <p:spPr>
            <a:xfrm>
              <a:off x="1299992" y="1560628"/>
              <a:ext cx="1368043" cy="276999"/>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ct val="0"/>
                </a:spcAft>
              </a:pPr>
              <a:r>
                <a:rPr lang="en-US" sz="1800" i="1">
                  <a:solidFill>
                    <a:schemeClr val="bg1"/>
                  </a:solidFill>
                  <a:latin typeface="Arial"/>
                  <a:ea typeface="ＭＳ Ｐゴシック"/>
                  <a:cs typeface="Arial"/>
                </a:rPr>
                <a:t>Easy to Use App</a:t>
              </a:r>
              <a:endParaRPr lang="en-US" sz="4800">
                <a:solidFill>
                  <a:schemeClr val="bg1"/>
                </a:solidFill>
              </a:endParaRPr>
            </a:p>
          </p:txBody>
        </p:sp>
        <p:sp>
          <p:nvSpPr>
            <p:cNvPr id="35" name="TextBox 34">
              <a:extLst>
                <a:ext uri="{FF2B5EF4-FFF2-40B4-BE49-F238E27FC236}">
                  <a16:creationId xmlns:a16="http://schemas.microsoft.com/office/drawing/2014/main" id="{CA91DA13-FF02-274A-8288-9A26D6F41636}"/>
                </a:ext>
              </a:extLst>
            </p:cNvPr>
            <p:cNvSpPr txBox="1"/>
            <p:nvPr/>
          </p:nvSpPr>
          <p:spPr>
            <a:xfrm>
              <a:off x="536236" y="2438191"/>
              <a:ext cx="1368043" cy="415498"/>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spcBef>
                  <a:spcPts val="900"/>
                </a:spcBef>
                <a:spcAft>
                  <a:spcPct val="0"/>
                </a:spcAft>
              </a:pPr>
              <a:r>
                <a:rPr lang="en-US" sz="1800" i="1">
                  <a:solidFill>
                    <a:schemeClr val="bg1"/>
                  </a:solidFill>
                  <a:latin typeface="Arial"/>
                  <a:cs typeface="Arial"/>
                </a:rPr>
                <a:t>Zero-Day Threat Detection</a:t>
              </a:r>
              <a:endParaRPr lang="en-US" sz="4800">
                <a:solidFill>
                  <a:schemeClr val="bg1"/>
                </a:solidFill>
              </a:endParaRPr>
            </a:p>
          </p:txBody>
        </p:sp>
        <p:sp>
          <p:nvSpPr>
            <p:cNvPr id="36" name="TextBox 35">
              <a:extLst>
                <a:ext uri="{FF2B5EF4-FFF2-40B4-BE49-F238E27FC236}">
                  <a16:creationId xmlns:a16="http://schemas.microsoft.com/office/drawing/2014/main" id="{F7DF3F82-2E05-FD45-95C2-B159C53F5224}"/>
                </a:ext>
              </a:extLst>
            </p:cNvPr>
            <p:cNvSpPr txBox="1"/>
            <p:nvPr/>
          </p:nvSpPr>
          <p:spPr>
            <a:xfrm>
              <a:off x="545481" y="4041419"/>
              <a:ext cx="1368043" cy="415498"/>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a:spcBef>
                  <a:spcPts val="900"/>
                </a:spcBef>
                <a:spcAft>
                  <a:spcPct val="0"/>
                </a:spcAft>
              </a:pPr>
              <a:r>
                <a:rPr lang="en-US" sz="1800" i="1">
                  <a:solidFill>
                    <a:schemeClr val="bg1"/>
                  </a:solidFill>
                  <a:latin typeface="Arial"/>
                  <a:cs typeface="Arial"/>
                </a:rPr>
                <a:t>Integration with Existing Security Infrastructure</a:t>
              </a:r>
              <a:endParaRPr lang="en-US" sz="4800">
                <a:solidFill>
                  <a:schemeClr val="bg1"/>
                </a:solidFill>
              </a:endParaRPr>
            </a:p>
          </p:txBody>
        </p:sp>
        <p:sp>
          <p:nvSpPr>
            <p:cNvPr id="37" name="TextBox 36">
              <a:extLst>
                <a:ext uri="{FF2B5EF4-FFF2-40B4-BE49-F238E27FC236}">
                  <a16:creationId xmlns:a16="http://schemas.microsoft.com/office/drawing/2014/main" id="{96785A57-5316-E049-888F-353BD2466651}"/>
                </a:ext>
              </a:extLst>
            </p:cNvPr>
            <p:cNvSpPr txBox="1"/>
            <p:nvPr/>
          </p:nvSpPr>
          <p:spPr>
            <a:xfrm>
              <a:off x="1299992" y="3217318"/>
              <a:ext cx="1368043" cy="415498"/>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a:ea typeface="ＭＳ Ｐゴシック"/>
                  <a:cs typeface="Arial"/>
                </a:rPr>
                <a:t>Forensics and Incident Response</a:t>
              </a:r>
              <a:endParaRPr lang="en-US" altLang="ja-JP" sz="1800" i="1">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E4521CA-53BA-BD49-90FD-08CC077C20C1}"/>
                </a:ext>
              </a:extLst>
            </p:cNvPr>
            <p:cNvSpPr txBox="1"/>
            <p:nvPr/>
          </p:nvSpPr>
          <p:spPr>
            <a:xfrm>
              <a:off x="3125298" y="258414"/>
              <a:ext cx="5710180" cy="461665"/>
            </a:xfrm>
            <a:prstGeom prst="rect">
              <a:avLst/>
            </a:prstGeom>
            <a:noFill/>
          </p:spPr>
          <p:txBody>
            <a:bodyPr wrap="square" lIns="182880" tIns="91440" rIns="182880" bIns="9144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a:cs typeface="Arial"/>
                </a:rPr>
                <a:t>Mobile Threat Defense (MTD)</a:t>
              </a:r>
              <a:endParaRPr lang="en-US" sz="4800">
                <a:solidFill>
                  <a:schemeClr val="bg1"/>
                </a:solidFill>
              </a:endParaRPr>
            </a:p>
          </p:txBody>
        </p:sp>
      </p:grpSp>
      <p:sp>
        <p:nvSpPr>
          <p:cNvPr id="16" name="Hexagon 15">
            <a:extLst>
              <a:ext uri="{FF2B5EF4-FFF2-40B4-BE49-F238E27FC236}">
                <a16:creationId xmlns:a16="http://schemas.microsoft.com/office/drawing/2014/main" id="{31DCE833-8176-43D4-8C32-EEC7C13286C1}"/>
              </a:ext>
            </a:extLst>
          </p:cNvPr>
          <p:cNvSpPr/>
          <p:nvPr/>
        </p:nvSpPr>
        <p:spPr>
          <a:xfrm rot="5400000">
            <a:off x="2308614" y="643598"/>
            <a:ext cx="1744848" cy="1593125"/>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6" name="Picture 5" descr="A group of people in a circle&#10;&#10;Description automatically generated">
            <a:extLst>
              <a:ext uri="{FF2B5EF4-FFF2-40B4-BE49-F238E27FC236}">
                <a16:creationId xmlns:a16="http://schemas.microsoft.com/office/drawing/2014/main" id="{846EAC4F-F844-0DEF-DF12-03223DFDDB19}"/>
              </a:ext>
            </a:extLst>
          </p:cNvPr>
          <p:cNvPicPr>
            <a:picLocks noChangeAspect="1"/>
          </p:cNvPicPr>
          <p:nvPr/>
        </p:nvPicPr>
        <p:blipFill>
          <a:blip r:embed="rId7"/>
          <a:srcRect/>
          <a:stretch/>
        </p:blipFill>
        <p:spPr>
          <a:xfrm>
            <a:off x="1114634" y="2815872"/>
            <a:ext cx="1280160" cy="1280160"/>
          </a:xfrm>
          <a:prstGeom prst="rect">
            <a:avLst/>
          </a:prstGeom>
        </p:spPr>
      </p:pic>
      <p:pic>
        <p:nvPicPr>
          <p:cNvPr id="8" name="Picture 7" descr="A purple bug on a cell phone&#10;&#10;Description automatically generated">
            <a:extLst>
              <a:ext uri="{FF2B5EF4-FFF2-40B4-BE49-F238E27FC236}">
                <a16:creationId xmlns:a16="http://schemas.microsoft.com/office/drawing/2014/main" id="{7062831A-938E-5FA5-023F-139E314A60FB}"/>
              </a:ext>
            </a:extLst>
          </p:cNvPr>
          <p:cNvPicPr>
            <a:picLocks noChangeAspect="1"/>
          </p:cNvPicPr>
          <p:nvPr/>
        </p:nvPicPr>
        <p:blipFill>
          <a:blip r:embed="rId8"/>
          <a:stretch>
            <a:fillRect/>
          </a:stretch>
        </p:blipFill>
        <p:spPr>
          <a:xfrm>
            <a:off x="2310452" y="578893"/>
            <a:ext cx="1736681" cy="1702562"/>
          </a:xfrm>
          <a:prstGeom prst="rect">
            <a:avLst/>
          </a:prstGeom>
        </p:spPr>
      </p:pic>
    </p:spTree>
    <p:extLst>
      <p:ext uri="{BB962C8B-B14F-4D97-AF65-F5344CB8AC3E}">
        <p14:creationId xmlns:p14="http://schemas.microsoft.com/office/powerpoint/2010/main" val="55236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79DE88B-3424-C275-035A-75924B5319A6}"/>
              </a:ext>
            </a:extLst>
          </p:cNvPr>
          <p:cNvSpPr/>
          <p:nvPr/>
        </p:nvSpPr>
        <p:spPr>
          <a:xfrm>
            <a:off x="849824" y="1504070"/>
            <a:ext cx="4719587" cy="7907753"/>
          </a:xfrm>
          <a:prstGeom prst="rect">
            <a:avLst/>
          </a:prstGeom>
          <a:noFill/>
          <a:ln>
            <a:solidFill>
              <a:srgbClr val="7C4DFF"/>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800"/>
          </a:p>
        </p:txBody>
      </p:sp>
      <p:pic>
        <p:nvPicPr>
          <p:cNvPr id="2" name="Picture 1">
            <a:extLst>
              <a:ext uri="{FF2B5EF4-FFF2-40B4-BE49-F238E27FC236}">
                <a16:creationId xmlns:a16="http://schemas.microsoft.com/office/drawing/2014/main" id="{DC52EB58-7EB9-A5DA-6AFB-A37972016AA3}"/>
              </a:ext>
            </a:extLst>
          </p:cNvPr>
          <p:cNvPicPr>
            <a:picLocks noChangeAspect="1"/>
          </p:cNvPicPr>
          <p:nvPr/>
        </p:nvPicPr>
        <p:blipFill>
          <a:blip r:embed="rId2"/>
          <a:srcRect/>
          <a:stretch/>
        </p:blipFill>
        <p:spPr>
          <a:xfrm>
            <a:off x="4048902" y="7865544"/>
            <a:ext cx="1280160" cy="1280160"/>
          </a:xfrm>
          <a:prstGeom prst="rect">
            <a:avLst/>
          </a:prstGeom>
        </p:spPr>
      </p:pic>
      <p:pic>
        <p:nvPicPr>
          <p:cNvPr id="3" name="Picture 2">
            <a:extLst>
              <a:ext uri="{FF2B5EF4-FFF2-40B4-BE49-F238E27FC236}">
                <a16:creationId xmlns:a16="http://schemas.microsoft.com/office/drawing/2014/main" id="{C774544C-DBA0-EE29-BC77-F1E2D28AF998}"/>
              </a:ext>
            </a:extLst>
          </p:cNvPr>
          <p:cNvPicPr>
            <a:picLocks noChangeAspect="1"/>
          </p:cNvPicPr>
          <p:nvPr/>
        </p:nvPicPr>
        <p:blipFill>
          <a:blip r:embed="rId3"/>
          <a:srcRect/>
          <a:stretch/>
        </p:blipFill>
        <p:spPr>
          <a:xfrm>
            <a:off x="1178846" y="6175547"/>
            <a:ext cx="1280160" cy="1280160"/>
          </a:xfrm>
          <a:prstGeom prst="rect">
            <a:avLst/>
          </a:prstGeom>
        </p:spPr>
      </p:pic>
      <p:pic>
        <p:nvPicPr>
          <p:cNvPr id="4" name="Picture 3">
            <a:extLst>
              <a:ext uri="{FF2B5EF4-FFF2-40B4-BE49-F238E27FC236}">
                <a16:creationId xmlns:a16="http://schemas.microsoft.com/office/drawing/2014/main" id="{6D9EDDCE-F47B-1BA2-0215-A63B1A154539}"/>
              </a:ext>
            </a:extLst>
          </p:cNvPr>
          <p:cNvPicPr>
            <a:picLocks noChangeAspect="1"/>
          </p:cNvPicPr>
          <p:nvPr/>
        </p:nvPicPr>
        <p:blipFill>
          <a:blip r:embed="rId4"/>
          <a:srcRect/>
          <a:stretch/>
        </p:blipFill>
        <p:spPr>
          <a:xfrm>
            <a:off x="4048902" y="4527587"/>
            <a:ext cx="1280160" cy="1280160"/>
          </a:xfrm>
          <a:prstGeom prst="rect">
            <a:avLst/>
          </a:prstGeom>
        </p:spPr>
      </p:pic>
      <p:pic>
        <p:nvPicPr>
          <p:cNvPr id="5" name="Picture 4">
            <a:extLst>
              <a:ext uri="{FF2B5EF4-FFF2-40B4-BE49-F238E27FC236}">
                <a16:creationId xmlns:a16="http://schemas.microsoft.com/office/drawing/2014/main" id="{15DA30D5-8396-A4A7-6A28-C3E4A4AA6BA2}"/>
              </a:ext>
            </a:extLst>
          </p:cNvPr>
          <p:cNvPicPr>
            <a:picLocks noChangeAspect="1"/>
          </p:cNvPicPr>
          <p:nvPr/>
        </p:nvPicPr>
        <p:blipFill>
          <a:blip r:embed="rId5"/>
          <a:srcRect/>
          <a:stretch/>
        </p:blipFill>
        <p:spPr>
          <a:xfrm>
            <a:off x="1178846" y="2879627"/>
            <a:ext cx="1280160" cy="1280160"/>
          </a:xfrm>
          <a:prstGeom prst="rect">
            <a:avLst/>
          </a:prstGeom>
        </p:spPr>
      </p:pic>
      <p:sp>
        <p:nvSpPr>
          <p:cNvPr id="6" name="TextBox 5">
            <a:extLst>
              <a:ext uri="{FF2B5EF4-FFF2-40B4-BE49-F238E27FC236}">
                <a16:creationId xmlns:a16="http://schemas.microsoft.com/office/drawing/2014/main" id="{5D18B469-7634-51EC-598A-792439478F00}"/>
              </a:ext>
            </a:extLst>
          </p:cNvPr>
          <p:cNvSpPr txBox="1"/>
          <p:nvPr/>
        </p:nvSpPr>
        <p:spPr>
          <a:xfrm>
            <a:off x="2592979" y="2986980"/>
            <a:ext cx="2736086" cy="1107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Enable faster and more effective response to incidents</a:t>
            </a:r>
          </a:p>
        </p:txBody>
      </p:sp>
      <p:sp>
        <p:nvSpPr>
          <p:cNvPr id="7" name="TextBox 6">
            <a:extLst>
              <a:ext uri="{FF2B5EF4-FFF2-40B4-BE49-F238E27FC236}">
                <a16:creationId xmlns:a16="http://schemas.microsoft.com/office/drawing/2014/main" id="{0C1FC20A-AE3E-EC41-8D1E-4BD0FB888FD4}"/>
              </a:ext>
            </a:extLst>
          </p:cNvPr>
          <p:cNvSpPr txBox="1"/>
          <p:nvPr/>
        </p:nvSpPr>
        <p:spPr>
          <a:xfrm>
            <a:off x="2599987" y="6434638"/>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Establish attorney client privilege</a:t>
            </a:r>
          </a:p>
        </p:txBody>
      </p:sp>
      <p:sp>
        <p:nvSpPr>
          <p:cNvPr id="18" name="TextBox 17">
            <a:extLst>
              <a:ext uri="{FF2B5EF4-FFF2-40B4-BE49-F238E27FC236}">
                <a16:creationId xmlns:a16="http://schemas.microsoft.com/office/drawing/2014/main" id="{8061E945-3A14-3422-2438-269722A86B3C}"/>
              </a:ext>
            </a:extLst>
          </p:cNvPr>
          <p:cNvSpPr txBox="1"/>
          <p:nvPr/>
        </p:nvSpPr>
        <p:spPr>
          <a:xfrm>
            <a:off x="6368877" y="928039"/>
            <a:ext cx="10911090" cy="830997"/>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800" b="1">
                <a:solidFill>
                  <a:schemeClr val="bg1"/>
                </a:solidFill>
                <a:latin typeface="Arial" panose="020B0604020202020204" pitchFamily="34" charset="0"/>
                <a:cs typeface="Arial" panose="020B0604020202020204" pitchFamily="34" charset="0"/>
              </a:rPr>
              <a:t>Incident Response Retainer (IRM)</a:t>
            </a:r>
          </a:p>
        </p:txBody>
      </p:sp>
      <p:sp>
        <p:nvSpPr>
          <p:cNvPr id="19" name="TextBox 18">
            <a:extLst>
              <a:ext uri="{FF2B5EF4-FFF2-40B4-BE49-F238E27FC236}">
                <a16:creationId xmlns:a16="http://schemas.microsoft.com/office/drawing/2014/main" id="{0616FA11-645C-6674-FDED-52FCA672279D}"/>
              </a:ext>
            </a:extLst>
          </p:cNvPr>
          <p:cNvSpPr txBox="1"/>
          <p:nvPr/>
        </p:nvSpPr>
        <p:spPr>
          <a:xfrm>
            <a:off x="6368876" y="2091438"/>
            <a:ext cx="10737293" cy="1569660"/>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2801" i="1">
                <a:solidFill>
                  <a:schemeClr val="bg1">
                    <a:lumMod val="75000"/>
                  </a:schemeClr>
                </a:solidFill>
                <a:latin typeface="Arial" panose="020B0604020202020204" pitchFamily="34" charset="0"/>
                <a:cs typeface="Arial" panose="020B0604020202020204" pitchFamily="34" charset="0"/>
              </a:rPr>
              <a:t>Establish terms and conditions for incident response services before an incident occurs. We provide attorney client privilege with breach coaching. </a:t>
            </a:r>
          </a:p>
        </p:txBody>
      </p:sp>
      <p:sp>
        <p:nvSpPr>
          <p:cNvPr id="20" name="TextBox 19">
            <a:extLst>
              <a:ext uri="{FF2B5EF4-FFF2-40B4-BE49-F238E27FC236}">
                <a16:creationId xmlns:a16="http://schemas.microsoft.com/office/drawing/2014/main" id="{63A33105-0537-656A-065A-D989B6EFB8B4}"/>
              </a:ext>
            </a:extLst>
          </p:cNvPr>
          <p:cNvSpPr txBox="1"/>
          <p:nvPr/>
        </p:nvSpPr>
        <p:spPr>
          <a:xfrm>
            <a:off x="6368878" y="4188320"/>
            <a:ext cx="11207924" cy="517064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fontAlgn="base">
              <a:spcBef>
                <a:spcPts val="900"/>
              </a:spcBef>
              <a:spcAft>
                <a:spcPct val="0"/>
              </a:spcAft>
            </a:pPr>
            <a:r>
              <a:rPr lang="en-US" altLang="ja-JP" sz="3200" b="1">
                <a:solidFill>
                  <a:srgbClr val="95FFFF"/>
                </a:solidFill>
                <a:latin typeface="Arial" panose="020B0604020202020204" pitchFamily="34" charset="0"/>
                <a:cs typeface="Arial" panose="020B0604020202020204" pitchFamily="34" charset="0"/>
              </a:rPr>
              <a:t>How Cyvatar Secures You</a:t>
            </a:r>
          </a:p>
          <a:p>
            <a:pPr marL="571485" indent="-571485" fontAlgn="base">
              <a:spcBef>
                <a:spcPts val="1200"/>
              </a:spcBef>
              <a:spcAft>
                <a:spcPts val="1200"/>
              </a:spcAft>
              <a:buBlip>
                <a:blip r:embed="rId6"/>
              </a:buBlip>
            </a:pPr>
            <a:r>
              <a:rPr lang="en-US" altLang="ja-JP" sz="2801">
                <a:solidFill>
                  <a:schemeClr val="bg1"/>
                </a:solidFill>
                <a:latin typeface="Arial" panose="020B0604020202020204" pitchFamily="34" charset="0"/>
                <a:cs typeface="Arial" panose="020B0604020202020204" pitchFamily="34" charset="0"/>
              </a:rPr>
              <a:t>Assistance with incident response including investigative support, malware/forensic/log analysis, remediation planning, status reporting and project management </a:t>
            </a:r>
          </a:p>
          <a:p>
            <a:pPr marL="571485" indent="-571485" fontAlgn="base">
              <a:spcBef>
                <a:spcPts val="1200"/>
              </a:spcBef>
              <a:spcAft>
                <a:spcPts val="1200"/>
              </a:spcAft>
              <a:buBlip>
                <a:blip r:embed="rId6"/>
              </a:buBlip>
            </a:pPr>
            <a:r>
              <a:rPr lang="en-US" altLang="ja-JP" sz="2801">
                <a:solidFill>
                  <a:schemeClr val="bg1"/>
                </a:solidFill>
                <a:latin typeface="Arial" panose="020B0604020202020204" pitchFamily="34" charset="0"/>
                <a:cs typeface="Arial" panose="020B0604020202020204" pitchFamily="34" charset="0"/>
              </a:rPr>
              <a:t>Forensic investigation, malware analysis, reverse engineering</a:t>
            </a:r>
          </a:p>
          <a:p>
            <a:pPr marL="571485" indent="-571485" fontAlgn="base">
              <a:spcBef>
                <a:spcPts val="1200"/>
              </a:spcBef>
              <a:spcAft>
                <a:spcPts val="1200"/>
              </a:spcAft>
              <a:buBlip>
                <a:blip r:embed="rId6"/>
              </a:buBlip>
            </a:pPr>
            <a:r>
              <a:rPr lang="en-US" altLang="ja-JP" sz="2801">
                <a:solidFill>
                  <a:schemeClr val="bg1"/>
                </a:solidFill>
                <a:latin typeface="Arial" panose="020B0604020202020204" pitchFamily="34" charset="0"/>
                <a:cs typeface="Arial" panose="020B0604020202020204" pitchFamily="34" charset="0"/>
              </a:rPr>
              <a:t>Repurpose unused hours for IR Readiness security services </a:t>
            </a:r>
          </a:p>
          <a:p>
            <a:pPr marL="571485" indent="-571485" fontAlgn="base">
              <a:spcBef>
                <a:spcPts val="1200"/>
              </a:spcBef>
              <a:spcAft>
                <a:spcPts val="1200"/>
              </a:spcAft>
              <a:buBlip>
                <a:blip r:embed="rId6"/>
              </a:buBlip>
            </a:pPr>
            <a:r>
              <a:rPr lang="en-US" altLang="ja-JP" sz="2801">
                <a:solidFill>
                  <a:schemeClr val="bg1"/>
                </a:solidFill>
                <a:latin typeface="Arial" panose="020B0604020202020204" pitchFamily="34" charset="0"/>
                <a:cs typeface="Arial" panose="020B0604020202020204" pitchFamily="34" charset="0"/>
              </a:rPr>
              <a:t>Monthly executive reporting</a:t>
            </a:r>
          </a:p>
          <a:p>
            <a:pPr marL="571485" indent="-571485" fontAlgn="base">
              <a:spcBef>
                <a:spcPts val="1200"/>
              </a:spcBef>
              <a:spcAft>
                <a:spcPts val="1200"/>
              </a:spcAft>
              <a:buBlip>
                <a:blip r:embed="rId6"/>
              </a:buBlip>
            </a:pPr>
            <a:r>
              <a:rPr lang="en-US" altLang="ja-JP" sz="2801">
                <a:solidFill>
                  <a:schemeClr val="bg1"/>
                </a:solidFill>
                <a:latin typeface="Arial" panose="020B0604020202020204" pitchFamily="34" charset="0"/>
                <a:cs typeface="Arial" panose="020B0604020202020204" pitchFamily="34" charset="0"/>
              </a:rPr>
              <a:t>Two hourly bundles: 24 hour &amp; 40 hours</a:t>
            </a:r>
          </a:p>
        </p:txBody>
      </p:sp>
      <p:sp>
        <p:nvSpPr>
          <p:cNvPr id="21" name="TextBox 20">
            <a:extLst>
              <a:ext uri="{FF2B5EF4-FFF2-40B4-BE49-F238E27FC236}">
                <a16:creationId xmlns:a16="http://schemas.microsoft.com/office/drawing/2014/main" id="{0CE8F2D1-7155-A2DE-2A9E-6091929E80E4}"/>
              </a:ext>
            </a:extLst>
          </p:cNvPr>
          <p:cNvSpPr txBox="1"/>
          <p:nvPr/>
        </p:nvSpPr>
        <p:spPr>
          <a:xfrm>
            <a:off x="1090964" y="4576538"/>
            <a:ext cx="2736086" cy="1107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Prepare for the legal and financial fallout of an incident</a:t>
            </a:r>
          </a:p>
        </p:txBody>
      </p:sp>
      <p:sp>
        <p:nvSpPr>
          <p:cNvPr id="22" name="TextBox 21">
            <a:extLst>
              <a:ext uri="{FF2B5EF4-FFF2-40B4-BE49-F238E27FC236}">
                <a16:creationId xmlns:a16="http://schemas.microsoft.com/office/drawing/2014/main" id="{C50BE10A-C6C0-C100-F12B-B385196DD120}"/>
              </a:ext>
            </a:extLst>
          </p:cNvPr>
          <p:cNvSpPr txBox="1"/>
          <p:nvPr/>
        </p:nvSpPr>
        <p:spPr>
          <a:xfrm>
            <a:off x="1090964" y="8082839"/>
            <a:ext cx="2736086" cy="830996"/>
          </a:xfrm>
          <a:prstGeom prst="rect">
            <a:avLst/>
          </a:prstGeom>
          <a:noFill/>
        </p:spPr>
        <p:txBody>
          <a:bodyPr wrap="square" lIns="137160" tIns="137160" rIns="137160" bIns="13716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r" fontAlgn="base">
              <a:spcBef>
                <a:spcPts val="900"/>
              </a:spcBef>
              <a:spcAft>
                <a:spcPct val="0"/>
              </a:spcAft>
            </a:pPr>
            <a:r>
              <a:rPr lang="en-US" altLang="ja-JP" sz="1800" i="1">
                <a:solidFill>
                  <a:schemeClr val="bg1"/>
                </a:solidFill>
                <a:latin typeface="Arial" panose="020B0604020202020204" pitchFamily="34" charset="0"/>
                <a:cs typeface="Arial" panose="020B0604020202020204" pitchFamily="34" charset="0"/>
              </a:rPr>
              <a:t>Quickly identify malicious activity</a:t>
            </a:r>
          </a:p>
        </p:txBody>
      </p:sp>
      <p:sp>
        <p:nvSpPr>
          <p:cNvPr id="25" name="Hexagon 24">
            <a:extLst>
              <a:ext uri="{FF2B5EF4-FFF2-40B4-BE49-F238E27FC236}">
                <a16:creationId xmlns:a16="http://schemas.microsoft.com/office/drawing/2014/main" id="{C282E914-6A1D-C3F6-2B5D-AF04DE61BFB3}"/>
              </a:ext>
            </a:extLst>
          </p:cNvPr>
          <p:cNvSpPr/>
          <p:nvPr/>
        </p:nvSpPr>
        <p:spPr>
          <a:xfrm rot="5400000">
            <a:off x="2303820" y="677618"/>
            <a:ext cx="1737360" cy="1591056"/>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2700"/>
          </a:p>
        </p:txBody>
      </p:sp>
      <p:pic>
        <p:nvPicPr>
          <p:cNvPr id="28" name="Picture 27">
            <a:extLst>
              <a:ext uri="{FF2B5EF4-FFF2-40B4-BE49-F238E27FC236}">
                <a16:creationId xmlns:a16="http://schemas.microsoft.com/office/drawing/2014/main" id="{B0E4D848-6EA8-5AD2-97D9-34B42F1B5F77}"/>
              </a:ext>
            </a:extLst>
          </p:cNvPr>
          <p:cNvPicPr>
            <a:picLocks noChangeAspect="1"/>
          </p:cNvPicPr>
          <p:nvPr/>
        </p:nvPicPr>
        <p:blipFill>
          <a:blip r:embed="rId7"/>
          <a:stretch>
            <a:fillRect/>
          </a:stretch>
        </p:blipFill>
        <p:spPr>
          <a:xfrm>
            <a:off x="2667675" y="975066"/>
            <a:ext cx="1009650" cy="876300"/>
          </a:xfrm>
          <a:prstGeom prst="rect">
            <a:avLst/>
          </a:prstGeom>
        </p:spPr>
      </p:pic>
    </p:spTree>
    <p:extLst>
      <p:ext uri="{BB962C8B-B14F-4D97-AF65-F5344CB8AC3E}">
        <p14:creationId xmlns:p14="http://schemas.microsoft.com/office/powerpoint/2010/main" val="222104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ACD5D5A7-7ADE-C7E1-D831-B9C12F4563E6}"/>
              </a:ext>
            </a:extLst>
          </p:cNvPr>
          <p:cNvSpPr/>
          <p:nvPr/>
        </p:nvSpPr>
        <p:spPr>
          <a:xfrm rot="5400000">
            <a:off x="915078" y="1644930"/>
            <a:ext cx="7729478" cy="7314527"/>
          </a:xfrm>
          <a:prstGeom prst="hexagon">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3" name="Picture 2" descr="A picture containing text, room, gallery, sign&#10;&#10;Description automatically generated">
            <a:extLst>
              <a:ext uri="{FF2B5EF4-FFF2-40B4-BE49-F238E27FC236}">
                <a16:creationId xmlns:a16="http://schemas.microsoft.com/office/drawing/2014/main" id="{C475531F-0275-51D8-A2E6-E7F7B5147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974" y="1435226"/>
            <a:ext cx="5613563" cy="5613563"/>
          </a:xfrm>
          <a:prstGeom prst="rect">
            <a:avLst/>
          </a:prstGeom>
        </p:spPr>
      </p:pic>
      <p:pic>
        <p:nvPicPr>
          <p:cNvPr id="4" name="Picture 3" descr="A close up of a sign&#10;&#10;Description automatically generated">
            <a:extLst>
              <a:ext uri="{FF2B5EF4-FFF2-40B4-BE49-F238E27FC236}">
                <a16:creationId xmlns:a16="http://schemas.microsoft.com/office/drawing/2014/main" id="{4CAEF959-DE3E-4042-23DC-22C05937FD05}"/>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1710519" y="6148241"/>
            <a:ext cx="6236568" cy="1238825"/>
          </a:xfrm>
          <a:prstGeom prst="rect">
            <a:avLst/>
          </a:prstGeom>
        </p:spPr>
      </p:pic>
      <p:sp>
        <p:nvSpPr>
          <p:cNvPr id="5"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E2D1E69C-6C0C-C352-A10E-9F2849F4B7E5}"/>
              </a:ext>
            </a:extLst>
          </p:cNvPr>
          <p:cNvSpPr/>
          <p:nvPr/>
        </p:nvSpPr>
        <p:spPr>
          <a:xfrm>
            <a:off x="9144000" y="4540191"/>
            <a:ext cx="8428698" cy="1101026"/>
          </a:xfrm>
          <a:prstGeom prst="rect">
            <a:avLst/>
          </a:prstGeom>
          <a:noFill/>
          <a:ln>
            <a:noFill/>
          </a:ln>
        </p:spPr>
        <p:txBody>
          <a:bodyPr spcFirstLastPara="1" wrap="square" lIns="102863" tIns="51413" rIns="102863" bIns="51413" anchor="t" anchorCtr="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lnSpc>
                <a:spcPct val="120000"/>
              </a:lnSpc>
            </a:pPr>
            <a:r>
              <a:rPr lang="en-US" sz="5400" b="1">
                <a:solidFill>
                  <a:srgbClr val="93FEFF"/>
                </a:solidFill>
                <a:latin typeface="Open Sans"/>
                <a:ea typeface="Open Sans"/>
                <a:cs typeface="Open Sans"/>
                <a:sym typeface="Arial"/>
              </a:rPr>
              <a:t>Platform Screenshots</a:t>
            </a:r>
            <a:endParaRPr lang="en-US"/>
          </a:p>
        </p:txBody>
      </p:sp>
    </p:spTree>
    <p:extLst>
      <p:ext uri="{BB962C8B-B14F-4D97-AF65-F5344CB8AC3E}">
        <p14:creationId xmlns:p14="http://schemas.microsoft.com/office/powerpoint/2010/main" val="3765989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CA255-94DC-CB84-4CAA-7E6B5C9B5653}"/>
              </a:ext>
            </a:extLst>
          </p:cNvPr>
          <p:cNvSpPr/>
          <p:nvPr/>
        </p:nvSpPr>
        <p:spPr>
          <a:xfrm>
            <a:off x="203780" y="235378"/>
            <a:ext cx="11689212" cy="923330"/>
          </a:xfrm>
          <a:prstGeom prst="rect">
            <a:avLst/>
          </a:prstGeom>
        </p:spPr>
        <p:txBody>
          <a:bodyPr wrap="square" lIns="182880" tIns="91440" rIns="182880" bIns="9144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78"/>
            <a:r>
              <a:rPr lang="en-GB" sz="4800" b="1">
                <a:solidFill>
                  <a:srgbClr val="93FEFF"/>
                </a:solidFill>
                <a:latin typeface="Open Sans Extrabold"/>
                <a:ea typeface="Open Sans Extrabold"/>
                <a:cs typeface="Open Sans Extrabold"/>
              </a:rPr>
              <a:t>Cyvatar Platform</a:t>
            </a:r>
            <a:endParaRPr lang="en-US" sz="3600">
              <a:solidFill>
                <a:prstClr val="black"/>
              </a:solidFill>
              <a:latin typeface="Arial" panose="020B0604020202020204"/>
            </a:endParaRPr>
          </a:p>
        </p:txBody>
      </p:sp>
      <p:pic>
        <p:nvPicPr>
          <p:cNvPr id="3" name="Picture 2">
            <a:extLst>
              <a:ext uri="{FF2B5EF4-FFF2-40B4-BE49-F238E27FC236}">
                <a16:creationId xmlns:a16="http://schemas.microsoft.com/office/drawing/2014/main" id="{05A5D13B-9C6A-FF03-3BDE-6037EBDF3378}"/>
              </a:ext>
            </a:extLst>
          </p:cNvPr>
          <p:cNvPicPr>
            <a:picLocks noChangeAspect="1"/>
          </p:cNvPicPr>
          <p:nvPr/>
        </p:nvPicPr>
        <p:blipFill>
          <a:blip r:embed="rId2"/>
          <a:srcRect l="1730" t="11029" r="2583"/>
          <a:stretch/>
        </p:blipFill>
        <p:spPr>
          <a:xfrm>
            <a:off x="457192" y="1360075"/>
            <a:ext cx="10157153" cy="4162583"/>
          </a:xfrm>
          <a:prstGeom prst="rect">
            <a:avLst/>
          </a:prstGeom>
        </p:spPr>
      </p:pic>
      <p:pic>
        <p:nvPicPr>
          <p:cNvPr id="10" name="Picture 9" descr="A screenshot of a computer screen&#10;&#10;Description automatically generated">
            <a:extLst>
              <a:ext uri="{FF2B5EF4-FFF2-40B4-BE49-F238E27FC236}">
                <a16:creationId xmlns:a16="http://schemas.microsoft.com/office/drawing/2014/main" id="{B588958C-A69E-0406-393A-1044E338E705}"/>
              </a:ext>
            </a:extLst>
          </p:cNvPr>
          <p:cNvPicPr>
            <a:picLocks noChangeAspect="1"/>
          </p:cNvPicPr>
          <p:nvPr/>
        </p:nvPicPr>
        <p:blipFill>
          <a:blip r:embed="rId3">
            <a:extLst>
              <a:ext uri="{28A0092B-C50C-407E-A947-70E740481C1C}">
                <a14:useLocalDpi xmlns:a14="http://schemas.microsoft.com/office/drawing/2010/main" val="0"/>
              </a:ext>
            </a:extLst>
          </a:blip>
          <a:srcRect t="1977"/>
          <a:stretch/>
        </p:blipFill>
        <p:spPr>
          <a:xfrm>
            <a:off x="1242692" y="5143500"/>
            <a:ext cx="10237614" cy="4281054"/>
          </a:xfrm>
          <a:prstGeom prst="rect">
            <a:avLst/>
          </a:prstGeom>
        </p:spPr>
      </p:pic>
      <p:sp>
        <p:nvSpPr>
          <p:cNvPr id="7" name="TextBox 6">
            <a:extLst>
              <a:ext uri="{FF2B5EF4-FFF2-40B4-BE49-F238E27FC236}">
                <a16:creationId xmlns:a16="http://schemas.microsoft.com/office/drawing/2014/main" id="{D8020C5A-749E-BC9D-D58E-3280F69E6BC4}"/>
              </a:ext>
            </a:extLst>
          </p:cNvPr>
          <p:cNvSpPr txBox="1"/>
          <p:nvPr/>
        </p:nvSpPr>
        <p:spPr>
          <a:xfrm>
            <a:off x="12463103" y="2869801"/>
            <a:ext cx="5215299" cy="4662815"/>
          </a:xfrm>
          <a:prstGeom prst="rect">
            <a:avLst/>
          </a:prstGeom>
          <a:noFill/>
        </p:spPr>
        <p:txBody>
          <a:bodyPr wrap="square" lIns="137160" tIns="137160" rIns="137160" bIns="13716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spcBef>
                <a:spcPts val="900"/>
              </a:spcBef>
              <a:spcAft>
                <a:spcPct val="0"/>
              </a:spcAft>
            </a:pPr>
            <a:r>
              <a:rPr lang="en-US" altLang="ja-JP" sz="3000" b="1" err="1">
                <a:solidFill>
                  <a:srgbClr val="95FFFF"/>
                </a:solidFill>
                <a:ea typeface="ＭＳ Ｐゴシック"/>
                <a:cs typeface="+mn-lt"/>
              </a:rPr>
              <a:t>Cyvatar</a:t>
            </a:r>
            <a:r>
              <a:rPr lang="en-US" altLang="ja-JP" sz="3000" b="1">
                <a:solidFill>
                  <a:srgbClr val="95FFFF"/>
                </a:solidFill>
                <a:ea typeface="ＭＳ Ｐゴシック"/>
                <a:cs typeface="+mn-lt"/>
              </a:rPr>
              <a:t> Dashboard:</a:t>
            </a:r>
            <a:endParaRPr lang="en-US" sz="4050"/>
          </a:p>
          <a:p>
            <a:pPr marL="570548" indent="-570548">
              <a:spcBef>
                <a:spcPts val="900"/>
              </a:spcBef>
              <a:spcAft>
                <a:spcPct val="0"/>
              </a:spcAft>
              <a:buChar char="•"/>
            </a:pPr>
            <a:r>
              <a:rPr lang="en-US" altLang="ja-JP" sz="2100">
                <a:solidFill>
                  <a:schemeClr val="bg1"/>
                </a:solidFill>
                <a:ea typeface="ＭＳ Ｐゴシック"/>
                <a:cs typeface="+mn-lt"/>
              </a:rPr>
              <a:t>RiskRecon Report by Mastercard</a:t>
            </a:r>
            <a:endParaRPr lang="en-US" sz="4050"/>
          </a:p>
          <a:p>
            <a:pPr marL="570548" indent="-570548">
              <a:spcBef>
                <a:spcPts val="900"/>
              </a:spcBef>
              <a:spcAft>
                <a:spcPct val="0"/>
              </a:spcAft>
              <a:buChar char="•"/>
            </a:pPr>
            <a:r>
              <a:rPr lang="en-US" altLang="ja-JP" sz="2100">
                <a:solidFill>
                  <a:schemeClr val="bg1"/>
                </a:solidFill>
                <a:ea typeface="ＭＳ Ｐゴシック"/>
                <a:cs typeface="+mn-lt"/>
              </a:rPr>
              <a:t>Security Policies Framework</a:t>
            </a:r>
            <a:endParaRPr lang="en-US" sz="4050"/>
          </a:p>
          <a:p>
            <a:pPr marL="570548" indent="-570548">
              <a:spcBef>
                <a:spcPts val="900"/>
              </a:spcBef>
              <a:spcAft>
                <a:spcPct val="0"/>
              </a:spcAft>
              <a:buChar char="•"/>
            </a:pPr>
            <a:r>
              <a:rPr lang="en-US" altLang="ja-JP" sz="2100">
                <a:solidFill>
                  <a:schemeClr val="bg1"/>
                </a:solidFill>
                <a:ea typeface="ＭＳ Ｐゴシック"/>
                <a:cs typeface="+mn-lt"/>
              </a:rPr>
              <a:t>Monthly External Scanning</a:t>
            </a:r>
            <a:endParaRPr lang="en-US" sz="4050"/>
          </a:p>
          <a:p>
            <a:pPr marL="570548" indent="-570548">
              <a:spcBef>
                <a:spcPts val="900"/>
              </a:spcBef>
              <a:spcAft>
                <a:spcPct val="0"/>
              </a:spcAft>
              <a:buChar char="•"/>
            </a:pPr>
            <a:r>
              <a:rPr lang="en-US" altLang="ja-JP" sz="2100">
                <a:solidFill>
                  <a:schemeClr val="bg1"/>
                </a:solidFill>
                <a:latin typeface="Arial" panose="020B0604020202020204" pitchFamily="34" charset="0"/>
                <a:ea typeface="ＭＳ Ｐゴシック"/>
                <a:cs typeface="Arial" panose="020B0604020202020204" pitchFamily="34" charset="0"/>
              </a:rPr>
              <a:t>Security Assessment</a:t>
            </a:r>
            <a:endParaRPr lang="en-US" sz="4050"/>
          </a:p>
          <a:p>
            <a:pPr fontAlgn="base">
              <a:spcBef>
                <a:spcPts val="900"/>
              </a:spcBef>
              <a:spcAft>
                <a:spcPct val="0"/>
              </a:spcAft>
            </a:pPr>
            <a:endParaRPr lang="en-US" altLang="ja-JP" sz="2100">
              <a:solidFill>
                <a:schemeClr val="bg1"/>
              </a:solidFill>
              <a:latin typeface="Arial" panose="020B0604020202020204" pitchFamily="34" charset="0"/>
              <a:cs typeface="Arial" panose="020B0604020202020204" pitchFamily="34" charset="0"/>
            </a:endParaRPr>
          </a:p>
          <a:p>
            <a:pPr fontAlgn="base">
              <a:spcBef>
                <a:spcPts val="900"/>
              </a:spcBef>
              <a:spcAft>
                <a:spcPct val="0"/>
              </a:spcAft>
            </a:pPr>
            <a:r>
              <a:rPr lang="en-US" altLang="ja-JP" sz="2100" i="1">
                <a:solidFill>
                  <a:schemeClr val="bg1"/>
                </a:solidFill>
                <a:latin typeface="Arial" panose="020B0604020202020204" pitchFamily="34" charset="0"/>
                <a:cs typeface="Arial" panose="020B0604020202020204" pitchFamily="34" charset="0"/>
              </a:rPr>
              <a:t>Gain essential insights that enable effective resource allocation and strategic planning, enhancing your security measures and positioning your business as a trustworthy partner</a:t>
            </a:r>
          </a:p>
        </p:txBody>
      </p:sp>
    </p:spTree>
    <p:extLst>
      <p:ext uri="{BB962C8B-B14F-4D97-AF65-F5344CB8AC3E}">
        <p14:creationId xmlns:p14="http://schemas.microsoft.com/office/powerpoint/2010/main" val="36926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B4AB155C-FD8A-A221-F622-0F6A0D284E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329794" y="1127601"/>
            <a:ext cx="1669100" cy="1444531"/>
          </a:xfrm>
          <a:prstGeom prst="rect">
            <a:avLst/>
          </a:prstGeom>
        </p:spPr>
      </p:pic>
      <p:sp>
        <p:nvSpPr>
          <p:cNvPr id="17" name="Freeform 5">
            <a:extLst>
              <a:ext uri="{FF2B5EF4-FFF2-40B4-BE49-F238E27FC236}">
                <a16:creationId xmlns:a16="http://schemas.microsoft.com/office/drawing/2014/main" id="{5C6A0E28-6894-B7BA-14D7-776327A34481}"/>
              </a:ext>
            </a:extLst>
          </p:cNvPr>
          <p:cNvSpPr/>
          <p:nvPr/>
        </p:nvSpPr>
        <p:spPr>
          <a:xfrm>
            <a:off x="1360228" y="663898"/>
            <a:ext cx="15083718" cy="1384353"/>
          </a:xfrm>
          <a:custGeom>
            <a:avLst/>
            <a:gdLst/>
            <a:ahLst/>
            <a:cxnLst/>
            <a:rect l="l" t="t" r="r" b="b"/>
            <a:pathLst>
              <a:path w="3517474" h="918459">
                <a:moveTo>
                  <a:pt x="3393014" y="918459"/>
                </a:moveTo>
                <a:lnTo>
                  <a:pt x="124460" y="918459"/>
                </a:lnTo>
                <a:cubicBezTo>
                  <a:pt x="55880" y="918459"/>
                  <a:pt x="0" y="862579"/>
                  <a:pt x="0" y="793999"/>
                </a:cubicBezTo>
                <a:lnTo>
                  <a:pt x="0" y="124460"/>
                </a:lnTo>
                <a:cubicBezTo>
                  <a:pt x="0" y="55880"/>
                  <a:pt x="55880" y="0"/>
                  <a:pt x="124460" y="0"/>
                </a:cubicBezTo>
                <a:lnTo>
                  <a:pt x="3393014" y="0"/>
                </a:lnTo>
                <a:cubicBezTo>
                  <a:pt x="3461594" y="0"/>
                  <a:pt x="3517474" y="55880"/>
                  <a:pt x="3517474" y="124460"/>
                </a:cubicBezTo>
                <a:lnTo>
                  <a:pt x="3517474" y="793999"/>
                </a:lnTo>
                <a:cubicBezTo>
                  <a:pt x="3517474" y="862579"/>
                  <a:pt x="3461594" y="918459"/>
                  <a:pt x="3393014" y="918459"/>
                </a:cubicBezTo>
                <a:close/>
              </a:path>
            </a:pathLst>
          </a:custGeom>
          <a:solidFill>
            <a:srgbClr val="7549DF"/>
          </a:solidFill>
        </p:spPr>
        <p:txBody>
          <a:bodyPr/>
          <a:lstStyle/>
          <a:p>
            <a:endParaRPr lang="en-US"/>
          </a:p>
        </p:txBody>
      </p:sp>
      <p:grpSp>
        <p:nvGrpSpPr>
          <p:cNvPr id="18" name="Group 6">
            <a:extLst>
              <a:ext uri="{FF2B5EF4-FFF2-40B4-BE49-F238E27FC236}">
                <a16:creationId xmlns:a16="http://schemas.microsoft.com/office/drawing/2014/main" id="{FE1CE523-6362-B78B-099E-42E0EB7DAC3D}"/>
              </a:ext>
            </a:extLst>
          </p:cNvPr>
          <p:cNvGrpSpPr/>
          <p:nvPr/>
        </p:nvGrpSpPr>
        <p:grpSpPr>
          <a:xfrm>
            <a:off x="889821" y="46590"/>
            <a:ext cx="1480713" cy="1723011"/>
            <a:chOff x="0" y="0"/>
            <a:chExt cx="698500" cy="812800"/>
          </a:xfrm>
        </p:grpSpPr>
        <p:sp>
          <p:nvSpPr>
            <p:cNvPr id="20" name="Freeform 7">
              <a:extLst>
                <a:ext uri="{FF2B5EF4-FFF2-40B4-BE49-F238E27FC236}">
                  <a16:creationId xmlns:a16="http://schemas.microsoft.com/office/drawing/2014/main" id="{27C26998-80C1-5F03-1E7C-ADD903E9DEA1}"/>
                </a:ext>
              </a:extLst>
            </p:cNvPr>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361F93">
                <a:alpha val="77647"/>
              </a:srgbClr>
            </a:solidFill>
          </p:spPr>
          <p:txBody>
            <a:bodyPr/>
            <a:lstStyle/>
            <a:p>
              <a:endParaRPr lang="en-US"/>
            </a:p>
          </p:txBody>
        </p:sp>
        <p:sp>
          <p:nvSpPr>
            <p:cNvPr id="21" name="TextBox 8">
              <a:extLst>
                <a:ext uri="{FF2B5EF4-FFF2-40B4-BE49-F238E27FC236}">
                  <a16:creationId xmlns:a16="http://schemas.microsoft.com/office/drawing/2014/main" id="{C96386C6-F07A-3FB9-88CC-87BB1CA809E8}"/>
                </a:ext>
              </a:extLst>
            </p:cNvPr>
            <p:cNvSpPr txBox="1"/>
            <p:nvPr/>
          </p:nvSpPr>
          <p:spPr>
            <a:xfrm>
              <a:off x="0" y="101600"/>
              <a:ext cx="698500" cy="571500"/>
            </a:xfrm>
            <a:prstGeom prst="rect">
              <a:avLst/>
            </a:prstGeom>
          </p:spPr>
          <p:txBody>
            <a:bodyPr lIns="50800" tIns="50800" rIns="50800" bIns="50800" rtlCol="0" anchor="ctr"/>
            <a:lstStyle/>
            <a:p>
              <a:pPr algn="ctr">
                <a:lnSpc>
                  <a:spcPts val="3359"/>
                </a:lnSpc>
              </a:pPr>
              <a:endParaRPr/>
            </a:p>
          </p:txBody>
        </p:sp>
      </p:grpSp>
      <p:sp>
        <p:nvSpPr>
          <p:cNvPr id="23" name="Title 1">
            <a:extLst>
              <a:ext uri="{FF2B5EF4-FFF2-40B4-BE49-F238E27FC236}">
                <a16:creationId xmlns:a16="http://schemas.microsoft.com/office/drawing/2014/main" id="{E66AA1EF-76C7-DCFE-5838-C408A4AF895B}"/>
              </a:ext>
            </a:extLst>
          </p:cNvPr>
          <p:cNvSpPr txBox="1">
            <a:spLocks/>
          </p:cNvSpPr>
          <p:nvPr/>
        </p:nvSpPr>
        <p:spPr>
          <a:xfrm>
            <a:off x="2387575" y="882967"/>
            <a:ext cx="15895819" cy="1484052"/>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a:solidFill>
                  <a:schemeClr val="bg1"/>
                </a:solidFill>
                <a:latin typeface="Open Sans"/>
                <a:ea typeface="Open Sans"/>
                <a:cs typeface="Open Sans"/>
              </a:rPr>
              <a:t>RiskRecon by Mastercard</a:t>
            </a:r>
            <a:endParaRPr lang="en-US"/>
          </a:p>
        </p:txBody>
      </p:sp>
      <p:pic>
        <p:nvPicPr>
          <p:cNvPr id="3" name="Picture 2" descr="A purple background with white text&#10;&#10;Description automatically generated">
            <a:extLst>
              <a:ext uri="{FF2B5EF4-FFF2-40B4-BE49-F238E27FC236}">
                <a16:creationId xmlns:a16="http://schemas.microsoft.com/office/drawing/2014/main" id="{BBA46118-C217-2BF0-F7BE-3DCC42753794}"/>
              </a:ext>
            </a:extLst>
          </p:cNvPr>
          <p:cNvPicPr>
            <a:picLocks noChangeAspect="1"/>
          </p:cNvPicPr>
          <p:nvPr/>
        </p:nvPicPr>
        <p:blipFill>
          <a:blip r:embed="rId5"/>
          <a:stretch>
            <a:fillRect/>
          </a:stretch>
        </p:blipFill>
        <p:spPr>
          <a:xfrm>
            <a:off x="724510" y="2368062"/>
            <a:ext cx="10494170" cy="3281363"/>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AA8FD07E-5C55-383B-DBD9-BC01884C0723}"/>
              </a:ext>
            </a:extLst>
          </p:cNvPr>
          <p:cNvPicPr>
            <a:picLocks noChangeAspect="1"/>
          </p:cNvPicPr>
          <p:nvPr/>
        </p:nvPicPr>
        <p:blipFill rotWithShape="1">
          <a:blip r:embed="rId6"/>
          <a:srcRect l="1519" t="4938" r="2754" b="4198"/>
          <a:stretch/>
        </p:blipFill>
        <p:spPr>
          <a:xfrm>
            <a:off x="7015162" y="5395912"/>
            <a:ext cx="10770103" cy="3995090"/>
          </a:xfrm>
          <a:prstGeom prst="rect">
            <a:avLst/>
          </a:prstGeom>
        </p:spPr>
      </p:pic>
      <p:pic>
        <p:nvPicPr>
          <p:cNvPr id="5" name="Picture 2">
            <a:extLst>
              <a:ext uri="{FF2B5EF4-FFF2-40B4-BE49-F238E27FC236}">
                <a16:creationId xmlns:a16="http://schemas.microsoft.com/office/drawing/2014/main" id="{BC580F3F-F96B-7223-6592-D60B5C2DA64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9258300"/>
            <a:ext cx="2312860" cy="381622"/>
          </a:xfrm>
          <a:prstGeom prst="rect">
            <a:avLst/>
          </a:prstGeom>
        </p:spPr>
      </p:pic>
    </p:spTree>
    <p:extLst>
      <p:ext uri="{BB962C8B-B14F-4D97-AF65-F5344CB8AC3E}">
        <p14:creationId xmlns:p14="http://schemas.microsoft.com/office/powerpoint/2010/main" val="320842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5F3A286-E044-F638-7981-8A8B938E5604}"/>
              </a:ext>
            </a:extLst>
          </p:cNvPr>
          <p:cNvGrpSpPr/>
          <p:nvPr/>
        </p:nvGrpSpPr>
        <p:grpSpPr>
          <a:xfrm>
            <a:off x="1278904" y="546146"/>
            <a:ext cx="16381801" cy="1568778"/>
            <a:chOff x="0" y="0"/>
            <a:chExt cx="3517474" cy="918459"/>
          </a:xfrm>
        </p:grpSpPr>
        <p:sp>
          <p:nvSpPr>
            <p:cNvPr id="13" name="Freeform 5">
              <a:extLst>
                <a:ext uri="{FF2B5EF4-FFF2-40B4-BE49-F238E27FC236}">
                  <a16:creationId xmlns:a16="http://schemas.microsoft.com/office/drawing/2014/main" id="{5D456E0E-DF09-3C2B-CB59-827911EB669D}"/>
                </a:ext>
              </a:extLst>
            </p:cNvPr>
            <p:cNvSpPr/>
            <p:nvPr/>
          </p:nvSpPr>
          <p:spPr>
            <a:xfrm>
              <a:off x="0" y="0"/>
              <a:ext cx="3517474" cy="918459"/>
            </a:xfrm>
            <a:custGeom>
              <a:avLst/>
              <a:gdLst/>
              <a:ahLst/>
              <a:cxnLst/>
              <a:rect l="l" t="t" r="r" b="b"/>
              <a:pathLst>
                <a:path w="3517474" h="918459">
                  <a:moveTo>
                    <a:pt x="3393014" y="918459"/>
                  </a:moveTo>
                  <a:lnTo>
                    <a:pt x="124460" y="918459"/>
                  </a:lnTo>
                  <a:cubicBezTo>
                    <a:pt x="55880" y="918459"/>
                    <a:pt x="0" y="862579"/>
                    <a:pt x="0" y="793999"/>
                  </a:cubicBezTo>
                  <a:lnTo>
                    <a:pt x="0" y="124460"/>
                  </a:lnTo>
                  <a:cubicBezTo>
                    <a:pt x="0" y="55880"/>
                    <a:pt x="55880" y="0"/>
                    <a:pt x="124460" y="0"/>
                  </a:cubicBezTo>
                  <a:lnTo>
                    <a:pt x="3393014" y="0"/>
                  </a:lnTo>
                  <a:cubicBezTo>
                    <a:pt x="3461594" y="0"/>
                    <a:pt x="3517474" y="55880"/>
                    <a:pt x="3517474" y="124460"/>
                  </a:cubicBezTo>
                  <a:lnTo>
                    <a:pt x="3517474" y="793999"/>
                  </a:lnTo>
                  <a:cubicBezTo>
                    <a:pt x="3517474" y="862579"/>
                    <a:pt x="3461594" y="918459"/>
                    <a:pt x="3393014" y="918459"/>
                  </a:cubicBezTo>
                  <a:close/>
                </a:path>
              </a:pathLst>
            </a:custGeom>
            <a:solidFill>
              <a:srgbClr val="7549DF"/>
            </a:solidFill>
          </p:spPr>
          <p:txBody>
            <a:bodyPr/>
            <a:lstStyle/>
            <a:p>
              <a:endParaRPr lang="en-US"/>
            </a:p>
          </p:txBody>
        </p:sp>
      </p:grpSp>
      <p:grpSp>
        <p:nvGrpSpPr>
          <p:cNvPr id="14" name="Group 6">
            <a:extLst>
              <a:ext uri="{FF2B5EF4-FFF2-40B4-BE49-F238E27FC236}">
                <a16:creationId xmlns:a16="http://schemas.microsoft.com/office/drawing/2014/main" id="{128BC657-7C7C-D61C-89B0-5487986D2434}"/>
              </a:ext>
            </a:extLst>
          </p:cNvPr>
          <p:cNvGrpSpPr/>
          <p:nvPr/>
        </p:nvGrpSpPr>
        <p:grpSpPr>
          <a:xfrm>
            <a:off x="728118" y="116029"/>
            <a:ext cx="1723983" cy="2004274"/>
            <a:chOff x="0" y="-346566"/>
            <a:chExt cx="698500" cy="1137007"/>
          </a:xfrm>
        </p:grpSpPr>
        <p:sp>
          <p:nvSpPr>
            <p:cNvPr id="15" name="Freeform 7">
              <a:extLst>
                <a:ext uri="{FF2B5EF4-FFF2-40B4-BE49-F238E27FC236}">
                  <a16:creationId xmlns:a16="http://schemas.microsoft.com/office/drawing/2014/main" id="{022ECD8D-649F-D088-43F2-D798D2DA909D}"/>
                </a:ext>
              </a:extLst>
            </p:cNvPr>
            <p:cNvSpPr/>
            <p:nvPr/>
          </p:nvSpPr>
          <p:spPr>
            <a:xfrm>
              <a:off x="0" y="-346566"/>
              <a:ext cx="698500" cy="1137007"/>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361F93">
                <a:alpha val="77647"/>
              </a:srgbClr>
            </a:solidFill>
          </p:spPr>
          <p:txBody>
            <a:bodyPr/>
            <a:lstStyle/>
            <a:p>
              <a:endParaRPr lang="en-US"/>
            </a:p>
          </p:txBody>
        </p:sp>
        <p:sp>
          <p:nvSpPr>
            <p:cNvPr id="16" name="TextBox 8">
              <a:extLst>
                <a:ext uri="{FF2B5EF4-FFF2-40B4-BE49-F238E27FC236}">
                  <a16:creationId xmlns:a16="http://schemas.microsoft.com/office/drawing/2014/main" id="{E2F1D93C-F763-6495-B2AA-EEB5B98FFE49}"/>
                </a:ext>
              </a:extLst>
            </p:cNvPr>
            <p:cNvSpPr txBox="1"/>
            <p:nvPr/>
          </p:nvSpPr>
          <p:spPr>
            <a:xfrm>
              <a:off x="0" y="101600"/>
              <a:ext cx="698500" cy="571500"/>
            </a:xfrm>
            <a:prstGeom prst="rect">
              <a:avLst/>
            </a:prstGeom>
          </p:spPr>
          <p:txBody>
            <a:bodyPr lIns="50800" tIns="50800" rIns="50800" bIns="50800" rtlCol="0" anchor="ctr"/>
            <a:lstStyle/>
            <a:p>
              <a:pPr algn="ctr">
                <a:lnSpc>
                  <a:spcPts val="3359"/>
                </a:lnSpc>
              </a:pPr>
              <a:endParaRPr/>
            </a:p>
          </p:txBody>
        </p:sp>
      </p:grpSp>
      <p:sp>
        <p:nvSpPr>
          <p:cNvPr id="17" name="TextBox 10">
            <a:extLst>
              <a:ext uri="{FF2B5EF4-FFF2-40B4-BE49-F238E27FC236}">
                <a16:creationId xmlns:a16="http://schemas.microsoft.com/office/drawing/2014/main" id="{FF888E8E-5B04-8974-6CA2-AFE49C3E52A4}"/>
              </a:ext>
            </a:extLst>
          </p:cNvPr>
          <p:cNvSpPr txBox="1"/>
          <p:nvPr/>
        </p:nvSpPr>
        <p:spPr>
          <a:xfrm>
            <a:off x="2890963" y="797259"/>
            <a:ext cx="14885492" cy="1048429"/>
          </a:xfrm>
          <a:prstGeom prst="rect">
            <a:avLst/>
          </a:prstGeom>
        </p:spPr>
        <p:txBody>
          <a:bodyPr wrap="square" lIns="0" tIns="0" rIns="0" bIns="0" rtlCol="0" anchor="t">
            <a:spAutoFit/>
          </a:bodyPr>
          <a:lstStyle/>
          <a:p>
            <a:pPr>
              <a:lnSpc>
                <a:spcPts val="8984"/>
              </a:lnSpc>
            </a:pPr>
            <a:r>
              <a:rPr lang="en-US" sz="5400" b="1">
                <a:solidFill>
                  <a:schemeClr val="bg1"/>
                </a:solidFill>
                <a:latin typeface="Open Sans"/>
                <a:ea typeface="+mn-lt"/>
                <a:cs typeface="+mn-lt"/>
              </a:rPr>
              <a:t>External Risk Measurements</a:t>
            </a:r>
            <a:endParaRPr lang="en-US" sz="5400">
              <a:solidFill>
                <a:schemeClr val="bg1"/>
              </a:solidFill>
              <a:latin typeface="Open Sans"/>
              <a:ea typeface="Calibri"/>
              <a:cs typeface="Calibri"/>
            </a:endParaRPr>
          </a:p>
        </p:txBody>
      </p:sp>
      <p:sp>
        <p:nvSpPr>
          <p:cNvPr id="7" name="Slide Number Placeholder 6">
            <a:extLst>
              <a:ext uri="{FF2B5EF4-FFF2-40B4-BE49-F238E27FC236}">
                <a16:creationId xmlns:a16="http://schemas.microsoft.com/office/drawing/2014/main" id="{2C1CA805-EA59-13D2-D733-F55A53FF466F}"/>
              </a:ext>
            </a:extLst>
          </p:cNvPr>
          <p:cNvSpPr>
            <a:spLocks noGrp="1"/>
          </p:cNvSpPr>
          <p:nvPr>
            <p:ph type="sldNum" sz="quarter" idx="12"/>
          </p:nvPr>
        </p:nvSpPr>
        <p:spPr>
          <a:xfrm>
            <a:off x="15925800" y="9921875"/>
            <a:ext cx="2133600" cy="365125"/>
          </a:xfrm>
        </p:spPr>
        <p:txBody>
          <a:bodyPr/>
          <a:lstStyle/>
          <a:p>
            <a:fld id="{B6F15528-21DE-4FAA-801E-634DDDAF4B2B}" type="slidenum">
              <a:rPr lang="en-US" smtClean="0"/>
              <a:pPr/>
              <a:t>29</a:t>
            </a:fld>
            <a:endParaRPr lang="en-US"/>
          </a:p>
        </p:txBody>
      </p:sp>
      <p:grpSp>
        <p:nvGrpSpPr>
          <p:cNvPr id="34" name="Group 8">
            <a:extLst>
              <a:ext uri="{FF2B5EF4-FFF2-40B4-BE49-F238E27FC236}">
                <a16:creationId xmlns:a16="http://schemas.microsoft.com/office/drawing/2014/main" id="{E8AF19C8-6FC0-39E5-374E-24F3B7DE9FB3}"/>
              </a:ext>
            </a:extLst>
          </p:cNvPr>
          <p:cNvGrpSpPr/>
          <p:nvPr/>
        </p:nvGrpSpPr>
        <p:grpSpPr>
          <a:xfrm>
            <a:off x="17667783" y="-371367"/>
            <a:ext cx="799000" cy="5912927"/>
            <a:chOff x="0" y="0"/>
            <a:chExt cx="1065334" cy="5912927"/>
          </a:xfrm>
        </p:grpSpPr>
        <p:sp>
          <p:nvSpPr>
            <p:cNvPr id="22" name="AutoShape 9">
              <a:extLst>
                <a:ext uri="{FF2B5EF4-FFF2-40B4-BE49-F238E27FC236}">
                  <a16:creationId xmlns:a16="http://schemas.microsoft.com/office/drawing/2014/main" id="{A1318BCE-C223-118F-8665-C7F260C1951A}"/>
                </a:ext>
              </a:extLst>
            </p:cNvPr>
            <p:cNvSpPr/>
            <p:nvPr/>
          </p:nvSpPr>
          <p:spPr>
            <a:xfrm>
              <a:off x="0" y="0"/>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3" name="AutoShape 10">
              <a:extLst>
                <a:ext uri="{FF2B5EF4-FFF2-40B4-BE49-F238E27FC236}">
                  <a16:creationId xmlns:a16="http://schemas.microsoft.com/office/drawing/2014/main" id="{735202A6-8C98-405F-503E-192160B340FD}"/>
                </a:ext>
              </a:extLst>
            </p:cNvPr>
            <p:cNvSpPr/>
            <p:nvPr/>
          </p:nvSpPr>
          <p:spPr>
            <a:xfrm>
              <a:off x="0" y="544578"/>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4" name="AutoShape 11">
              <a:extLst>
                <a:ext uri="{FF2B5EF4-FFF2-40B4-BE49-F238E27FC236}">
                  <a16:creationId xmlns:a16="http://schemas.microsoft.com/office/drawing/2014/main" id="{0713EDBA-F3B6-5FA9-9ED1-9F8C3AA2D759}"/>
                </a:ext>
              </a:extLst>
            </p:cNvPr>
            <p:cNvSpPr/>
            <p:nvPr/>
          </p:nvSpPr>
          <p:spPr>
            <a:xfrm>
              <a:off x="0" y="1100553"/>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5" name="AutoShape 12">
              <a:extLst>
                <a:ext uri="{FF2B5EF4-FFF2-40B4-BE49-F238E27FC236}">
                  <a16:creationId xmlns:a16="http://schemas.microsoft.com/office/drawing/2014/main" id="{321F2394-6882-52A6-EA11-AA144FB7D238}"/>
                </a:ext>
              </a:extLst>
            </p:cNvPr>
            <p:cNvSpPr/>
            <p:nvPr/>
          </p:nvSpPr>
          <p:spPr>
            <a:xfrm>
              <a:off x="0" y="1604125"/>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6" name="AutoShape 13">
              <a:extLst>
                <a:ext uri="{FF2B5EF4-FFF2-40B4-BE49-F238E27FC236}">
                  <a16:creationId xmlns:a16="http://schemas.microsoft.com/office/drawing/2014/main" id="{A52C2B82-9E34-677A-79D4-9E0094525297}"/>
                </a:ext>
              </a:extLst>
            </p:cNvPr>
            <p:cNvSpPr/>
            <p:nvPr/>
          </p:nvSpPr>
          <p:spPr>
            <a:xfrm>
              <a:off x="0" y="2148702"/>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7" name="AutoShape 14">
              <a:extLst>
                <a:ext uri="{FF2B5EF4-FFF2-40B4-BE49-F238E27FC236}">
                  <a16:creationId xmlns:a16="http://schemas.microsoft.com/office/drawing/2014/main" id="{40CD52F6-EE1F-53E1-4EE7-A12B2E79168F}"/>
                </a:ext>
              </a:extLst>
            </p:cNvPr>
            <p:cNvSpPr/>
            <p:nvPr/>
          </p:nvSpPr>
          <p:spPr>
            <a:xfrm>
              <a:off x="0" y="2704678"/>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8" name="AutoShape 15">
              <a:extLst>
                <a:ext uri="{FF2B5EF4-FFF2-40B4-BE49-F238E27FC236}">
                  <a16:creationId xmlns:a16="http://schemas.microsoft.com/office/drawing/2014/main" id="{71600F3A-92E5-8B8C-591B-3903D4496323}"/>
                </a:ext>
              </a:extLst>
            </p:cNvPr>
            <p:cNvSpPr/>
            <p:nvPr/>
          </p:nvSpPr>
          <p:spPr>
            <a:xfrm>
              <a:off x="0" y="3208250"/>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9" name="AutoShape 16">
              <a:extLst>
                <a:ext uri="{FF2B5EF4-FFF2-40B4-BE49-F238E27FC236}">
                  <a16:creationId xmlns:a16="http://schemas.microsoft.com/office/drawing/2014/main" id="{FF9B8022-C74B-E1D9-BDE3-E1D42C0A2DBE}"/>
                </a:ext>
              </a:extLst>
            </p:cNvPr>
            <p:cNvSpPr/>
            <p:nvPr/>
          </p:nvSpPr>
          <p:spPr>
            <a:xfrm>
              <a:off x="0" y="3752827"/>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0" name="AutoShape 17">
              <a:extLst>
                <a:ext uri="{FF2B5EF4-FFF2-40B4-BE49-F238E27FC236}">
                  <a16:creationId xmlns:a16="http://schemas.microsoft.com/office/drawing/2014/main" id="{6E5D785E-9548-4ED4-0A21-C677EC0B7FF9}"/>
                </a:ext>
              </a:extLst>
            </p:cNvPr>
            <p:cNvSpPr/>
            <p:nvPr/>
          </p:nvSpPr>
          <p:spPr>
            <a:xfrm>
              <a:off x="0" y="4308803"/>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1" name="AutoShape 18">
              <a:extLst>
                <a:ext uri="{FF2B5EF4-FFF2-40B4-BE49-F238E27FC236}">
                  <a16:creationId xmlns:a16="http://schemas.microsoft.com/office/drawing/2014/main" id="{4935CEDD-1B4F-9ED9-72BA-B93B90CA2165}"/>
                </a:ext>
              </a:extLst>
            </p:cNvPr>
            <p:cNvSpPr/>
            <p:nvPr/>
          </p:nvSpPr>
          <p:spPr>
            <a:xfrm>
              <a:off x="0" y="4812374"/>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2" name="AutoShape 19">
              <a:extLst>
                <a:ext uri="{FF2B5EF4-FFF2-40B4-BE49-F238E27FC236}">
                  <a16:creationId xmlns:a16="http://schemas.microsoft.com/office/drawing/2014/main" id="{70771674-1D17-B03A-B688-E4AEDF22F5D7}"/>
                </a:ext>
              </a:extLst>
            </p:cNvPr>
            <p:cNvSpPr/>
            <p:nvPr/>
          </p:nvSpPr>
          <p:spPr>
            <a:xfrm>
              <a:off x="0" y="5356952"/>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3" name="AutoShape 20">
              <a:extLst>
                <a:ext uri="{FF2B5EF4-FFF2-40B4-BE49-F238E27FC236}">
                  <a16:creationId xmlns:a16="http://schemas.microsoft.com/office/drawing/2014/main" id="{9826F928-CDFC-0F51-9BF3-F8177BF00E43}"/>
                </a:ext>
              </a:extLst>
            </p:cNvPr>
            <p:cNvSpPr/>
            <p:nvPr/>
          </p:nvSpPr>
          <p:spPr>
            <a:xfrm>
              <a:off x="0" y="5912927"/>
              <a:ext cx="1065334" cy="0"/>
            </a:xfrm>
            <a:prstGeom prst="line">
              <a:avLst/>
            </a:prstGeom>
            <a:ln w="128742" cap="flat">
              <a:solidFill>
                <a:srgbClr val="170B45"/>
              </a:solidFill>
              <a:prstDash val="solid"/>
              <a:headEnd type="none" w="sm" len="sm"/>
              <a:tailEnd type="none" w="sm" len="sm"/>
            </a:ln>
          </p:spPr>
          <p:txBody>
            <a:bodyPr/>
            <a:lstStyle/>
            <a:p>
              <a:endParaRPr lang="en-US"/>
            </a:p>
          </p:txBody>
        </p:sp>
      </p:grpSp>
      <p:pic>
        <p:nvPicPr>
          <p:cNvPr id="11" name="Picture 3">
            <a:extLst>
              <a:ext uri="{FF2B5EF4-FFF2-40B4-BE49-F238E27FC236}">
                <a16:creationId xmlns:a16="http://schemas.microsoft.com/office/drawing/2014/main" id="{3F211251-8879-540E-69E4-2ED5BDE4B7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8478" y="1135248"/>
            <a:ext cx="2013220" cy="1757830"/>
          </a:xfrm>
          <a:prstGeom prst="rect">
            <a:avLst/>
          </a:prstGeom>
        </p:spPr>
      </p:pic>
      <p:pic>
        <p:nvPicPr>
          <p:cNvPr id="37" name="Picture 2">
            <a:extLst>
              <a:ext uri="{FF2B5EF4-FFF2-40B4-BE49-F238E27FC236}">
                <a16:creationId xmlns:a16="http://schemas.microsoft.com/office/drawing/2014/main" id="{83080A38-8423-91DD-9C2D-27ABBBC432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7792" y="9635805"/>
            <a:ext cx="2312860" cy="381622"/>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93A3C660-52E6-F335-560E-97C6ACD192C2}"/>
              </a:ext>
            </a:extLst>
          </p:cNvPr>
          <p:cNvPicPr>
            <a:picLocks noChangeAspect="1"/>
          </p:cNvPicPr>
          <p:nvPr/>
        </p:nvPicPr>
        <p:blipFill rotWithShape="1">
          <a:blip r:embed="rId7"/>
          <a:srcRect l="1280" t="5114" r="64732" b="4483"/>
          <a:stretch/>
        </p:blipFill>
        <p:spPr>
          <a:xfrm>
            <a:off x="12236260" y="2858242"/>
            <a:ext cx="4427708" cy="4397064"/>
          </a:xfrm>
          <a:prstGeom prst="roundRect">
            <a:avLst>
              <a:gd name="adj" fmla="val 4167"/>
            </a:avLst>
          </a:prstGeom>
          <a:solidFill>
            <a:srgbClr val="FFFFFF"/>
          </a:solidFill>
          <a:ln w="76200" cap="sq">
            <a:solidFill>
              <a:schemeClr val="accent3"/>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FE382C25-20E6-3B93-BF48-6FB4D29F3345}"/>
              </a:ext>
            </a:extLst>
          </p:cNvPr>
          <p:cNvSpPr txBox="1"/>
          <p:nvPr/>
        </p:nvSpPr>
        <p:spPr>
          <a:xfrm>
            <a:off x="11841480" y="7532125"/>
            <a:ext cx="58216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444444"/>
                </a:solidFill>
                <a:latin typeface="Open Sans"/>
                <a:ea typeface="Calibri"/>
                <a:cs typeface="Calibri"/>
              </a:rPr>
              <a:t>RiskRecon Rating:</a:t>
            </a:r>
            <a:r>
              <a:rPr lang="en-US" sz="2800">
                <a:solidFill>
                  <a:srgbClr val="444444"/>
                </a:solidFill>
                <a:latin typeface="Open Sans"/>
                <a:ea typeface="Calibri"/>
                <a:cs typeface="Calibri"/>
              </a:rPr>
              <a:t>​</a:t>
            </a:r>
            <a:endParaRPr lang="en-US" sz="2800">
              <a:solidFill>
                <a:srgbClr val="444444"/>
              </a:solidFill>
              <a:latin typeface="Open Sans"/>
              <a:ea typeface="Open Sans"/>
              <a:cs typeface="Arial"/>
            </a:endParaRPr>
          </a:p>
          <a:p>
            <a:pPr marL="457200" indent="-457200">
              <a:buFont typeface="Arial"/>
              <a:buChar char="•"/>
            </a:pPr>
            <a:r>
              <a:rPr lang="en-US" sz="2800">
                <a:solidFill>
                  <a:srgbClr val="444444"/>
                </a:solidFill>
                <a:latin typeface="Open Sans"/>
                <a:ea typeface="Open Sans"/>
                <a:cs typeface="Arial"/>
              </a:rPr>
              <a:t>Analyzes your external security posture​</a:t>
            </a:r>
          </a:p>
          <a:p>
            <a:pPr marL="457200" indent="-457200">
              <a:buFont typeface="Arial"/>
              <a:buChar char="•"/>
            </a:pPr>
            <a:r>
              <a:rPr lang="en-US" sz="2800">
                <a:solidFill>
                  <a:srgbClr val="444444"/>
                </a:solidFill>
                <a:latin typeface="Open Sans"/>
                <a:ea typeface="Open Sans"/>
                <a:cs typeface="Arial"/>
              </a:rPr>
              <a:t>Highlights vulnerabilities at no cost</a:t>
            </a:r>
          </a:p>
        </p:txBody>
      </p:sp>
      <p:pic>
        <p:nvPicPr>
          <p:cNvPr id="18" name="Picture 17" descr="A screenshot of a graph&#10;&#10;Description automatically generated">
            <a:extLst>
              <a:ext uri="{FF2B5EF4-FFF2-40B4-BE49-F238E27FC236}">
                <a16:creationId xmlns:a16="http://schemas.microsoft.com/office/drawing/2014/main" id="{37F32568-CA7C-433A-6EAE-C6C940168F60}"/>
              </a:ext>
            </a:extLst>
          </p:cNvPr>
          <p:cNvPicPr>
            <a:picLocks noChangeAspect="1"/>
          </p:cNvPicPr>
          <p:nvPr/>
        </p:nvPicPr>
        <p:blipFill>
          <a:blip r:embed="rId8"/>
          <a:stretch>
            <a:fillRect/>
          </a:stretch>
        </p:blipFill>
        <p:spPr>
          <a:xfrm>
            <a:off x="728705" y="3365821"/>
            <a:ext cx="10465441" cy="7204569"/>
          </a:xfrm>
          <a:prstGeom prst="rect">
            <a:avLst/>
          </a:prstGeom>
        </p:spPr>
      </p:pic>
      <p:sp>
        <p:nvSpPr>
          <p:cNvPr id="19" name="TextBox 8">
            <a:extLst>
              <a:ext uri="{FF2B5EF4-FFF2-40B4-BE49-F238E27FC236}">
                <a16:creationId xmlns:a16="http://schemas.microsoft.com/office/drawing/2014/main" id="{C7994EC4-1A6A-7DA7-1789-8F3690822436}"/>
              </a:ext>
            </a:extLst>
          </p:cNvPr>
          <p:cNvSpPr txBox="1"/>
          <p:nvPr/>
        </p:nvSpPr>
        <p:spPr>
          <a:xfrm>
            <a:off x="574002" y="7250797"/>
            <a:ext cx="10066165" cy="20928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lvl="1"/>
            <a:endParaRPr lang="en-US">
              <a:solidFill>
                <a:srgbClr val="000000"/>
              </a:solidFill>
              <a:ea typeface="Calibri"/>
              <a:cs typeface="Calibri"/>
            </a:endParaRPr>
          </a:p>
          <a:p>
            <a:pPr lvl="1" algn="ctr"/>
            <a:r>
              <a:rPr lang="en-US" sz="2800" b="1">
                <a:solidFill>
                  <a:srgbClr val="444444"/>
                </a:solidFill>
                <a:latin typeface="Open Sans"/>
                <a:ea typeface="Calibri"/>
                <a:cs typeface="Arial"/>
              </a:rPr>
              <a:t>External Scanning</a:t>
            </a:r>
          </a:p>
          <a:p>
            <a:pPr marL="914400" lvl="1" indent="-457200">
              <a:buFont typeface="Arial"/>
              <a:buChar char="•"/>
            </a:pPr>
            <a:r>
              <a:rPr lang="en-US" sz="2800">
                <a:solidFill>
                  <a:srgbClr val="444444"/>
                </a:solidFill>
                <a:latin typeface="Open Sans"/>
                <a:ea typeface="Open Sans"/>
                <a:cs typeface="Arial"/>
              </a:rPr>
              <a:t>Assesses your network and systems externally​</a:t>
            </a:r>
            <a:r>
              <a:rPr lang="en-US" sz="2800">
                <a:latin typeface="Open Sans"/>
                <a:ea typeface="Open Sans"/>
                <a:cs typeface="Arial"/>
              </a:rPr>
              <a:t>​</a:t>
            </a:r>
            <a:endParaRPr lang="en-US" sz="2800">
              <a:solidFill>
                <a:srgbClr val="000000"/>
              </a:solidFill>
              <a:latin typeface="Open Sans"/>
              <a:ea typeface="Open Sans"/>
              <a:cs typeface="Arial"/>
            </a:endParaRPr>
          </a:p>
          <a:p>
            <a:pPr marL="914400" lvl="1" indent="-457200">
              <a:buFont typeface="Arial"/>
              <a:buChar char="•"/>
            </a:pPr>
            <a:r>
              <a:rPr lang="en-US" sz="2800">
                <a:solidFill>
                  <a:srgbClr val="444444"/>
                </a:solidFill>
                <a:latin typeface="Open Sans"/>
                <a:ea typeface="Open Sans"/>
                <a:cs typeface="Arial"/>
              </a:rPr>
              <a:t>Identifies potential threats before exploitation​</a:t>
            </a:r>
            <a:r>
              <a:rPr lang="en-US" sz="2800">
                <a:latin typeface="Open Sans"/>
                <a:ea typeface="Open Sans"/>
                <a:cs typeface="Arial"/>
              </a:rPr>
              <a:t>​</a:t>
            </a:r>
            <a:endParaRPr lang="en-US" sz="2800">
              <a:solidFill>
                <a:srgbClr val="000000"/>
              </a:solidFill>
              <a:latin typeface="Open Sans"/>
              <a:ea typeface="Open Sans"/>
              <a:cs typeface="Arial"/>
            </a:endParaRPr>
          </a:p>
          <a:p>
            <a:pPr marL="914400" lvl="1" indent="-457200">
              <a:buFont typeface="Arial"/>
              <a:buChar char="•"/>
            </a:pPr>
            <a:r>
              <a:rPr lang="en-US" sz="2800">
                <a:solidFill>
                  <a:srgbClr val="444444"/>
                </a:solidFill>
                <a:latin typeface="Open Sans"/>
                <a:ea typeface="Open Sans"/>
                <a:cs typeface="Arial"/>
              </a:rPr>
              <a:t>Free of charge</a:t>
            </a:r>
            <a:r>
              <a:rPr lang="en-US" sz="2800">
                <a:latin typeface="Open Sans"/>
                <a:ea typeface="Open Sans"/>
                <a:cs typeface="Arial"/>
              </a:rPr>
              <a:t>​</a:t>
            </a:r>
          </a:p>
        </p:txBody>
      </p:sp>
    </p:spTree>
    <p:extLst>
      <p:ext uri="{BB962C8B-B14F-4D97-AF65-F5344CB8AC3E}">
        <p14:creationId xmlns:p14="http://schemas.microsoft.com/office/powerpoint/2010/main" val="418706300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1CA805-EA59-13D2-D733-F55A53FF466F}"/>
              </a:ext>
            </a:extLst>
          </p:cNvPr>
          <p:cNvSpPr>
            <a:spLocks noGrp="1"/>
          </p:cNvSpPr>
          <p:nvPr>
            <p:ph type="sldNum" sz="quarter" idx="12"/>
          </p:nvPr>
        </p:nvSpPr>
        <p:spPr>
          <a:xfrm>
            <a:off x="15925800" y="9921875"/>
            <a:ext cx="2133600" cy="365125"/>
          </a:xfrm>
        </p:spPr>
        <p:txBody>
          <a:bodyPr/>
          <a:lstStyle/>
          <a:p>
            <a:fld id="{B6F15528-21DE-4FAA-801E-634DDDAF4B2B}" type="slidenum">
              <a:rPr lang="en-US" smtClean="0"/>
              <a:pPr/>
              <a:t>3</a:t>
            </a:fld>
            <a:endParaRPr lang="en-US"/>
          </a:p>
        </p:txBody>
      </p:sp>
      <p:grpSp>
        <p:nvGrpSpPr>
          <p:cNvPr id="10" name="Group 2">
            <a:extLst>
              <a:ext uri="{FF2B5EF4-FFF2-40B4-BE49-F238E27FC236}">
                <a16:creationId xmlns:a16="http://schemas.microsoft.com/office/drawing/2014/main" id="{37A557A5-CC8D-CFCC-1F56-C8E16B6AEEF0}"/>
              </a:ext>
            </a:extLst>
          </p:cNvPr>
          <p:cNvGrpSpPr/>
          <p:nvPr/>
        </p:nvGrpSpPr>
        <p:grpSpPr>
          <a:xfrm rot="16200000">
            <a:off x="1502365" y="3729056"/>
            <a:ext cx="5084425" cy="4588876"/>
            <a:chOff x="0" y="0"/>
            <a:chExt cx="6350000" cy="5532120"/>
          </a:xfrm>
        </p:grpSpPr>
        <p:sp>
          <p:nvSpPr>
            <p:cNvPr id="9" name="Freeform 3">
              <a:extLst>
                <a:ext uri="{FF2B5EF4-FFF2-40B4-BE49-F238E27FC236}">
                  <a16:creationId xmlns:a16="http://schemas.microsoft.com/office/drawing/2014/main" id="{E162D28E-EB41-54CB-5754-AA4547B2B03F}"/>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6DD1E7"/>
            </a:solidFill>
          </p:spPr>
          <p:txBody>
            <a:bodyPr lIns="91440" tIns="45720" rIns="91440" bIns="45720" anchor="t"/>
            <a:lstStyle/>
            <a:p>
              <a:endParaRPr lang="en-US"/>
            </a:p>
          </p:txBody>
        </p:sp>
      </p:grpSp>
      <p:grpSp>
        <p:nvGrpSpPr>
          <p:cNvPr id="20" name="Group 4">
            <a:extLst>
              <a:ext uri="{FF2B5EF4-FFF2-40B4-BE49-F238E27FC236}">
                <a16:creationId xmlns:a16="http://schemas.microsoft.com/office/drawing/2014/main" id="{BE29E2E5-7A23-36DF-1B9B-B5E527C55325}"/>
              </a:ext>
            </a:extLst>
          </p:cNvPr>
          <p:cNvGrpSpPr/>
          <p:nvPr/>
        </p:nvGrpSpPr>
        <p:grpSpPr>
          <a:xfrm rot="16200000">
            <a:off x="11799248" y="3724794"/>
            <a:ext cx="5207533" cy="4435177"/>
            <a:chOff x="123653" y="-8679903"/>
            <a:chExt cx="6202680" cy="5372100"/>
          </a:xfrm>
        </p:grpSpPr>
        <p:sp>
          <p:nvSpPr>
            <p:cNvPr id="19" name="Freeform 5">
              <a:extLst>
                <a:ext uri="{FF2B5EF4-FFF2-40B4-BE49-F238E27FC236}">
                  <a16:creationId xmlns:a16="http://schemas.microsoft.com/office/drawing/2014/main" id="{0A7CF2E9-4CD3-0E1D-E71A-0D04698A3D5D}"/>
                </a:ext>
              </a:extLst>
            </p:cNvPr>
            <p:cNvSpPr/>
            <p:nvPr/>
          </p:nvSpPr>
          <p:spPr>
            <a:xfrm>
              <a:off x="123653" y="-8679903"/>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7549DF"/>
            </a:solidFill>
          </p:spPr>
          <p:txBody>
            <a:bodyPr/>
            <a:lstStyle/>
            <a:p>
              <a:endParaRPr lang="en-US"/>
            </a:p>
          </p:txBody>
        </p:sp>
      </p:grpSp>
      <p:pic>
        <p:nvPicPr>
          <p:cNvPr id="11" name="Picture 3">
            <a:extLst>
              <a:ext uri="{FF2B5EF4-FFF2-40B4-BE49-F238E27FC236}">
                <a16:creationId xmlns:a16="http://schemas.microsoft.com/office/drawing/2014/main" id="{3F211251-8879-540E-69E4-2ED5BDE4B7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6722721" y="3825722"/>
            <a:ext cx="5240513" cy="4380005"/>
          </a:xfrm>
          <a:prstGeom prst="rect">
            <a:avLst/>
          </a:prstGeom>
        </p:spPr>
      </p:pic>
      <p:pic>
        <p:nvPicPr>
          <p:cNvPr id="35" name="Picture 2">
            <a:extLst>
              <a:ext uri="{FF2B5EF4-FFF2-40B4-BE49-F238E27FC236}">
                <a16:creationId xmlns:a16="http://schemas.microsoft.com/office/drawing/2014/main" id="{437A5D7C-679C-8747-AF25-2927424F4F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9258300"/>
            <a:ext cx="2312860" cy="381622"/>
          </a:xfrm>
          <a:prstGeom prst="rect">
            <a:avLst/>
          </a:prstGeom>
        </p:spPr>
      </p:pic>
      <p:sp>
        <p:nvSpPr>
          <p:cNvPr id="3" name="TextBox 2">
            <a:extLst>
              <a:ext uri="{FF2B5EF4-FFF2-40B4-BE49-F238E27FC236}">
                <a16:creationId xmlns:a16="http://schemas.microsoft.com/office/drawing/2014/main" id="{585FAB06-8AFA-D149-AD49-933A567421D0}"/>
              </a:ext>
            </a:extLst>
          </p:cNvPr>
          <p:cNvSpPr txBox="1"/>
          <p:nvPr/>
        </p:nvSpPr>
        <p:spPr>
          <a:xfrm>
            <a:off x="1734319" y="4346461"/>
            <a:ext cx="462578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dirty="0">
                <a:cs typeface="Calibri"/>
              </a:rPr>
              <a:t>   </a:t>
            </a:r>
            <a:r>
              <a:rPr lang="en-US" sz="9600" b="1" dirty="0">
                <a:solidFill>
                  <a:schemeClr val="accent3"/>
                </a:solidFill>
                <a:latin typeface="Open Sans"/>
                <a:ea typeface="Open Sans"/>
                <a:cs typeface="Calibri"/>
              </a:rPr>
              <a:t>61% </a:t>
            </a:r>
            <a:r>
              <a:rPr lang="en-US" sz="9600" dirty="0">
                <a:solidFill>
                  <a:schemeClr val="accent3"/>
                </a:solidFill>
                <a:latin typeface="Open Sans"/>
                <a:ea typeface="Open Sans"/>
                <a:cs typeface="Calibri"/>
              </a:rPr>
              <a:t> </a:t>
            </a:r>
            <a:endParaRPr lang="en-US" dirty="0">
              <a:solidFill>
                <a:schemeClr val="accent3"/>
              </a:solidFill>
              <a:latin typeface="Open Sans"/>
              <a:ea typeface="Open Sans"/>
              <a:cs typeface="Calibri"/>
            </a:endParaRPr>
          </a:p>
          <a:p>
            <a:pPr algn="ctr"/>
            <a:r>
              <a:rPr lang="en-US" sz="3600" dirty="0">
                <a:solidFill>
                  <a:schemeClr val="accent3"/>
                </a:solidFill>
                <a:latin typeface="Open Sans"/>
                <a:ea typeface="Open Sans"/>
                <a:cs typeface="Calibri"/>
              </a:rPr>
              <a:t> of SMEs were the target of a cyber attack in 2021</a:t>
            </a:r>
          </a:p>
        </p:txBody>
      </p:sp>
      <p:sp>
        <p:nvSpPr>
          <p:cNvPr id="5" name="TextBox 4">
            <a:extLst>
              <a:ext uri="{FF2B5EF4-FFF2-40B4-BE49-F238E27FC236}">
                <a16:creationId xmlns:a16="http://schemas.microsoft.com/office/drawing/2014/main" id="{825C6F49-B6B0-5AE3-3688-831861C05322}"/>
              </a:ext>
            </a:extLst>
          </p:cNvPr>
          <p:cNvSpPr txBox="1"/>
          <p:nvPr/>
        </p:nvSpPr>
        <p:spPr>
          <a:xfrm>
            <a:off x="7028847" y="4411940"/>
            <a:ext cx="462578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cs typeface="Calibri"/>
              </a:rPr>
              <a:t>   </a:t>
            </a:r>
            <a:r>
              <a:rPr lang="en-US" sz="9600" b="1" dirty="0">
                <a:latin typeface="Open Sans"/>
                <a:ea typeface="Open Sans"/>
                <a:cs typeface="Calibri"/>
              </a:rPr>
              <a:t>46%</a:t>
            </a:r>
            <a:r>
              <a:rPr lang="en-US" sz="9600" dirty="0">
                <a:latin typeface="Open Sans"/>
                <a:ea typeface="Open Sans"/>
                <a:cs typeface="Calibri"/>
              </a:rPr>
              <a:t>  </a:t>
            </a:r>
            <a:endParaRPr lang="en-US" dirty="0">
              <a:latin typeface="Open Sans"/>
              <a:ea typeface="Open Sans"/>
              <a:cs typeface="Calibri"/>
            </a:endParaRPr>
          </a:p>
          <a:p>
            <a:pPr algn="ctr"/>
            <a:r>
              <a:rPr lang="en-US" sz="3600" dirty="0">
                <a:latin typeface="Open Sans"/>
                <a:ea typeface="Open Sans"/>
                <a:cs typeface="Calibri"/>
              </a:rPr>
              <a:t> of all cyber breaches were on SMEs</a:t>
            </a:r>
          </a:p>
        </p:txBody>
      </p:sp>
      <p:sp>
        <p:nvSpPr>
          <p:cNvPr id="8" name="TextBox 7">
            <a:extLst>
              <a:ext uri="{FF2B5EF4-FFF2-40B4-BE49-F238E27FC236}">
                <a16:creationId xmlns:a16="http://schemas.microsoft.com/office/drawing/2014/main" id="{1783CDDE-2174-12F0-92FC-D1D9F617DEA1}"/>
              </a:ext>
            </a:extLst>
          </p:cNvPr>
          <p:cNvSpPr txBox="1"/>
          <p:nvPr/>
        </p:nvSpPr>
        <p:spPr>
          <a:xfrm>
            <a:off x="12088303" y="4343701"/>
            <a:ext cx="4625787"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dirty="0">
                <a:solidFill>
                  <a:srgbClr val="FFFFFF"/>
                </a:solidFill>
                <a:cs typeface="Calibri"/>
              </a:rPr>
              <a:t>   </a:t>
            </a:r>
            <a:r>
              <a:rPr lang="en-US" sz="9600" b="1" dirty="0">
                <a:solidFill>
                  <a:srgbClr val="FFFFFF"/>
                </a:solidFill>
                <a:latin typeface="Open Sans"/>
                <a:ea typeface="Open Sans"/>
                <a:cs typeface="Calibri"/>
              </a:rPr>
              <a:t>14% </a:t>
            </a:r>
            <a:r>
              <a:rPr lang="en-US" sz="9600" dirty="0">
                <a:solidFill>
                  <a:srgbClr val="FFFFFF"/>
                </a:solidFill>
                <a:latin typeface="Open Sans"/>
                <a:ea typeface="Open Sans"/>
                <a:cs typeface="Calibri"/>
              </a:rPr>
              <a:t> </a:t>
            </a:r>
            <a:endParaRPr lang="en-US" dirty="0">
              <a:solidFill>
                <a:srgbClr val="FFFFFF"/>
              </a:solidFill>
              <a:latin typeface="Open Sans"/>
              <a:ea typeface="Open Sans"/>
              <a:cs typeface="Calibri"/>
            </a:endParaRPr>
          </a:p>
          <a:p>
            <a:pPr algn="ctr"/>
            <a:r>
              <a:rPr lang="en-US" sz="3600" dirty="0">
                <a:solidFill>
                  <a:srgbClr val="FFFFFF"/>
                </a:solidFill>
                <a:latin typeface="Open Sans"/>
                <a:ea typeface="Open Sans"/>
                <a:cs typeface="Calibri"/>
              </a:rPr>
              <a:t> of SMEs have a cybersecurity plan </a:t>
            </a:r>
          </a:p>
          <a:p>
            <a:pPr algn="ctr"/>
            <a:r>
              <a:rPr lang="en-US" sz="3600" dirty="0">
                <a:solidFill>
                  <a:srgbClr val="FFFFFF"/>
                </a:solidFill>
                <a:latin typeface="Open Sans"/>
                <a:ea typeface="Open Sans"/>
                <a:cs typeface="Calibri"/>
              </a:rPr>
              <a:t>in place</a:t>
            </a:r>
            <a:endParaRPr lang="en-US" dirty="0"/>
          </a:p>
        </p:txBody>
      </p:sp>
      <p:sp>
        <p:nvSpPr>
          <p:cNvPr id="18" name="TextBox 17">
            <a:extLst>
              <a:ext uri="{FF2B5EF4-FFF2-40B4-BE49-F238E27FC236}">
                <a16:creationId xmlns:a16="http://schemas.microsoft.com/office/drawing/2014/main" id="{575C756B-9878-10A1-24A6-481748EA3740}"/>
              </a:ext>
            </a:extLst>
          </p:cNvPr>
          <p:cNvSpPr txBox="1"/>
          <p:nvPr/>
        </p:nvSpPr>
        <p:spPr>
          <a:xfrm>
            <a:off x="1025338" y="672352"/>
            <a:ext cx="1597174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7448DE"/>
                </a:solidFill>
                <a:latin typeface="Open Sans"/>
                <a:ea typeface="Open Sans"/>
                <a:cs typeface="Calibri"/>
              </a:rPr>
              <a:t>SMBs are Prime Targets </a:t>
            </a:r>
            <a:endParaRPr lang="en-US" sz="7200" b="1">
              <a:solidFill>
                <a:srgbClr val="7448DE"/>
              </a:solidFill>
              <a:latin typeface="Open Sans"/>
              <a:ea typeface="Open Sans"/>
              <a:cs typeface="Open Sans"/>
            </a:endParaRPr>
          </a:p>
          <a:p>
            <a:r>
              <a:rPr lang="en-US" sz="7200">
                <a:solidFill>
                  <a:srgbClr val="7448DE"/>
                </a:solidFill>
                <a:latin typeface="Open Sans"/>
                <a:ea typeface="Open Sans"/>
                <a:cs typeface="Calibri"/>
              </a:rPr>
              <a:t>of Cyber Attacks</a:t>
            </a:r>
            <a:endParaRPr lang="en-US" sz="7200">
              <a:solidFill>
                <a:srgbClr val="7448DE"/>
              </a:solidFill>
              <a:latin typeface="Open Sans"/>
              <a:ea typeface="Open Sans"/>
              <a:cs typeface="Open Sans"/>
            </a:endParaRPr>
          </a:p>
        </p:txBody>
      </p:sp>
    </p:spTree>
    <p:extLst>
      <p:ext uri="{BB962C8B-B14F-4D97-AF65-F5344CB8AC3E}">
        <p14:creationId xmlns:p14="http://schemas.microsoft.com/office/powerpoint/2010/main" val="197771883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5F3A286-E044-F638-7981-8A8B938E5604}"/>
              </a:ext>
            </a:extLst>
          </p:cNvPr>
          <p:cNvGrpSpPr/>
          <p:nvPr/>
        </p:nvGrpSpPr>
        <p:grpSpPr>
          <a:xfrm>
            <a:off x="1214092" y="565656"/>
            <a:ext cx="13783392" cy="1417994"/>
            <a:chOff x="0" y="0"/>
            <a:chExt cx="3517474" cy="918459"/>
          </a:xfrm>
        </p:grpSpPr>
        <p:sp>
          <p:nvSpPr>
            <p:cNvPr id="13" name="Freeform 5">
              <a:extLst>
                <a:ext uri="{FF2B5EF4-FFF2-40B4-BE49-F238E27FC236}">
                  <a16:creationId xmlns:a16="http://schemas.microsoft.com/office/drawing/2014/main" id="{5D456E0E-DF09-3C2B-CB59-827911EB669D}"/>
                </a:ext>
              </a:extLst>
            </p:cNvPr>
            <p:cNvSpPr/>
            <p:nvPr/>
          </p:nvSpPr>
          <p:spPr>
            <a:xfrm>
              <a:off x="0" y="0"/>
              <a:ext cx="3517474" cy="918459"/>
            </a:xfrm>
            <a:custGeom>
              <a:avLst/>
              <a:gdLst/>
              <a:ahLst/>
              <a:cxnLst/>
              <a:rect l="l" t="t" r="r" b="b"/>
              <a:pathLst>
                <a:path w="3517474" h="918459">
                  <a:moveTo>
                    <a:pt x="3393014" y="918459"/>
                  </a:moveTo>
                  <a:lnTo>
                    <a:pt x="124460" y="918459"/>
                  </a:lnTo>
                  <a:cubicBezTo>
                    <a:pt x="55880" y="918459"/>
                    <a:pt x="0" y="862579"/>
                    <a:pt x="0" y="793999"/>
                  </a:cubicBezTo>
                  <a:lnTo>
                    <a:pt x="0" y="124460"/>
                  </a:lnTo>
                  <a:cubicBezTo>
                    <a:pt x="0" y="55880"/>
                    <a:pt x="55880" y="0"/>
                    <a:pt x="124460" y="0"/>
                  </a:cubicBezTo>
                  <a:lnTo>
                    <a:pt x="3393014" y="0"/>
                  </a:lnTo>
                  <a:cubicBezTo>
                    <a:pt x="3461594" y="0"/>
                    <a:pt x="3517474" y="55880"/>
                    <a:pt x="3517474" y="124460"/>
                  </a:cubicBezTo>
                  <a:lnTo>
                    <a:pt x="3517474" y="793999"/>
                  </a:lnTo>
                  <a:cubicBezTo>
                    <a:pt x="3517474" y="862579"/>
                    <a:pt x="3461594" y="918459"/>
                    <a:pt x="3393014" y="918459"/>
                  </a:cubicBezTo>
                  <a:close/>
                </a:path>
              </a:pathLst>
            </a:custGeom>
            <a:solidFill>
              <a:srgbClr val="7549DF"/>
            </a:solidFill>
          </p:spPr>
          <p:txBody>
            <a:bodyPr/>
            <a:lstStyle/>
            <a:p>
              <a:endParaRPr lang="en-US"/>
            </a:p>
          </p:txBody>
        </p:sp>
      </p:grpSp>
      <p:grpSp>
        <p:nvGrpSpPr>
          <p:cNvPr id="14" name="Group 6">
            <a:extLst>
              <a:ext uri="{FF2B5EF4-FFF2-40B4-BE49-F238E27FC236}">
                <a16:creationId xmlns:a16="http://schemas.microsoft.com/office/drawing/2014/main" id="{128BC657-7C7C-D61C-89B0-5487986D2434}"/>
              </a:ext>
            </a:extLst>
          </p:cNvPr>
          <p:cNvGrpSpPr/>
          <p:nvPr/>
        </p:nvGrpSpPr>
        <p:grpSpPr>
          <a:xfrm>
            <a:off x="731467" y="-336147"/>
            <a:ext cx="1723983" cy="2004274"/>
            <a:chOff x="0" y="-346566"/>
            <a:chExt cx="698500" cy="1137007"/>
          </a:xfrm>
        </p:grpSpPr>
        <p:sp>
          <p:nvSpPr>
            <p:cNvPr id="15" name="Freeform 7">
              <a:extLst>
                <a:ext uri="{FF2B5EF4-FFF2-40B4-BE49-F238E27FC236}">
                  <a16:creationId xmlns:a16="http://schemas.microsoft.com/office/drawing/2014/main" id="{022ECD8D-649F-D088-43F2-D798D2DA909D}"/>
                </a:ext>
              </a:extLst>
            </p:cNvPr>
            <p:cNvSpPr/>
            <p:nvPr/>
          </p:nvSpPr>
          <p:spPr>
            <a:xfrm>
              <a:off x="0" y="-346566"/>
              <a:ext cx="698500" cy="1137007"/>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361F93">
                <a:alpha val="77647"/>
              </a:srgbClr>
            </a:solidFill>
          </p:spPr>
          <p:txBody>
            <a:bodyPr/>
            <a:lstStyle/>
            <a:p>
              <a:endParaRPr lang="en-US"/>
            </a:p>
          </p:txBody>
        </p:sp>
        <p:sp>
          <p:nvSpPr>
            <p:cNvPr id="16" name="TextBox 8">
              <a:extLst>
                <a:ext uri="{FF2B5EF4-FFF2-40B4-BE49-F238E27FC236}">
                  <a16:creationId xmlns:a16="http://schemas.microsoft.com/office/drawing/2014/main" id="{E2F1D93C-F763-6495-B2AA-EEB5B98FFE49}"/>
                </a:ext>
              </a:extLst>
            </p:cNvPr>
            <p:cNvSpPr txBox="1"/>
            <p:nvPr/>
          </p:nvSpPr>
          <p:spPr>
            <a:xfrm>
              <a:off x="0" y="101600"/>
              <a:ext cx="698500" cy="571500"/>
            </a:xfrm>
            <a:prstGeom prst="rect">
              <a:avLst/>
            </a:prstGeom>
          </p:spPr>
          <p:txBody>
            <a:bodyPr lIns="50800" tIns="50800" rIns="50800" bIns="50800" rtlCol="0" anchor="ctr"/>
            <a:lstStyle/>
            <a:p>
              <a:pPr algn="ctr">
                <a:lnSpc>
                  <a:spcPts val="3359"/>
                </a:lnSpc>
              </a:pPr>
              <a:endParaRPr/>
            </a:p>
          </p:txBody>
        </p:sp>
      </p:grpSp>
      <p:sp>
        <p:nvSpPr>
          <p:cNvPr id="17" name="TextBox 10">
            <a:extLst>
              <a:ext uri="{FF2B5EF4-FFF2-40B4-BE49-F238E27FC236}">
                <a16:creationId xmlns:a16="http://schemas.microsoft.com/office/drawing/2014/main" id="{FF888E8E-5B04-8974-6CA2-AFE49C3E52A4}"/>
              </a:ext>
            </a:extLst>
          </p:cNvPr>
          <p:cNvSpPr txBox="1"/>
          <p:nvPr/>
        </p:nvSpPr>
        <p:spPr>
          <a:xfrm>
            <a:off x="2522452" y="758863"/>
            <a:ext cx="14489252" cy="1048429"/>
          </a:xfrm>
          <a:prstGeom prst="rect">
            <a:avLst/>
          </a:prstGeom>
        </p:spPr>
        <p:txBody>
          <a:bodyPr wrap="square" lIns="0" tIns="0" rIns="0" bIns="0" rtlCol="0" anchor="t">
            <a:spAutoFit/>
          </a:bodyPr>
          <a:lstStyle/>
          <a:p>
            <a:pPr>
              <a:lnSpc>
                <a:spcPts val="8984"/>
              </a:lnSpc>
            </a:pPr>
            <a:r>
              <a:rPr lang="en-US" sz="5400" b="1">
                <a:solidFill>
                  <a:schemeClr val="bg1"/>
                </a:solidFill>
                <a:ea typeface="+mn-lt"/>
                <a:cs typeface="+mn-lt"/>
              </a:rPr>
              <a:t>Freemium: Self Assessments &amp; Policies</a:t>
            </a:r>
            <a:endParaRPr lang="en-US">
              <a:solidFill>
                <a:schemeClr val="bg1"/>
              </a:solidFill>
            </a:endParaRPr>
          </a:p>
        </p:txBody>
      </p:sp>
      <p:sp>
        <p:nvSpPr>
          <p:cNvPr id="7" name="Slide Number Placeholder 6">
            <a:extLst>
              <a:ext uri="{FF2B5EF4-FFF2-40B4-BE49-F238E27FC236}">
                <a16:creationId xmlns:a16="http://schemas.microsoft.com/office/drawing/2014/main" id="{2C1CA805-EA59-13D2-D733-F55A53FF466F}"/>
              </a:ext>
            </a:extLst>
          </p:cNvPr>
          <p:cNvSpPr>
            <a:spLocks noGrp="1"/>
          </p:cNvSpPr>
          <p:nvPr>
            <p:ph type="sldNum" sz="quarter" idx="12"/>
          </p:nvPr>
        </p:nvSpPr>
        <p:spPr>
          <a:xfrm>
            <a:off x="15925800" y="9921875"/>
            <a:ext cx="2133600" cy="365125"/>
          </a:xfrm>
        </p:spPr>
        <p:txBody>
          <a:bodyPr/>
          <a:lstStyle/>
          <a:p>
            <a:fld id="{B6F15528-21DE-4FAA-801E-634DDDAF4B2B}" type="slidenum">
              <a:rPr lang="en-US" smtClean="0"/>
              <a:pPr/>
              <a:t>30</a:t>
            </a:fld>
            <a:endParaRPr lang="en-US"/>
          </a:p>
        </p:txBody>
      </p:sp>
      <p:grpSp>
        <p:nvGrpSpPr>
          <p:cNvPr id="34" name="Group 8">
            <a:extLst>
              <a:ext uri="{FF2B5EF4-FFF2-40B4-BE49-F238E27FC236}">
                <a16:creationId xmlns:a16="http://schemas.microsoft.com/office/drawing/2014/main" id="{E8AF19C8-6FC0-39E5-374E-24F3B7DE9FB3}"/>
              </a:ext>
            </a:extLst>
          </p:cNvPr>
          <p:cNvGrpSpPr/>
          <p:nvPr/>
        </p:nvGrpSpPr>
        <p:grpSpPr>
          <a:xfrm>
            <a:off x="17667783" y="-371367"/>
            <a:ext cx="799000" cy="5912927"/>
            <a:chOff x="0" y="0"/>
            <a:chExt cx="1065334" cy="5912927"/>
          </a:xfrm>
        </p:grpSpPr>
        <p:sp>
          <p:nvSpPr>
            <p:cNvPr id="22" name="AutoShape 9">
              <a:extLst>
                <a:ext uri="{FF2B5EF4-FFF2-40B4-BE49-F238E27FC236}">
                  <a16:creationId xmlns:a16="http://schemas.microsoft.com/office/drawing/2014/main" id="{A1318BCE-C223-118F-8665-C7F260C1951A}"/>
                </a:ext>
              </a:extLst>
            </p:cNvPr>
            <p:cNvSpPr/>
            <p:nvPr/>
          </p:nvSpPr>
          <p:spPr>
            <a:xfrm>
              <a:off x="0" y="0"/>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3" name="AutoShape 10">
              <a:extLst>
                <a:ext uri="{FF2B5EF4-FFF2-40B4-BE49-F238E27FC236}">
                  <a16:creationId xmlns:a16="http://schemas.microsoft.com/office/drawing/2014/main" id="{735202A6-8C98-405F-503E-192160B340FD}"/>
                </a:ext>
              </a:extLst>
            </p:cNvPr>
            <p:cNvSpPr/>
            <p:nvPr/>
          </p:nvSpPr>
          <p:spPr>
            <a:xfrm>
              <a:off x="0" y="544578"/>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4" name="AutoShape 11">
              <a:extLst>
                <a:ext uri="{FF2B5EF4-FFF2-40B4-BE49-F238E27FC236}">
                  <a16:creationId xmlns:a16="http://schemas.microsoft.com/office/drawing/2014/main" id="{0713EDBA-F3B6-5FA9-9ED1-9F8C3AA2D759}"/>
                </a:ext>
              </a:extLst>
            </p:cNvPr>
            <p:cNvSpPr/>
            <p:nvPr/>
          </p:nvSpPr>
          <p:spPr>
            <a:xfrm>
              <a:off x="0" y="1100553"/>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5" name="AutoShape 12">
              <a:extLst>
                <a:ext uri="{FF2B5EF4-FFF2-40B4-BE49-F238E27FC236}">
                  <a16:creationId xmlns:a16="http://schemas.microsoft.com/office/drawing/2014/main" id="{321F2394-6882-52A6-EA11-AA144FB7D238}"/>
                </a:ext>
              </a:extLst>
            </p:cNvPr>
            <p:cNvSpPr/>
            <p:nvPr/>
          </p:nvSpPr>
          <p:spPr>
            <a:xfrm>
              <a:off x="0" y="1604125"/>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6" name="AutoShape 13">
              <a:extLst>
                <a:ext uri="{FF2B5EF4-FFF2-40B4-BE49-F238E27FC236}">
                  <a16:creationId xmlns:a16="http://schemas.microsoft.com/office/drawing/2014/main" id="{A52C2B82-9E34-677A-79D4-9E0094525297}"/>
                </a:ext>
              </a:extLst>
            </p:cNvPr>
            <p:cNvSpPr/>
            <p:nvPr/>
          </p:nvSpPr>
          <p:spPr>
            <a:xfrm>
              <a:off x="0" y="2148702"/>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7" name="AutoShape 14">
              <a:extLst>
                <a:ext uri="{FF2B5EF4-FFF2-40B4-BE49-F238E27FC236}">
                  <a16:creationId xmlns:a16="http://schemas.microsoft.com/office/drawing/2014/main" id="{40CD52F6-EE1F-53E1-4EE7-A12B2E79168F}"/>
                </a:ext>
              </a:extLst>
            </p:cNvPr>
            <p:cNvSpPr/>
            <p:nvPr/>
          </p:nvSpPr>
          <p:spPr>
            <a:xfrm>
              <a:off x="0" y="2704678"/>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8" name="AutoShape 15">
              <a:extLst>
                <a:ext uri="{FF2B5EF4-FFF2-40B4-BE49-F238E27FC236}">
                  <a16:creationId xmlns:a16="http://schemas.microsoft.com/office/drawing/2014/main" id="{71600F3A-92E5-8B8C-591B-3903D4496323}"/>
                </a:ext>
              </a:extLst>
            </p:cNvPr>
            <p:cNvSpPr/>
            <p:nvPr/>
          </p:nvSpPr>
          <p:spPr>
            <a:xfrm>
              <a:off x="0" y="3208250"/>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29" name="AutoShape 16">
              <a:extLst>
                <a:ext uri="{FF2B5EF4-FFF2-40B4-BE49-F238E27FC236}">
                  <a16:creationId xmlns:a16="http://schemas.microsoft.com/office/drawing/2014/main" id="{FF9B8022-C74B-E1D9-BDE3-E1D42C0A2DBE}"/>
                </a:ext>
              </a:extLst>
            </p:cNvPr>
            <p:cNvSpPr/>
            <p:nvPr/>
          </p:nvSpPr>
          <p:spPr>
            <a:xfrm>
              <a:off x="0" y="3752827"/>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0" name="AutoShape 17">
              <a:extLst>
                <a:ext uri="{FF2B5EF4-FFF2-40B4-BE49-F238E27FC236}">
                  <a16:creationId xmlns:a16="http://schemas.microsoft.com/office/drawing/2014/main" id="{6E5D785E-9548-4ED4-0A21-C677EC0B7FF9}"/>
                </a:ext>
              </a:extLst>
            </p:cNvPr>
            <p:cNvSpPr/>
            <p:nvPr/>
          </p:nvSpPr>
          <p:spPr>
            <a:xfrm>
              <a:off x="0" y="4308803"/>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1" name="AutoShape 18">
              <a:extLst>
                <a:ext uri="{FF2B5EF4-FFF2-40B4-BE49-F238E27FC236}">
                  <a16:creationId xmlns:a16="http://schemas.microsoft.com/office/drawing/2014/main" id="{4935CEDD-1B4F-9ED9-72BA-B93B90CA2165}"/>
                </a:ext>
              </a:extLst>
            </p:cNvPr>
            <p:cNvSpPr/>
            <p:nvPr/>
          </p:nvSpPr>
          <p:spPr>
            <a:xfrm>
              <a:off x="0" y="4812374"/>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2" name="AutoShape 19">
              <a:extLst>
                <a:ext uri="{FF2B5EF4-FFF2-40B4-BE49-F238E27FC236}">
                  <a16:creationId xmlns:a16="http://schemas.microsoft.com/office/drawing/2014/main" id="{70771674-1D17-B03A-B688-E4AEDF22F5D7}"/>
                </a:ext>
              </a:extLst>
            </p:cNvPr>
            <p:cNvSpPr/>
            <p:nvPr/>
          </p:nvSpPr>
          <p:spPr>
            <a:xfrm>
              <a:off x="0" y="5356952"/>
              <a:ext cx="1065334" cy="0"/>
            </a:xfrm>
            <a:prstGeom prst="line">
              <a:avLst/>
            </a:prstGeom>
            <a:ln w="128742" cap="flat">
              <a:solidFill>
                <a:srgbClr val="170B45"/>
              </a:solidFill>
              <a:prstDash val="solid"/>
              <a:headEnd type="none" w="sm" len="sm"/>
              <a:tailEnd type="none" w="sm" len="sm"/>
            </a:ln>
          </p:spPr>
          <p:txBody>
            <a:bodyPr/>
            <a:lstStyle/>
            <a:p>
              <a:endParaRPr lang="en-US"/>
            </a:p>
          </p:txBody>
        </p:sp>
        <p:sp>
          <p:nvSpPr>
            <p:cNvPr id="33" name="AutoShape 20">
              <a:extLst>
                <a:ext uri="{FF2B5EF4-FFF2-40B4-BE49-F238E27FC236}">
                  <a16:creationId xmlns:a16="http://schemas.microsoft.com/office/drawing/2014/main" id="{9826F928-CDFC-0F51-9BF3-F8177BF00E43}"/>
                </a:ext>
              </a:extLst>
            </p:cNvPr>
            <p:cNvSpPr/>
            <p:nvPr/>
          </p:nvSpPr>
          <p:spPr>
            <a:xfrm>
              <a:off x="0" y="5912927"/>
              <a:ext cx="1065334" cy="0"/>
            </a:xfrm>
            <a:prstGeom prst="line">
              <a:avLst/>
            </a:prstGeom>
            <a:ln w="128742" cap="flat">
              <a:solidFill>
                <a:srgbClr val="170B45"/>
              </a:solidFill>
              <a:prstDash val="solid"/>
              <a:headEnd type="none" w="sm" len="sm"/>
              <a:tailEnd type="none" w="sm" len="sm"/>
            </a:ln>
          </p:spPr>
          <p:txBody>
            <a:bodyPr/>
            <a:lstStyle/>
            <a:p>
              <a:endParaRPr lang="en-US"/>
            </a:p>
          </p:txBody>
        </p:sp>
      </p:grpSp>
      <p:pic>
        <p:nvPicPr>
          <p:cNvPr id="11" name="Picture 3">
            <a:extLst>
              <a:ext uri="{FF2B5EF4-FFF2-40B4-BE49-F238E27FC236}">
                <a16:creationId xmlns:a16="http://schemas.microsoft.com/office/drawing/2014/main" id="{3F211251-8879-540E-69E4-2ED5BDE4B7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5129" y="683072"/>
            <a:ext cx="2013220" cy="1757830"/>
          </a:xfrm>
          <a:prstGeom prst="rect">
            <a:avLst/>
          </a:prstGeom>
        </p:spPr>
      </p:pic>
      <p:pic>
        <p:nvPicPr>
          <p:cNvPr id="37" name="Picture 2">
            <a:extLst>
              <a:ext uri="{FF2B5EF4-FFF2-40B4-BE49-F238E27FC236}">
                <a16:creationId xmlns:a16="http://schemas.microsoft.com/office/drawing/2014/main" id="{83080A38-8423-91DD-9C2D-27ABBBC432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9258300"/>
            <a:ext cx="2312860" cy="38162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5C126DF6-F114-B5FB-70E1-8C8026888D1B}"/>
              </a:ext>
            </a:extLst>
          </p:cNvPr>
          <p:cNvPicPr>
            <a:picLocks noChangeAspect="1"/>
          </p:cNvPicPr>
          <p:nvPr/>
        </p:nvPicPr>
        <p:blipFill rotWithShape="1">
          <a:blip r:embed="rId7"/>
          <a:srcRect l="46" t="9467" r="23535" b="36162"/>
          <a:stretch/>
        </p:blipFill>
        <p:spPr>
          <a:xfrm>
            <a:off x="8874666" y="5792028"/>
            <a:ext cx="8930822" cy="3562058"/>
          </a:xfrm>
          <a:prstGeom prst="roundRect">
            <a:avLst>
              <a:gd name="adj" fmla="val 4167"/>
            </a:avLst>
          </a:prstGeom>
          <a:solidFill>
            <a:srgbClr val="FFFFFF"/>
          </a:solidFill>
          <a:ln w="76200" cap="sq">
            <a:solidFill>
              <a:schemeClr val="accent3"/>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a:extLst>
              <a:ext uri="{FF2B5EF4-FFF2-40B4-BE49-F238E27FC236}">
                <a16:creationId xmlns:a16="http://schemas.microsoft.com/office/drawing/2014/main" id="{11DDEAF4-06E1-A77C-5FFB-E67EC2792B3D}"/>
              </a:ext>
            </a:extLst>
          </p:cNvPr>
          <p:cNvSpPr txBox="1"/>
          <p:nvPr/>
        </p:nvSpPr>
        <p:spPr>
          <a:xfrm>
            <a:off x="1970169" y="6554671"/>
            <a:ext cx="5883308" cy="23804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57300" lvl="2" indent="-342900">
              <a:buFont typeface="Arial"/>
              <a:buChar char="•"/>
            </a:pPr>
            <a:r>
              <a:rPr lang="en-US" sz="950">
                <a:solidFill>
                  <a:srgbClr val="444444"/>
                </a:solidFill>
                <a:cs typeface="Arial"/>
              </a:rPr>
              <a:t>​</a:t>
            </a:r>
            <a:endParaRPr lang="en-US" sz="950">
              <a:solidFill>
                <a:srgbClr val="444444"/>
              </a:solidFill>
              <a:ea typeface="Calibri"/>
              <a:cs typeface="Arial"/>
            </a:endParaRPr>
          </a:p>
          <a:p>
            <a:r>
              <a:rPr lang="en-US" sz="2800" b="1">
                <a:solidFill>
                  <a:srgbClr val="444444"/>
                </a:solidFill>
                <a:cs typeface="Arial"/>
              </a:rPr>
              <a:t>Cybersecurity Policies:</a:t>
            </a:r>
            <a:r>
              <a:rPr lang="en-US" sz="2800">
                <a:solidFill>
                  <a:srgbClr val="444444"/>
                </a:solidFill>
                <a:cs typeface="Arial"/>
              </a:rPr>
              <a:t>​</a:t>
            </a:r>
            <a:endParaRPr lang="en-US" sz="2800">
              <a:solidFill>
                <a:srgbClr val="444444"/>
              </a:solidFill>
              <a:ea typeface="Calibri"/>
              <a:cs typeface="Arial"/>
            </a:endParaRPr>
          </a:p>
          <a:p>
            <a:pPr marL="457200" indent="-457200">
              <a:buFont typeface="Arial"/>
              <a:buChar char="•"/>
            </a:pPr>
            <a:r>
              <a:rPr lang="en-US" sz="2800">
                <a:solidFill>
                  <a:srgbClr val="444444"/>
                </a:solidFill>
                <a:cs typeface="Arial"/>
              </a:rPr>
              <a:t>Customizable Policy Templates​</a:t>
            </a:r>
            <a:endParaRPr lang="en-US" sz="2800">
              <a:solidFill>
                <a:srgbClr val="444444"/>
              </a:solidFill>
              <a:ea typeface="Calibri"/>
              <a:cs typeface="Arial"/>
            </a:endParaRPr>
          </a:p>
          <a:p>
            <a:pPr marL="457200" indent="-457200">
              <a:buFont typeface="Arial"/>
              <a:buChar char="•"/>
            </a:pPr>
            <a:r>
              <a:rPr lang="en-US" sz="2800">
                <a:solidFill>
                  <a:srgbClr val="444444"/>
                </a:solidFill>
                <a:cs typeface="Arial"/>
              </a:rPr>
              <a:t>Access a library of templates​</a:t>
            </a:r>
            <a:endParaRPr lang="en-US" sz="2800">
              <a:solidFill>
                <a:srgbClr val="444444"/>
              </a:solidFill>
              <a:ea typeface="Calibri"/>
              <a:cs typeface="Arial"/>
            </a:endParaRPr>
          </a:p>
          <a:p>
            <a:pPr marL="457200" indent="-457200">
              <a:buFont typeface="Arial"/>
              <a:buChar char="•"/>
            </a:pPr>
            <a:r>
              <a:rPr lang="en-US" sz="2800">
                <a:solidFill>
                  <a:srgbClr val="444444"/>
                </a:solidFill>
                <a:cs typeface="Arial"/>
              </a:rPr>
              <a:t>Tailor cybersecurity protocols to your business needs​</a:t>
            </a:r>
            <a:endParaRPr lang="en-US" sz="2800">
              <a:solidFill>
                <a:srgbClr val="444444"/>
              </a:solidFill>
              <a:ea typeface="Calibri"/>
              <a:cs typeface="Arial"/>
            </a:endParaRPr>
          </a:p>
        </p:txBody>
      </p:sp>
      <p:pic>
        <p:nvPicPr>
          <p:cNvPr id="10" name="Picture 9" descr="A screenshot of a computer&#10;&#10;Description automatically generated">
            <a:extLst>
              <a:ext uri="{FF2B5EF4-FFF2-40B4-BE49-F238E27FC236}">
                <a16:creationId xmlns:a16="http://schemas.microsoft.com/office/drawing/2014/main" id="{4635622D-D2FC-813F-229F-53B6636384BC}"/>
              </a:ext>
            </a:extLst>
          </p:cNvPr>
          <p:cNvPicPr>
            <a:picLocks noChangeAspect="1"/>
          </p:cNvPicPr>
          <p:nvPr/>
        </p:nvPicPr>
        <p:blipFill rotWithShape="1">
          <a:blip r:embed="rId8"/>
          <a:srcRect l="385" t="12069" r="385" b="10690"/>
          <a:stretch/>
        </p:blipFill>
        <p:spPr>
          <a:xfrm>
            <a:off x="1541227" y="2561409"/>
            <a:ext cx="7078863" cy="3133816"/>
          </a:xfrm>
          <a:prstGeom prst="roundRect">
            <a:avLst>
              <a:gd name="adj" fmla="val 4167"/>
            </a:avLst>
          </a:prstGeom>
          <a:solidFill>
            <a:srgbClr val="FFFFFF"/>
          </a:solidFill>
          <a:ln w="76200" cap="sq">
            <a:solidFill>
              <a:schemeClr val="accent3"/>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TextBox 9">
            <a:extLst>
              <a:ext uri="{FF2B5EF4-FFF2-40B4-BE49-F238E27FC236}">
                <a16:creationId xmlns:a16="http://schemas.microsoft.com/office/drawing/2014/main" id="{DE7F90C5-E42D-2567-8733-BE173D6651BA}"/>
              </a:ext>
            </a:extLst>
          </p:cNvPr>
          <p:cNvSpPr txBox="1"/>
          <p:nvPr/>
        </p:nvSpPr>
        <p:spPr>
          <a:xfrm>
            <a:off x="9291366" y="3007803"/>
            <a:ext cx="7412233" cy="18158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444444"/>
                </a:solidFill>
                <a:ea typeface="Calibri"/>
                <a:cs typeface="Calibri"/>
              </a:rPr>
              <a:t>Cybersecurity Self-Assessment:</a:t>
            </a:r>
            <a:r>
              <a:rPr lang="en-US" sz="2800">
                <a:solidFill>
                  <a:srgbClr val="444444"/>
                </a:solidFill>
                <a:ea typeface="Calibri"/>
                <a:cs typeface="Calibri"/>
              </a:rPr>
              <a:t>​</a:t>
            </a:r>
            <a:endParaRPr lang="en-US"/>
          </a:p>
          <a:p>
            <a:pPr marL="1257300" lvl="2" indent="-342900">
              <a:buFont typeface="Wingdings,Sans-Serif"/>
              <a:buChar char="§"/>
            </a:pPr>
            <a:r>
              <a:rPr lang="en-US" sz="2800">
                <a:solidFill>
                  <a:srgbClr val="444444"/>
                </a:solidFill>
                <a:cs typeface="Arial"/>
              </a:rPr>
              <a:t>Comprehensive tool for internal evaluations​</a:t>
            </a:r>
            <a:endParaRPr lang="en-US" sz="2800">
              <a:solidFill>
                <a:srgbClr val="444444"/>
              </a:solidFill>
              <a:ea typeface="Calibri"/>
              <a:cs typeface="Arial"/>
            </a:endParaRPr>
          </a:p>
          <a:p>
            <a:pPr marL="1257300" lvl="2" indent="-342900">
              <a:buFont typeface="Wingdings,Sans-Serif"/>
              <a:buChar char="§"/>
            </a:pPr>
            <a:r>
              <a:rPr lang="en-US" sz="2800">
                <a:solidFill>
                  <a:srgbClr val="444444"/>
                </a:solidFill>
                <a:cs typeface="Arial"/>
              </a:rPr>
              <a:t>Empowers proactive</a:t>
            </a:r>
            <a:r>
              <a:rPr lang="en-US" sz="950">
                <a:solidFill>
                  <a:srgbClr val="444444"/>
                </a:solidFill>
                <a:cs typeface="Arial"/>
              </a:rPr>
              <a:t> </a:t>
            </a:r>
            <a:r>
              <a:rPr lang="en-US" sz="2800">
                <a:solidFill>
                  <a:srgbClr val="444444"/>
                </a:solidFill>
                <a:cs typeface="Arial"/>
              </a:rPr>
              <a:t>security measures​</a:t>
            </a:r>
            <a:endParaRPr lang="en-US" sz="2800">
              <a:solidFill>
                <a:srgbClr val="444444"/>
              </a:solidFill>
              <a:ea typeface="Calibri"/>
              <a:cs typeface="Arial"/>
            </a:endParaRPr>
          </a:p>
        </p:txBody>
      </p:sp>
    </p:spTree>
    <p:extLst>
      <p:ext uri="{BB962C8B-B14F-4D97-AF65-F5344CB8AC3E}">
        <p14:creationId xmlns:p14="http://schemas.microsoft.com/office/powerpoint/2010/main" val="36900977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35F3A286-E044-F638-7981-8A8B938E5604}"/>
              </a:ext>
            </a:extLst>
          </p:cNvPr>
          <p:cNvGrpSpPr/>
          <p:nvPr/>
        </p:nvGrpSpPr>
        <p:grpSpPr>
          <a:xfrm>
            <a:off x="1335510" y="490567"/>
            <a:ext cx="14726094" cy="1129967"/>
            <a:chOff x="0" y="0"/>
            <a:chExt cx="3517474" cy="918459"/>
          </a:xfrm>
        </p:grpSpPr>
        <p:sp>
          <p:nvSpPr>
            <p:cNvPr id="13" name="Freeform 5">
              <a:extLst>
                <a:ext uri="{FF2B5EF4-FFF2-40B4-BE49-F238E27FC236}">
                  <a16:creationId xmlns:a16="http://schemas.microsoft.com/office/drawing/2014/main" id="{5D456E0E-DF09-3C2B-CB59-827911EB669D}"/>
                </a:ext>
              </a:extLst>
            </p:cNvPr>
            <p:cNvSpPr/>
            <p:nvPr/>
          </p:nvSpPr>
          <p:spPr>
            <a:xfrm>
              <a:off x="0" y="0"/>
              <a:ext cx="3517474" cy="918459"/>
            </a:xfrm>
            <a:custGeom>
              <a:avLst/>
              <a:gdLst/>
              <a:ahLst/>
              <a:cxnLst/>
              <a:rect l="l" t="t" r="r" b="b"/>
              <a:pathLst>
                <a:path w="3517474" h="918459">
                  <a:moveTo>
                    <a:pt x="3393014" y="918459"/>
                  </a:moveTo>
                  <a:lnTo>
                    <a:pt x="124460" y="918459"/>
                  </a:lnTo>
                  <a:cubicBezTo>
                    <a:pt x="55880" y="918459"/>
                    <a:pt x="0" y="862579"/>
                    <a:pt x="0" y="793999"/>
                  </a:cubicBezTo>
                  <a:lnTo>
                    <a:pt x="0" y="124460"/>
                  </a:lnTo>
                  <a:cubicBezTo>
                    <a:pt x="0" y="55880"/>
                    <a:pt x="55880" y="0"/>
                    <a:pt x="124460" y="0"/>
                  </a:cubicBezTo>
                  <a:lnTo>
                    <a:pt x="3393014" y="0"/>
                  </a:lnTo>
                  <a:cubicBezTo>
                    <a:pt x="3461594" y="0"/>
                    <a:pt x="3517474" y="55880"/>
                    <a:pt x="3517474" y="124460"/>
                  </a:cubicBezTo>
                  <a:lnTo>
                    <a:pt x="3517474" y="793999"/>
                  </a:lnTo>
                  <a:cubicBezTo>
                    <a:pt x="3517474" y="862579"/>
                    <a:pt x="3461594" y="918459"/>
                    <a:pt x="3393014" y="918459"/>
                  </a:cubicBezTo>
                  <a:close/>
                </a:path>
              </a:pathLst>
            </a:custGeom>
            <a:solidFill>
              <a:srgbClr val="7549DF"/>
            </a:solidFill>
          </p:spPr>
          <p:txBody>
            <a:bodyPr/>
            <a:lstStyle/>
            <a:p>
              <a:endParaRPr lang="en-US"/>
            </a:p>
          </p:txBody>
        </p:sp>
      </p:grpSp>
      <p:grpSp>
        <p:nvGrpSpPr>
          <p:cNvPr id="14" name="Group 6">
            <a:extLst>
              <a:ext uri="{FF2B5EF4-FFF2-40B4-BE49-F238E27FC236}">
                <a16:creationId xmlns:a16="http://schemas.microsoft.com/office/drawing/2014/main" id="{128BC657-7C7C-D61C-89B0-5487986D2434}"/>
              </a:ext>
            </a:extLst>
          </p:cNvPr>
          <p:cNvGrpSpPr/>
          <p:nvPr/>
        </p:nvGrpSpPr>
        <p:grpSpPr>
          <a:xfrm>
            <a:off x="815204" y="-406485"/>
            <a:ext cx="1723983" cy="2004274"/>
            <a:chOff x="0" y="-346566"/>
            <a:chExt cx="698500" cy="1137007"/>
          </a:xfrm>
        </p:grpSpPr>
        <p:sp>
          <p:nvSpPr>
            <p:cNvPr id="15" name="Freeform 7">
              <a:extLst>
                <a:ext uri="{FF2B5EF4-FFF2-40B4-BE49-F238E27FC236}">
                  <a16:creationId xmlns:a16="http://schemas.microsoft.com/office/drawing/2014/main" id="{022ECD8D-649F-D088-43F2-D798D2DA909D}"/>
                </a:ext>
              </a:extLst>
            </p:cNvPr>
            <p:cNvSpPr/>
            <p:nvPr/>
          </p:nvSpPr>
          <p:spPr>
            <a:xfrm>
              <a:off x="0" y="-346566"/>
              <a:ext cx="698500" cy="1137007"/>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361F93">
                <a:alpha val="77647"/>
              </a:srgbClr>
            </a:solidFill>
          </p:spPr>
          <p:txBody>
            <a:bodyPr/>
            <a:lstStyle/>
            <a:p>
              <a:endParaRPr lang="en-US"/>
            </a:p>
          </p:txBody>
        </p:sp>
        <p:sp>
          <p:nvSpPr>
            <p:cNvPr id="16" name="TextBox 8">
              <a:extLst>
                <a:ext uri="{FF2B5EF4-FFF2-40B4-BE49-F238E27FC236}">
                  <a16:creationId xmlns:a16="http://schemas.microsoft.com/office/drawing/2014/main" id="{E2F1D93C-F763-6495-B2AA-EEB5B98FFE49}"/>
                </a:ext>
              </a:extLst>
            </p:cNvPr>
            <p:cNvSpPr txBox="1"/>
            <p:nvPr/>
          </p:nvSpPr>
          <p:spPr>
            <a:xfrm>
              <a:off x="0" y="101600"/>
              <a:ext cx="698500" cy="571500"/>
            </a:xfrm>
            <a:prstGeom prst="rect">
              <a:avLst/>
            </a:prstGeom>
          </p:spPr>
          <p:txBody>
            <a:bodyPr lIns="50800" tIns="50800" rIns="50800" bIns="50800" rtlCol="0" anchor="ctr"/>
            <a:lstStyle/>
            <a:p>
              <a:pPr algn="ctr">
                <a:lnSpc>
                  <a:spcPts val="3359"/>
                </a:lnSpc>
              </a:pPr>
              <a:endParaRPr/>
            </a:p>
          </p:txBody>
        </p:sp>
      </p:grpSp>
      <p:sp>
        <p:nvSpPr>
          <p:cNvPr id="17" name="TextBox 10">
            <a:extLst>
              <a:ext uri="{FF2B5EF4-FFF2-40B4-BE49-F238E27FC236}">
                <a16:creationId xmlns:a16="http://schemas.microsoft.com/office/drawing/2014/main" id="{FF888E8E-5B04-8974-6CA2-AFE49C3E52A4}"/>
              </a:ext>
            </a:extLst>
          </p:cNvPr>
          <p:cNvSpPr txBox="1"/>
          <p:nvPr/>
        </p:nvSpPr>
        <p:spPr>
          <a:xfrm>
            <a:off x="2976635" y="494897"/>
            <a:ext cx="12205078" cy="1108188"/>
          </a:xfrm>
          <a:prstGeom prst="rect">
            <a:avLst/>
          </a:prstGeom>
        </p:spPr>
        <p:txBody>
          <a:bodyPr wrap="square" lIns="0" tIns="0" rIns="0" bIns="0" rtlCol="0" anchor="t">
            <a:spAutoFit/>
          </a:bodyPr>
          <a:lstStyle/>
          <a:p>
            <a:pPr>
              <a:lnSpc>
                <a:spcPts val="8984"/>
              </a:lnSpc>
            </a:pPr>
            <a:r>
              <a:rPr lang="en-US" sz="7200">
                <a:solidFill>
                  <a:schemeClr val="bg1"/>
                </a:solidFill>
                <a:latin typeface="Open Sans"/>
                <a:ea typeface="Open Sans"/>
                <a:cs typeface="Open Sans"/>
              </a:rPr>
              <a:t>SMBs Face An Uphill Battle</a:t>
            </a:r>
          </a:p>
        </p:txBody>
      </p:sp>
      <p:sp>
        <p:nvSpPr>
          <p:cNvPr id="7" name="Slide Number Placeholder 6">
            <a:extLst>
              <a:ext uri="{FF2B5EF4-FFF2-40B4-BE49-F238E27FC236}">
                <a16:creationId xmlns:a16="http://schemas.microsoft.com/office/drawing/2014/main" id="{2C1CA805-EA59-13D2-D733-F55A53FF466F}"/>
              </a:ext>
            </a:extLst>
          </p:cNvPr>
          <p:cNvSpPr>
            <a:spLocks noGrp="1"/>
          </p:cNvSpPr>
          <p:nvPr>
            <p:ph type="sldNum" sz="quarter" idx="12"/>
          </p:nvPr>
        </p:nvSpPr>
        <p:spPr>
          <a:xfrm>
            <a:off x="15925800" y="9921875"/>
            <a:ext cx="2133600" cy="365125"/>
          </a:xfrm>
        </p:spPr>
        <p:txBody>
          <a:bodyPr/>
          <a:lstStyle/>
          <a:p>
            <a:fld id="{B6F15528-21DE-4FAA-801E-634DDDAF4B2B}" type="slidenum">
              <a:rPr lang="en-US" smtClean="0"/>
              <a:pPr/>
              <a:t>4</a:t>
            </a:fld>
            <a:endParaRPr lang="en-US"/>
          </a:p>
        </p:txBody>
      </p:sp>
      <p:pic>
        <p:nvPicPr>
          <p:cNvPr id="11" name="Picture 3">
            <a:extLst>
              <a:ext uri="{FF2B5EF4-FFF2-40B4-BE49-F238E27FC236}">
                <a16:creationId xmlns:a16="http://schemas.microsoft.com/office/drawing/2014/main" id="{3F211251-8879-540E-69E4-2ED5BDE4B7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61392" y="347395"/>
            <a:ext cx="2013220" cy="1757830"/>
          </a:xfrm>
          <a:prstGeom prst="rect">
            <a:avLst/>
          </a:prstGeom>
        </p:spPr>
      </p:pic>
      <p:pic>
        <p:nvPicPr>
          <p:cNvPr id="35" name="Picture 2">
            <a:extLst>
              <a:ext uri="{FF2B5EF4-FFF2-40B4-BE49-F238E27FC236}">
                <a16:creationId xmlns:a16="http://schemas.microsoft.com/office/drawing/2014/main" id="{437A5D7C-679C-8747-AF25-2927424F4F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78841" y="9541047"/>
            <a:ext cx="2312860" cy="381622"/>
          </a:xfrm>
          <a:prstGeom prst="rect">
            <a:avLst/>
          </a:prstGeom>
        </p:spPr>
      </p:pic>
      <p:sp>
        <p:nvSpPr>
          <p:cNvPr id="4" name="Rectangle 3">
            <a:extLst>
              <a:ext uri="{FF2B5EF4-FFF2-40B4-BE49-F238E27FC236}">
                <a16:creationId xmlns:a16="http://schemas.microsoft.com/office/drawing/2014/main" id="{2AF69A85-FE96-ADBD-189B-E5D373F9D8CF}"/>
              </a:ext>
            </a:extLst>
          </p:cNvPr>
          <p:cNvSpPr/>
          <p:nvPr/>
        </p:nvSpPr>
        <p:spPr>
          <a:xfrm>
            <a:off x="2628232" y="5939740"/>
            <a:ext cx="3426809" cy="3265968"/>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buFont typeface="Arial"/>
              <a:buChar char="•"/>
            </a:pPr>
            <a:r>
              <a:rPr lang="en-US" sz="2600">
                <a:latin typeface="Open Sans"/>
                <a:ea typeface="Open Sans"/>
                <a:cs typeface="Calibri"/>
              </a:rPr>
              <a:t>No enterprise security </a:t>
            </a:r>
            <a:endParaRPr lang="en-US" sz="2600">
              <a:cs typeface="Calibri"/>
            </a:endParaRPr>
          </a:p>
          <a:p>
            <a:pPr marL="457200" indent="-457200">
              <a:buFont typeface="Arial"/>
              <a:buChar char="•"/>
            </a:pPr>
            <a:r>
              <a:rPr lang="en-US" sz="2600">
                <a:latin typeface="Open Sans"/>
                <a:ea typeface="Open Sans"/>
                <a:cs typeface="Calibri"/>
              </a:rPr>
              <a:t>High Prices</a:t>
            </a:r>
          </a:p>
          <a:p>
            <a:pPr marL="457200" indent="-457200">
              <a:buFont typeface="Arial"/>
              <a:buChar char="•"/>
            </a:pPr>
            <a:r>
              <a:rPr lang="en-US" sz="2600">
                <a:latin typeface="Open Sans"/>
                <a:ea typeface="Open Sans"/>
                <a:cs typeface="Calibri"/>
              </a:rPr>
              <a:t>Purchase Complexity</a:t>
            </a:r>
          </a:p>
          <a:p>
            <a:pPr marL="457200" indent="-457200">
              <a:buFont typeface="Arial"/>
              <a:buChar char="•"/>
            </a:pPr>
            <a:r>
              <a:rPr lang="en-US" sz="2600">
                <a:latin typeface="Open Sans"/>
                <a:ea typeface="Open Sans"/>
                <a:cs typeface="Calibri"/>
              </a:rPr>
              <a:t>Minimums</a:t>
            </a:r>
          </a:p>
        </p:txBody>
      </p:sp>
      <p:sp>
        <p:nvSpPr>
          <p:cNvPr id="5" name="Rectangle 4">
            <a:extLst>
              <a:ext uri="{FF2B5EF4-FFF2-40B4-BE49-F238E27FC236}">
                <a16:creationId xmlns:a16="http://schemas.microsoft.com/office/drawing/2014/main" id="{4F297C6D-BFF2-2086-1DE3-8576579ACA9C}"/>
              </a:ext>
            </a:extLst>
          </p:cNvPr>
          <p:cNvSpPr/>
          <p:nvPr/>
        </p:nvSpPr>
        <p:spPr>
          <a:xfrm>
            <a:off x="6415240" y="4698203"/>
            <a:ext cx="3410385" cy="4507504"/>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buFont typeface="Arial"/>
              <a:buChar char="•"/>
            </a:pPr>
            <a:r>
              <a:rPr lang="en-US" sz="2800">
                <a:latin typeface="Open Sans"/>
                <a:ea typeface="Open Sans"/>
                <a:cs typeface="Calibri"/>
              </a:rPr>
              <a:t>Lack Expertise</a:t>
            </a:r>
            <a:endParaRPr lang="en-US">
              <a:cs typeface="Calibri"/>
            </a:endParaRPr>
          </a:p>
          <a:p>
            <a:pPr marL="457200" indent="-457200">
              <a:buFont typeface="Arial"/>
              <a:buChar char="•"/>
            </a:pPr>
            <a:r>
              <a:rPr lang="en-US" sz="2800">
                <a:latin typeface="Open Sans"/>
                <a:ea typeface="Open Sans"/>
                <a:cs typeface="Calibri"/>
              </a:rPr>
              <a:t>Costly Staff</a:t>
            </a:r>
          </a:p>
          <a:p>
            <a:pPr marL="571500" indent="-571500">
              <a:buFont typeface="Arial"/>
              <a:buChar char="•"/>
            </a:pPr>
            <a:endParaRPr lang="en-US" sz="4000">
              <a:latin typeface="Open Sans"/>
              <a:ea typeface="Open Sans"/>
              <a:cs typeface="Calibri"/>
            </a:endParaRPr>
          </a:p>
        </p:txBody>
      </p:sp>
      <p:sp>
        <p:nvSpPr>
          <p:cNvPr id="6" name="Rectangle 5">
            <a:extLst>
              <a:ext uri="{FF2B5EF4-FFF2-40B4-BE49-F238E27FC236}">
                <a16:creationId xmlns:a16="http://schemas.microsoft.com/office/drawing/2014/main" id="{4606B8C2-BDD9-3397-3352-3077D84203EC}"/>
              </a:ext>
            </a:extLst>
          </p:cNvPr>
          <p:cNvSpPr/>
          <p:nvPr/>
        </p:nvSpPr>
        <p:spPr>
          <a:xfrm>
            <a:off x="10185825" y="3604470"/>
            <a:ext cx="3742119" cy="5601235"/>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buFont typeface="Arial"/>
              <a:buChar char="•"/>
            </a:pPr>
            <a:r>
              <a:rPr lang="en-US" sz="2600">
                <a:latin typeface="Open Sans"/>
                <a:ea typeface="Open Sans"/>
                <a:cs typeface="Calibri"/>
              </a:rPr>
              <a:t>SMBs are risky to ensure</a:t>
            </a:r>
            <a:endParaRPr lang="en-US">
              <a:cs typeface="Calibri"/>
            </a:endParaRPr>
          </a:p>
          <a:p>
            <a:pPr marL="457200" lvl="0" indent="-457200">
              <a:buFont typeface="Arial"/>
              <a:buChar char="•"/>
            </a:pPr>
            <a:r>
              <a:rPr lang="en-US" sz="2600">
                <a:latin typeface="Open Sans"/>
                <a:ea typeface="Open Sans"/>
                <a:cs typeface="Calibri"/>
              </a:rPr>
              <a:t>Complex Process</a:t>
            </a:r>
          </a:p>
          <a:p>
            <a:pPr marL="457200" indent="-457200">
              <a:buFont typeface="Arial"/>
              <a:buChar char="•"/>
            </a:pPr>
            <a:r>
              <a:rPr lang="en-US" sz="2600">
                <a:latin typeface="Open Sans"/>
                <a:ea typeface="Open Sans"/>
                <a:cs typeface="Calibri"/>
              </a:rPr>
              <a:t>Tech requirements​</a:t>
            </a:r>
          </a:p>
          <a:p>
            <a:pPr marL="457200" lvl="0" indent="-457200">
              <a:buFont typeface="Arial"/>
              <a:buChar char="•"/>
            </a:pPr>
            <a:r>
              <a:rPr lang="en-US" sz="2600">
                <a:latin typeface="Open Sans"/>
                <a:ea typeface="Open Sans"/>
                <a:cs typeface="Calibri"/>
              </a:rPr>
              <a:t>Rejection due to a previous breach​</a:t>
            </a:r>
          </a:p>
          <a:p>
            <a:pPr marL="457200" lvl="0" indent="-457200">
              <a:buFont typeface="Arial"/>
              <a:buChar char="•"/>
            </a:pPr>
            <a:r>
              <a:rPr lang="en-US" sz="2600">
                <a:latin typeface="Open Sans"/>
                <a:ea typeface="Open Sans"/>
                <a:cs typeface="Calibri"/>
              </a:rPr>
              <a:t>Cancellations of existing policies</a:t>
            </a:r>
          </a:p>
          <a:p>
            <a:pPr marL="457200" indent="-457200">
              <a:buFont typeface="Arial"/>
              <a:buChar char="•"/>
            </a:pPr>
            <a:r>
              <a:rPr lang="en-US" sz="2600">
                <a:latin typeface="Open Sans"/>
                <a:ea typeface="Open Sans"/>
                <a:cs typeface="Calibri"/>
              </a:rPr>
              <a:t>High Premiums</a:t>
            </a:r>
          </a:p>
        </p:txBody>
      </p:sp>
      <p:sp>
        <p:nvSpPr>
          <p:cNvPr id="8" name="TextBox 7">
            <a:extLst>
              <a:ext uri="{FF2B5EF4-FFF2-40B4-BE49-F238E27FC236}">
                <a16:creationId xmlns:a16="http://schemas.microsoft.com/office/drawing/2014/main" id="{22F22ECC-D37B-6CD9-9247-9565EF3CD401}"/>
              </a:ext>
            </a:extLst>
          </p:cNvPr>
          <p:cNvSpPr txBox="1"/>
          <p:nvPr/>
        </p:nvSpPr>
        <p:spPr>
          <a:xfrm>
            <a:off x="2697875" y="5144813"/>
            <a:ext cx="33869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B400B0"/>
                </a:solidFill>
                <a:latin typeface="Open Sans"/>
                <a:ea typeface="Open Sans"/>
                <a:cs typeface="Open Sans"/>
              </a:rPr>
              <a:t>Access </a:t>
            </a:r>
            <a:r>
              <a:rPr lang="en-US" sz="3600" b="1">
                <a:solidFill>
                  <a:srgbClr val="B400B0"/>
                </a:solidFill>
                <a:ea typeface="+mn-lt"/>
                <a:cs typeface="+mn-lt"/>
              </a:rPr>
              <a:t>Limited </a:t>
            </a:r>
            <a:endParaRPr lang="en-US" b="1">
              <a:solidFill>
                <a:srgbClr val="B400B0"/>
              </a:solidFill>
              <a:ea typeface="+mn-lt"/>
              <a:cs typeface="+mn-lt"/>
            </a:endParaRPr>
          </a:p>
        </p:txBody>
      </p:sp>
      <p:sp>
        <p:nvSpPr>
          <p:cNvPr id="9" name="TextBox 8">
            <a:extLst>
              <a:ext uri="{FF2B5EF4-FFF2-40B4-BE49-F238E27FC236}">
                <a16:creationId xmlns:a16="http://schemas.microsoft.com/office/drawing/2014/main" id="{7C3AA7EB-16E9-CBF2-342C-F4C1AEFC3221}"/>
              </a:ext>
            </a:extLst>
          </p:cNvPr>
          <p:cNvSpPr txBox="1"/>
          <p:nvPr/>
        </p:nvSpPr>
        <p:spPr>
          <a:xfrm>
            <a:off x="6284530" y="3496004"/>
            <a:ext cx="34427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B400B0"/>
                </a:solidFill>
                <a:latin typeface="Open Sans"/>
                <a:ea typeface="Open Sans"/>
                <a:cs typeface="Open Sans"/>
              </a:rPr>
              <a:t>Hard to Maintain</a:t>
            </a:r>
            <a:endParaRPr lang="en-US" b="1">
              <a:solidFill>
                <a:srgbClr val="B400B0"/>
              </a:solidFill>
            </a:endParaRPr>
          </a:p>
        </p:txBody>
      </p:sp>
      <p:sp>
        <p:nvSpPr>
          <p:cNvPr id="10" name="TextBox 9">
            <a:extLst>
              <a:ext uri="{FF2B5EF4-FFF2-40B4-BE49-F238E27FC236}">
                <a16:creationId xmlns:a16="http://schemas.microsoft.com/office/drawing/2014/main" id="{24E35131-36AF-D607-0944-4CE8CF3C51FA}"/>
              </a:ext>
            </a:extLst>
          </p:cNvPr>
          <p:cNvSpPr txBox="1"/>
          <p:nvPr/>
        </p:nvSpPr>
        <p:spPr>
          <a:xfrm>
            <a:off x="10186495" y="2402270"/>
            <a:ext cx="3777812" cy="1229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B400B0"/>
                </a:solidFill>
                <a:latin typeface="Open Sans"/>
                <a:ea typeface="Open Sans"/>
                <a:cs typeface="Open Sans"/>
              </a:rPr>
              <a:t>Insurance Out of Reach</a:t>
            </a:r>
            <a:endParaRPr lang="en-US" b="1">
              <a:solidFill>
                <a:srgbClr val="B400B0"/>
              </a:solidFill>
            </a:endParaRPr>
          </a:p>
        </p:txBody>
      </p:sp>
    </p:spTree>
    <p:extLst>
      <p:ext uri="{BB962C8B-B14F-4D97-AF65-F5344CB8AC3E}">
        <p14:creationId xmlns:p14="http://schemas.microsoft.com/office/powerpoint/2010/main" val="1839506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60F7F532-8B44-A448-89AD-0989A82D6226}"/>
              </a:ext>
            </a:extLst>
          </p:cNvPr>
          <p:cNvSpPr txBox="1">
            <a:spLocks/>
          </p:cNvSpPr>
          <p:nvPr/>
        </p:nvSpPr>
        <p:spPr>
          <a:xfrm>
            <a:off x="717824" y="143137"/>
            <a:ext cx="17121183" cy="1242810"/>
          </a:xfrm>
          <a:prstGeom prst="rect">
            <a:avLst/>
          </a:prstGeom>
        </p:spPr>
        <p:txBody>
          <a:bodyPr lIns="137160" tIns="68580" rIns="137160" bIns="68580" anchor="t">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400" b="1">
                <a:solidFill>
                  <a:schemeClr val="bg1"/>
                </a:solidFill>
                <a:latin typeface="Open Sans"/>
                <a:ea typeface="Open Sans"/>
                <a:cs typeface="Calibri"/>
              </a:rPr>
              <a:t>SOLUTION: ENTERPRISE GRADE CYBERSECURITY FOR SMBS</a:t>
            </a:r>
          </a:p>
        </p:txBody>
      </p:sp>
      <p:grpSp>
        <p:nvGrpSpPr>
          <p:cNvPr id="3" name="Group 2">
            <a:extLst>
              <a:ext uri="{FF2B5EF4-FFF2-40B4-BE49-F238E27FC236}">
                <a16:creationId xmlns:a16="http://schemas.microsoft.com/office/drawing/2014/main" id="{0530D3E3-67B6-5850-D8F2-0365FB76B9FA}"/>
              </a:ext>
            </a:extLst>
          </p:cNvPr>
          <p:cNvGrpSpPr/>
          <p:nvPr/>
        </p:nvGrpSpPr>
        <p:grpSpPr>
          <a:xfrm>
            <a:off x="9230222" y="3467078"/>
            <a:ext cx="8362450" cy="2116667"/>
            <a:chOff x="9298123" y="1894038"/>
            <a:chExt cx="8362450" cy="2116667"/>
          </a:xfrm>
        </p:grpSpPr>
        <p:sp>
          <p:nvSpPr>
            <p:cNvPr id="7" name="Rectangle 6">
              <a:extLst>
                <a:ext uri="{FF2B5EF4-FFF2-40B4-BE49-F238E27FC236}">
                  <a16:creationId xmlns:a16="http://schemas.microsoft.com/office/drawing/2014/main" id="{47C524FC-CDB9-BA4E-83FA-504D122C54D1}"/>
                </a:ext>
              </a:extLst>
            </p:cNvPr>
            <p:cNvSpPr/>
            <p:nvPr/>
          </p:nvSpPr>
          <p:spPr>
            <a:xfrm>
              <a:off x="9301487" y="2059129"/>
              <a:ext cx="8244933" cy="1782036"/>
            </a:xfrm>
            <a:prstGeom prst="rect">
              <a:avLst/>
            </a:prstGeom>
            <a:noFill/>
            <a:ln>
              <a:solidFill>
                <a:srgbClr val="724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solidFill>
                  <a:srgbClr val="93FEFF"/>
                </a:solidFill>
              </a:endParaRPr>
            </a:p>
          </p:txBody>
        </p:sp>
        <p:sp>
          <p:nvSpPr>
            <p:cNvPr id="13" name="TextBox 12">
              <a:extLst>
                <a:ext uri="{FF2B5EF4-FFF2-40B4-BE49-F238E27FC236}">
                  <a16:creationId xmlns:a16="http://schemas.microsoft.com/office/drawing/2014/main" id="{B394A0E2-F715-3C45-9B9E-FE5F66B5AAE3}"/>
                </a:ext>
              </a:extLst>
            </p:cNvPr>
            <p:cNvSpPr txBox="1"/>
            <p:nvPr/>
          </p:nvSpPr>
          <p:spPr>
            <a:xfrm>
              <a:off x="11364190" y="2200322"/>
              <a:ext cx="4916540" cy="553998"/>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b="1">
                  <a:solidFill>
                    <a:srgbClr val="93FEFF"/>
                  </a:solidFill>
                  <a:latin typeface="Open Sans"/>
                  <a:ea typeface="Open Sans"/>
                  <a:cs typeface="Open Sans"/>
                </a:rPr>
                <a:t>Enterprise Technology</a:t>
              </a:r>
              <a:endParaRPr lang="en-US"/>
            </a:p>
          </p:txBody>
        </p:sp>
        <p:sp>
          <p:nvSpPr>
            <p:cNvPr id="14" name="TextBox 13">
              <a:extLst>
                <a:ext uri="{FF2B5EF4-FFF2-40B4-BE49-F238E27FC236}">
                  <a16:creationId xmlns:a16="http://schemas.microsoft.com/office/drawing/2014/main" id="{A867C917-1731-D84A-BFA1-EC60D0765271}"/>
                </a:ext>
              </a:extLst>
            </p:cNvPr>
            <p:cNvSpPr txBox="1"/>
            <p:nvPr/>
          </p:nvSpPr>
          <p:spPr>
            <a:xfrm>
              <a:off x="11366702" y="2749579"/>
              <a:ext cx="6293871" cy="969496"/>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800" err="1">
                  <a:solidFill>
                    <a:schemeClr val="bg1"/>
                  </a:solidFill>
                  <a:latin typeface="Open Sans"/>
                  <a:ea typeface="Open Sans"/>
                  <a:cs typeface="Open Sans"/>
                </a:rPr>
                <a:t>Cyvatar</a:t>
              </a:r>
              <a:r>
                <a:rPr lang="en-US" sz="1800">
                  <a:solidFill>
                    <a:schemeClr val="bg1"/>
                  </a:solidFill>
                  <a:latin typeface="Open Sans"/>
                  <a:ea typeface="Open Sans"/>
                  <a:cs typeface="Open Sans"/>
                </a:rPr>
                <a:t> works with best-in-class solutions that are pre-vetted for you and can be implemented and configured in 90 days or less. </a:t>
              </a:r>
            </a:p>
          </p:txBody>
        </p:sp>
        <p:sp>
          <p:nvSpPr>
            <p:cNvPr id="32" name="Hexagon 31">
              <a:extLst>
                <a:ext uri="{FF2B5EF4-FFF2-40B4-BE49-F238E27FC236}">
                  <a16:creationId xmlns:a16="http://schemas.microsoft.com/office/drawing/2014/main" id="{79511F01-1FBA-7748-B2AE-03CAF2A05DDD}"/>
                </a:ext>
              </a:extLst>
            </p:cNvPr>
            <p:cNvSpPr/>
            <p:nvPr/>
          </p:nvSpPr>
          <p:spPr>
            <a:xfrm rot="5400000">
              <a:off x="9591511" y="2225567"/>
              <a:ext cx="1445442" cy="1319753"/>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37" name="Picture 36" descr="A picture containing icon&#10;&#10;Description automatically generated">
              <a:extLst>
                <a:ext uri="{FF2B5EF4-FFF2-40B4-BE49-F238E27FC236}">
                  <a16:creationId xmlns:a16="http://schemas.microsoft.com/office/drawing/2014/main" id="{4862C782-0F39-9C44-ADB7-3DF0798B6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123" y="1894038"/>
              <a:ext cx="2116667" cy="2116667"/>
            </a:xfrm>
            <a:prstGeom prst="rect">
              <a:avLst/>
            </a:prstGeom>
          </p:spPr>
        </p:pic>
      </p:grpSp>
      <p:grpSp>
        <p:nvGrpSpPr>
          <p:cNvPr id="30" name="Group 29">
            <a:extLst>
              <a:ext uri="{FF2B5EF4-FFF2-40B4-BE49-F238E27FC236}">
                <a16:creationId xmlns:a16="http://schemas.microsoft.com/office/drawing/2014/main" id="{1C628932-0F2D-B936-9214-D567030D7020}"/>
              </a:ext>
            </a:extLst>
          </p:cNvPr>
          <p:cNvGrpSpPr/>
          <p:nvPr/>
        </p:nvGrpSpPr>
        <p:grpSpPr>
          <a:xfrm>
            <a:off x="9277694" y="5769088"/>
            <a:ext cx="8244932" cy="1722435"/>
            <a:chOff x="9307254" y="4389605"/>
            <a:chExt cx="8244932" cy="1722435"/>
          </a:xfrm>
        </p:grpSpPr>
        <p:sp>
          <p:nvSpPr>
            <p:cNvPr id="5" name="Rectangle 4">
              <a:extLst>
                <a:ext uri="{FF2B5EF4-FFF2-40B4-BE49-F238E27FC236}">
                  <a16:creationId xmlns:a16="http://schemas.microsoft.com/office/drawing/2014/main" id="{A47F643D-2687-5946-B9BF-F7BFEB69440E}"/>
                </a:ext>
              </a:extLst>
            </p:cNvPr>
            <p:cNvSpPr/>
            <p:nvPr/>
          </p:nvSpPr>
          <p:spPr>
            <a:xfrm>
              <a:off x="9307254" y="4389605"/>
              <a:ext cx="8244932" cy="1722435"/>
            </a:xfrm>
            <a:prstGeom prst="rect">
              <a:avLst/>
            </a:prstGeom>
            <a:noFill/>
            <a:ln>
              <a:solidFill>
                <a:srgbClr val="724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solidFill>
                  <a:srgbClr val="93FEFF"/>
                </a:solidFill>
              </a:endParaRPr>
            </a:p>
          </p:txBody>
        </p:sp>
        <p:sp>
          <p:nvSpPr>
            <p:cNvPr id="8" name="TextBox 7">
              <a:extLst>
                <a:ext uri="{FF2B5EF4-FFF2-40B4-BE49-F238E27FC236}">
                  <a16:creationId xmlns:a16="http://schemas.microsoft.com/office/drawing/2014/main" id="{52568A54-7B62-554F-88DE-DAD85E66307B}"/>
                </a:ext>
              </a:extLst>
            </p:cNvPr>
            <p:cNvSpPr txBox="1"/>
            <p:nvPr/>
          </p:nvSpPr>
          <p:spPr>
            <a:xfrm>
              <a:off x="11394470" y="4411244"/>
              <a:ext cx="4916540" cy="600165"/>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b="1">
                  <a:solidFill>
                    <a:srgbClr val="93FEFF"/>
                  </a:solidFill>
                  <a:latin typeface="Open Sans"/>
                  <a:ea typeface="Open Sans"/>
                  <a:cs typeface="Open Sans"/>
                </a:rPr>
                <a:t>SMB Friendly Prices</a:t>
              </a:r>
            </a:p>
          </p:txBody>
        </p:sp>
        <p:sp>
          <p:nvSpPr>
            <p:cNvPr id="9" name="TextBox 8">
              <a:extLst>
                <a:ext uri="{FF2B5EF4-FFF2-40B4-BE49-F238E27FC236}">
                  <a16:creationId xmlns:a16="http://schemas.microsoft.com/office/drawing/2014/main" id="{E9D08A32-4386-C740-BC37-D2AB6232B237}"/>
                </a:ext>
              </a:extLst>
            </p:cNvPr>
            <p:cNvSpPr txBox="1"/>
            <p:nvPr/>
          </p:nvSpPr>
          <p:spPr>
            <a:xfrm>
              <a:off x="11394470" y="4948043"/>
              <a:ext cx="5828906" cy="692497"/>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800">
                  <a:solidFill>
                    <a:schemeClr val="bg1"/>
                  </a:solidFill>
                  <a:latin typeface="Open Sans"/>
                  <a:ea typeface="Open Sans"/>
                  <a:cs typeface="Open Sans"/>
                </a:rPr>
                <a:t>We negotiate our technology offerings to secure our customers the best price regardless of their size</a:t>
              </a:r>
              <a:endPar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Hexagon 33">
              <a:extLst>
                <a:ext uri="{FF2B5EF4-FFF2-40B4-BE49-F238E27FC236}">
                  <a16:creationId xmlns:a16="http://schemas.microsoft.com/office/drawing/2014/main" id="{377D9BA2-BA4F-054B-9CC6-0315C84A3350}"/>
                </a:ext>
              </a:extLst>
            </p:cNvPr>
            <p:cNvSpPr/>
            <p:nvPr/>
          </p:nvSpPr>
          <p:spPr>
            <a:xfrm rot="5400000">
              <a:off x="9621071" y="4584131"/>
              <a:ext cx="1445442" cy="1319753"/>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grpSp>
      <p:grpSp>
        <p:nvGrpSpPr>
          <p:cNvPr id="2" name="Group 1">
            <a:extLst>
              <a:ext uri="{FF2B5EF4-FFF2-40B4-BE49-F238E27FC236}">
                <a16:creationId xmlns:a16="http://schemas.microsoft.com/office/drawing/2014/main" id="{EEFBF827-926C-48C4-0252-714356C17AA8}"/>
              </a:ext>
            </a:extLst>
          </p:cNvPr>
          <p:cNvGrpSpPr/>
          <p:nvPr/>
        </p:nvGrpSpPr>
        <p:grpSpPr>
          <a:xfrm>
            <a:off x="9232540" y="1387228"/>
            <a:ext cx="8260221" cy="2092895"/>
            <a:chOff x="9266491" y="3446891"/>
            <a:chExt cx="8260221" cy="2092895"/>
          </a:xfrm>
        </p:grpSpPr>
        <p:sp>
          <p:nvSpPr>
            <p:cNvPr id="6" name="Rectangle 5">
              <a:extLst>
                <a:ext uri="{FF2B5EF4-FFF2-40B4-BE49-F238E27FC236}">
                  <a16:creationId xmlns:a16="http://schemas.microsoft.com/office/drawing/2014/main" id="{A8E367BD-A7FB-CB42-9AC3-5B5D484B92E1}"/>
                </a:ext>
              </a:extLst>
            </p:cNvPr>
            <p:cNvSpPr/>
            <p:nvPr/>
          </p:nvSpPr>
          <p:spPr>
            <a:xfrm>
              <a:off x="9308033" y="3597326"/>
              <a:ext cx="8218679" cy="1732769"/>
            </a:xfrm>
            <a:prstGeom prst="rect">
              <a:avLst/>
            </a:prstGeom>
            <a:noFill/>
            <a:ln>
              <a:solidFill>
                <a:srgbClr val="724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sp>
          <p:nvSpPr>
            <p:cNvPr id="16" name="TextBox 15">
              <a:extLst>
                <a:ext uri="{FF2B5EF4-FFF2-40B4-BE49-F238E27FC236}">
                  <a16:creationId xmlns:a16="http://schemas.microsoft.com/office/drawing/2014/main" id="{79ED6332-61EC-1B42-A944-3CE3C70CA33F}"/>
                </a:ext>
              </a:extLst>
            </p:cNvPr>
            <p:cNvSpPr txBox="1"/>
            <p:nvPr/>
          </p:nvSpPr>
          <p:spPr>
            <a:xfrm>
              <a:off x="11233745" y="3642814"/>
              <a:ext cx="4916540" cy="600165"/>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b="1">
                  <a:solidFill>
                    <a:srgbClr val="93FEFF"/>
                  </a:solidFill>
                  <a:latin typeface="Open Sans"/>
                  <a:ea typeface="Open Sans"/>
                  <a:cs typeface="Open Sans"/>
                </a:rPr>
                <a:t>Fully Managed Solution</a:t>
              </a:r>
              <a:endParaRPr lang="en-US"/>
            </a:p>
          </p:txBody>
        </p:sp>
        <p:sp>
          <p:nvSpPr>
            <p:cNvPr id="17" name="TextBox 16">
              <a:extLst>
                <a:ext uri="{FF2B5EF4-FFF2-40B4-BE49-F238E27FC236}">
                  <a16:creationId xmlns:a16="http://schemas.microsoft.com/office/drawing/2014/main" id="{BB632BFC-D975-0447-AE85-4AE9F8915471}"/>
                </a:ext>
              </a:extLst>
            </p:cNvPr>
            <p:cNvSpPr txBox="1"/>
            <p:nvPr/>
          </p:nvSpPr>
          <p:spPr>
            <a:xfrm>
              <a:off x="11302000" y="4244679"/>
              <a:ext cx="6019910" cy="969496"/>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800">
                  <a:solidFill>
                    <a:schemeClr val="bg1"/>
                  </a:solidFill>
                  <a:latin typeface="Open Sans"/>
                  <a:ea typeface="Open Sans"/>
                  <a:cs typeface="Open Sans"/>
                </a:rPr>
                <a:t>We  make cybersecurity accessible and effortless for you. No need to hire staff  We are your entire cybersecurity team!</a:t>
              </a:r>
              <a:endParaRPr lang="en-US" sz="1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Hexagon 34">
              <a:extLst>
                <a:ext uri="{FF2B5EF4-FFF2-40B4-BE49-F238E27FC236}">
                  <a16:creationId xmlns:a16="http://schemas.microsoft.com/office/drawing/2014/main" id="{10058187-E265-2040-ADC1-02991D94B421}"/>
                </a:ext>
              </a:extLst>
            </p:cNvPr>
            <p:cNvSpPr/>
            <p:nvPr/>
          </p:nvSpPr>
          <p:spPr>
            <a:xfrm rot="5400000">
              <a:off x="9603561" y="3832314"/>
              <a:ext cx="1445442" cy="1319753"/>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41" name="Picture 40" descr="Icon&#10;&#10;Description automatically generated with medium confidence">
              <a:extLst>
                <a:ext uri="{FF2B5EF4-FFF2-40B4-BE49-F238E27FC236}">
                  <a16:creationId xmlns:a16="http://schemas.microsoft.com/office/drawing/2014/main" id="{00EE7213-27E4-E847-85CE-770CC6D2B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491" y="3446891"/>
              <a:ext cx="2092895" cy="2092895"/>
            </a:xfrm>
            <a:prstGeom prst="rect">
              <a:avLst/>
            </a:prstGeom>
          </p:spPr>
        </p:pic>
      </p:grpSp>
      <p:sp>
        <p:nvSpPr>
          <p:cNvPr id="20" name="Hexagon 19">
            <a:extLst>
              <a:ext uri="{FF2B5EF4-FFF2-40B4-BE49-F238E27FC236}">
                <a16:creationId xmlns:a16="http://schemas.microsoft.com/office/drawing/2014/main" id="{5B0BF465-D491-25F9-DD4A-186AFEE539BB}"/>
              </a:ext>
            </a:extLst>
          </p:cNvPr>
          <p:cNvSpPr/>
          <p:nvPr/>
        </p:nvSpPr>
        <p:spPr>
          <a:xfrm rot="5400000">
            <a:off x="222081" y="1641674"/>
            <a:ext cx="7726136" cy="7225847"/>
          </a:xfrm>
          <a:prstGeom prst="hexagon">
            <a:avLst/>
          </a:prstGeom>
          <a:solidFill>
            <a:schemeClr val="tx2">
              <a:lumMod val="90000"/>
              <a:lumOff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23" name="Picture 22" descr="A picture containing text, room, gallery, sign&#10;&#10;Description automatically generated">
            <a:extLst>
              <a:ext uri="{FF2B5EF4-FFF2-40B4-BE49-F238E27FC236}">
                <a16:creationId xmlns:a16="http://schemas.microsoft.com/office/drawing/2014/main" id="{53520D06-7C4F-F35F-5364-95B463D1A7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5527" y="1815397"/>
            <a:ext cx="4539538" cy="4519831"/>
          </a:xfrm>
          <a:prstGeom prst="rect">
            <a:avLst/>
          </a:prstGeom>
        </p:spPr>
      </p:pic>
      <p:pic>
        <p:nvPicPr>
          <p:cNvPr id="28" name="Picture 27" descr="A close up of a sign&#10;&#10;Description automatically generated">
            <a:extLst>
              <a:ext uri="{FF2B5EF4-FFF2-40B4-BE49-F238E27FC236}">
                <a16:creationId xmlns:a16="http://schemas.microsoft.com/office/drawing/2014/main" id="{7F530E3E-816E-B548-DCF3-87EF586AADDB}"/>
              </a:ext>
            </a:extLst>
          </p:cNvPr>
          <p:cNvPicPr>
            <a:picLocks noChangeAspect="1"/>
          </p:cNvPicPr>
          <p:nvPr/>
        </p:nvPicPr>
        <p:blipFill rotWithShape="1">
          <a:blip r:embed="rId6">
            <a:extLst>
              <a:ext uri="{28A0092B-C50C-407E-A947-70E740481C1C}">
                <a14:useLocalDpi xmlns:a14="http://schemas.microsoft.com/office/drawing/2010/main" val="0"/>
              </a:ext>
            </a:extLst>
          </a:blip>
          <a:srcRect l="17732"/>
          <a:stretch/>
        </p:blipFill>
        <p:spPr>
          <a:xfrm>
            <a:off x="1611983" y="6089120"/>
            <a:ext cx="5507414" cy="1071317"/>
          </a:xfrm>
          <a:prstGeom prst="rect">
            <a:avLst/>
          </a:prstGeom>
        </p:spPr>
      </p:pic>
      <p:pic>
        <p:nvPicPr>
          <p:cNvPr id="31" name="Picture 30" descr="A picture containing arrow&#10;&#10;Description automatically generated">
            <a:extLst>
              <a:ext uri="{FF2B5EF4-FFF2-40B4-BE49-F238E27FC236}">
                <a16:creationId xmlns:a16="http://schemas.microsoft.com/office/drawing/2014/main" id="{D47F8BC8-67AC-870F-28C8-00FEC497604C}"/>
              </a:ext>
            </a:extLst>
          </p:cNvPr>
          <p:cNvPicPr>
            <a:picLocks noChangeAspect="1"/>
          </p:cNvPicPr>
          <p:nvPr/>
        </p:nvPicPr>
        <p:blipFill>
          <a:blip r:embed="rId7"/>
          <a:stretch>
            <a:fillRect/>
          </a:stretch>
        </p:blipFill>
        <p:spPr>
          <a:xfrm rot="6120000">
            <a:off x="9173559" y="5498224"/>
            <a:ext cx="2286001" cy="2256440"/>
          </a:xfrm>
          <a:prstGeom prst="rect">
            <a:avLst/>
          </a:prstGeom>
        </p:spPr>
      </p:pic>
      <p:grpSp>
        <p:nvGrpSpPr>
          <p:cNvPr id="40" name="Group 39">
            <a:extLst>
              <a:ext uri="{FF2B5EF4-FFF2-40B4-BE49-F238E27FC236}">
                <a16:creationId xmlns:a16="http://schemas.microsoft.com/office/drawing/2014/main" id="{6E3FF4AB-9B47-9A6C-2A1D-6657A9BD71BC}"/>
              </a:ext>
            </a:extLst>
          </p:cNvPr>
          <p:cNvGrpSpPr/>
          <p:nvPr/>
        </p:nvGrpSpPr>
        <p:grpSpPr>
          <a:xfrm>
            <a:off x="9589012" y="7705381"/>
            <a:ext cx="1391329" cy="1549703"/>
            <a:chOff x="7707003" y="6877691"/>
            <a:chExt cx="1391329" cy="1549703"/>
          </a:xfrm>
        </p:grpSpPr>
        <p:sp>
          <p:nvSpPr>
            <p:cNvPr id="36" name="Hexagon 35">
              <a:extLst>
                <a:ext uri="{FF2B5EF4-FFF2-40B4-BE49-F238E27FC236}">
                  <a16:creationId xmlns:a16="http://schemas.microsoft.com/office/drawing/2014/main" id="{76107CC3-1C0A-7146-B537-5B42FF6020C1}"/>
                </a:ext>
              </a:extLst>
            </p:cNvPr>
            <p:cNvSpPr/>
            <p:nvPr/>
          </p:nvSpPr>
          <p:spPr>
            <a:xfrm rot="5400000">
              <a:off x="7663457" y="6992518"/>
              <a:ext cx="1500096" cy="1369655"/>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8" name="Picture 37" descr="Icon&#10;&#10;Description automatically generated">
              <a:extLst>
                <a:ext uri="{FF2B5EF4-FFF2-40B4-BE49-F238E27FC236}">
                  <a16:creationId xmlns:a16="http://schemas.microsoft.com/office/drawing/2014/main" id="{5BC82C3B-CB0C-9B4E-902F-43487A80A4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7003" y="6877691"/>
              <a:ext cx="1291025" cy="1500098"/>
            </a:xfrm>
            <a:prstGeom prst="rect">
              <a:avLst/>
            </a:prstGeom>
          </p:spPr>
        </p:pic>
      </p:grpSp>
      <p:sp>
        <p:nvSpPr>
          <p:cNvPr id="42" name="Rectangle 41">
            <a:extLst>
              <a:ext uri="{FF2B5EF4-FFF2-40B4-BE49-F238E27FC236}">
                <a16:creationId xmlns:a16="http://schemas.microsoft.com/office/drawing/2014/main" id="{304533B3-B722-EB15-71BF-0B27F1F4ECCB}"/>
              </a:ext>
            </a:extLst>
          </p:cNvPr>
          <p:cNvSpPr/>
          <p:nvPr/>
        </p:nvSpPr>
        <p:spPr>
          <a:xfrm>
            <a:off x="9298179" y="7706214"/>
            <a:ext cx="8218679" cy="1732769"/>
          </a:xfrm>
          <a:prstGeom prst="rect">
            <a:avLst/>
          </a:prstGeom>
          <a:noFill/>
          <a:ln>
            <a:solidFill>
              <a:srgbClr val="724A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sp>
        <p:nvSpPr>
          <p:cNvPr id="45" name="TextBox 44">
            <a:extLst>
              <a:ext uri="{FF2B5EF4-FFF2-40B4-BE49-F238E27FC236}">
                <a16:creationId xmlns:a16="http://schemas.microsoft.com/office/drawing/2014/main" id="{B81E6805-8275-B847-C200-D82C56569C42}"/>
              </a:ext>
            </a:extLst>
          </p:cNvPr>
          <p:cNvSpPr txBox="1"/>
          <p:nvPr/>
        </p:nvSpPr>
        <p:spPr>
          <a:xfrm>
            <a:off x="11372849" y="7724447"/>
            <a:ext cx="5886358" cy="1032981"/>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3000" b="1">
                <a:solidFill>
                  <a:srgbClr val="93FEFF"/>
                </a:solidFill>
                <a:latin typeface="Open Sans"/>
                <a:ea typeface="Open Sans"/>
                <a:cs typeface="Open Sans"/>
              </a:rPr>
              <a:t>Flat Rate, Affordable Insurance</a:t>
            </a:r>
            <a:endParaRPr lang="en-US" err="1"/>
          </a:p>
        </p:txBody>
      </p:sp>
      <p:sp>
        <p:nvSpPr>
          <p:cNvPr id="49" name="TextBox 48">
            <a:extLst>
              <a:ext uri="{FF2B5EF4-FFF2-40B4-BE49-F238E27FC236}">
                <a16:creationId xmlns:a16="http://schemas.microsoft.com/office/drawing/2014/main" id="{E43675F5-D5ED-3CFE-E577-39A237DC81D8}"/>
              </a:ext>
            </a:extLst>
          </p:cNvPr>
          <p:cNvSpPr txBox="1"/>
          <p:nvPr/>
        </p:nvSpPr>
        <p:spPr>
          <a:xfrm>
            <a:off x="11364253" y="8297559"/>
            <a:ext cx="5828906" cy="969496"/>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1800">
                <a:solidFill>
                  <a:schemeClr val="bg1"/>
                </a:solidFill>
                <a:latin typeface="Open Sans"/>
                <a:ea typeface="Open Sans"/>
                <a:cs typeface="Open Sans"/>
              </a:rPr>
              <a:t>We work with leading Cyber insurance providers to get you access to low cost cyber insurance and help you keep it.</a:t>
            </a:r>
            <a:endParaRPr lang="en-US" sz="1800" err="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4" name="Picture 53" descr="riskrecon_by_mc_rgb_rev">
            <a:extLst>
              <a:ext uri="{FF2B5EF4-FFF2-40B4-BE49-F238E27FC236}">
                <a16:creationId xmlns:a16="http://schemas.microsoft.com/office/drawing/2014/main" id="{D87308D7-611B-3A3C-E1C8-E93A58666C5B}"/>
              </a:ext>
            </a:extLst>
          </p:cNvPr>
          <p:cNvPicPr>
            <a:picLocks noChangeAspect="1"/>
          </p:cNvPicPr>
          <p:nvPr/>
        </p:nvPicPr>
        <p:blipFill>
          <a:blip r:embed="rId9"/>
          <a:stretch>
            <a:fillRect/>
          </a:stretch>
        </p:blipFill>
        <p:spPr>
          <a:xfrm>
            <a:off x="3038311" y="6901355"/>
            <a:ext cx="3077232" cy="1588376"/>
          </a:xfrm>
          <a:prstGeom prst="rect">
            <a:avLst/>
          </a:prstGeom>
        </p:spPr>
      </p:pic>
      <p:sp>
        <p:nvSpPr>
          <p:cNvPr id="55" name="TextBox 54">
            <a:extLst>
              <a:ext uri="{FF2B5EF4-FFF2-40B4-BE49-F238E27FC236}">
                <a16:creationId xmlns:a16="http://schemas.microsoft.com/office/drawing/2014/main" id="{FE6CD5A9-396F-450C-AF5D-5DDD39308AA5}"/>
              </a:ext>
            </a:extLst>
          </p:cNvPr>
          <p:cNvSpPr txBox="1"/>
          <p:nvPr/>
        </p:nvSpPr>
        <p:spPr>
          <a:xfrm>
            <a:off x="2210457" y="6710198"/>
            <a:ext cx="27432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solidFill>
                  <a:srgbClr val="FFFFFF"/>
                </a:solidFill>
                <a:cs typeface="Calibri"/>
              </a:rPr>
              <a:t>+</a:t>
            </a:r>
            <a:endParaRPr lang="en-US" sz="9600">
              <a:solidFill>
                <a:srgbClr val="FFFFFF"/>
              </a:solidFill>
            </a:endParaRPr>
          </a:p>
        </p:txBody>
      </p:sp>
    </p:spTree>
    <p:extLst>
      <p:ext uri="{BB962C8B-B14F-4D97-AF65-F5344CB8AC3E}">
        <p14:creationId xmlns:p14="http://schemas.microsoft.com/office/powerpoint/2010/main" val="287313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20DA35C-AB54-3790-F1D3-B3E5424A7DBB}"/>
              </a:ext>
            </a:extLst>
          </p:cNvPr>
          <p:cNvCxnSpPr>
            <a:cxnSpLocks/>
            <a:endCxn id="10" idx="3"/>
          </p:cNvCxnSpPr>
          <p:nvPr/>
        </p:nvCxnSpPr>
        <p:spPr>
          <a:xfrm>
            <a:off x="12180095" y="6816212"/>
            <a:ext cx="895638" cy="1413390"/>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829168E3-B3D3-0439-6AA0-14A9AA465E8D}"/>
              </a:ext>
            </a:extLst>
          </p:cNvPr>
          <p:cNvGrpSpPr/>
          <p:nvPr/>
        </p:nvGrpSpPr>
        <p:grpSpPr>
          <a:xfrm>
            <a:off x="7263605" y="7094119"/>
            <a:ext cx="1268597" cy="1389416"/>
            <a:chOff x="3881086" y="3558346"/>
            <a:chExt cx="634298" cy="694708"/>
          </a:xfrm>
        </p:grpSpPr>
        <p:sp>
          <p:nvSpPr>
            <p:cNvPr id="72" name="Hexagon 71">
              <a:extLst>
                <a:ext uri="{FF2B5EF4-FFF2-40B4-BE49-F238E27FC236}">
                  <a16:creationId xmlns:a16="http://schemas.microsoft.com/office/drawing/2014/main" id="{FB436D62-D403-AD4B-8F85-A0DAF8EA7C19}"/>
                </a:ext>
              </a:extLst>
            </p:cNvPr>
            <p:cNvSpPr/>
            <p:nvPr/>
          </p:nvSpPr>
          <p:spPr>
            <a:xfrm rot="5400000">
              <a:off x="3850881" y="3588551"/>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 name="Picture 3" descr="A picture containing text, vector graphics&#10;&#10;Description automatically generated">
              <a:extLst>
                <a:ext uri="{FF2B5EF4-FFF2-40B4-BE49-F238E27FC236}">
                  <a16:creationId xmlns:a16="http://schemas.microsoft.com/office/drawing/2014/main" id="{5FD1BA29-A385-7C4C-9C19-F530BA1566D8}"/>
                </a:ext>
              </a:extLst>
            </p:cNvPr>
            <p:cNvPicPr>
              <a:picLocks noChangeAspect="1"/>
            </p:cNvPicPr>
            <p:nvPr/>
          </p:nvPicPr>
          <p:blipFill rotWithShape="1">
            <a:blip r:embed="rId3">
              <a:extLst>
                <a:ext uri="{28A0092B-C50C-407E-A947-70E740481C1C}">
                  <a14:useLocalDpi xmlns:a14="http://schemas.microsoft.com/office/drawing/2010/main" val="0"/>
                </a:ext>
              </a:extLst>
            </a:blip>
            <a:srcRect l="12793" t="15778" r="10725" b="4868"/>
            <a:stretch/>
          </p:blipFill>
          <p:spPr>
            <a:xfrm>
              <a:off x="3939380" y="3627287"/>
              <a:ext cx="542251" cy="562627"/>
            </a:xfrm>
            <a:prstGeom prst="rect">
              <a:avLst/>
            </a:prstGeom>
          </p:spPr>
        </p:pic>
      </p:grpSp>
      <p:cxnSp>
        <p:nvCxnSpPr>
          <p:cNvPr id="8" name="Straight Connector 7">
            <a:extLst>
              <a:ext uri="{FF2B5EF4-FFF2-40B4-BE49-F238E27FC236}">
                <a16:creationId xmlns:a16="http://schemas.microsoft.com/office/drawing/2014/main" id="{9C37DBEB-546B-C5A8-3EA6-A53B933E2B7F}"/>
              </a:ext>
            </a:extLst>
          </p:cNvPr>
          <p:cNvCxnSpPr>
            <a:cxnSpLocks/>
          </p:cNvCxnSpPr>
          <p:nvPr/>
        </p:nvCxnSpPr>
        <p:spPr>
          <a:xfrm flipH="1">
            <a:off x="10098166" y="6816212"/>
            <a:ext cx="811490" cy="1413390"/>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40E68F6-4280-F196-9B40-06262D21DA21}"/>
              </a:ext>
            </a:extLst>
          </p:cNvPr>
          <p:cNvCxnSpPr>
            <a:cxnSpLocks/>
          </p:cNvCxnSpPr>
          <p:nvPr/>
        </p:nvCxnSpPr>
        <p:spPr>
          <a:xfrm>
            <a:off x="8014493" y="4964879"/>
            <a:ext cx="7321176" cy="0"/>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EE961ED-D4EC-06CC-3C3E-21FB4B1A3BA1}"/>
              </a:ext>
            </a:extLst>
          </p:cNvPr>
          <p:cNvGrpSpPr/>
          <p:nvPr/>
        </p:nvGrpSpPr>
        <p:grpSpPr>
          <a:xfrm>
            <a:off x="8532201" y="2761081"/>
            <a:ext cx="6465150" cy="4651817"/>
            <a:chOff x="6184286" y="2210208"/>
            <a:chExt cx="3113583" cy="2240294"/>
          </a:xfrm>
        </p:grpSpPr>
        <p:cxnSp>
          <p:nvCxnSpPr>
            <p:cNvPr id="18" name="Straight Connector 17">
              <a:extLst>
                <a:ext uri="{FF2B5EF4-FFF2-40B4-BE49-F238E27FC236}">
                  <a16:creationId xmlns:a16="http://schemas.microsoft.com/office/drawing/2014/main" id="{28D83CE3-EA18-D998-40AB-446E01C92607}"/>
                </a:ext>
              </a:extLst>
            </p:cNvPr>
            <p:cNvCxnSpPr>
              <a:cxnSpLocks/>
              <a:stCxn id="76" idx="1"/>
              <a:endCxn id="72" idx="4"/>
            </p:cNvCxnSpPr>
            <p:nvPr/>
          </p:nvCxnSpPr>
          <p:spPr>
            <a:xfrm flipH="1">
              <a:off x="6184286" y="2210208"/>
              <a:ext cx="2952943" cy="2239509"/>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47AF13-C582-2868-9E31-E7D8F1CB005A}"/>
                </a:ext>
              </a:extLst>
            </p:cNvPr>
            <p:cNvCxnSpPr>
              <a:cxnSpLocks/>
              <a:endCxn id="70" idx="2"/>
            </p:cNvCxnSpPr>
            <p:nvPr/>
          </p:nvCxnSpPr>
          <p:spPr>
            <a:xfrm>
              <a:off x="8427095" y="3800021"/>
              <a:ext cx="870774" cy="650481"/>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grpSp>
      <p:sp>
        <p:nvSpPr>
          <p:cNvPr id="116" name="Rectangle 115">
            <a:extLst>
              <a:ext uri="{FF2B5EF4-FFF2-40B4-BE49-F238E27FC236}">
                <a16:creationId xmlns:a16="http://schemas.microsoft.com/office/drawing/2014/main" id="{8A6809B0-6A3A-DE43-B714-8C7E89D2B9E2}"/>
              </a:ext>
            </a:extLst>
          </p:cNvPr>
          <p:cNvSpPr/>
          <p:nvPr/>
        </p:nvSpPr>
        <p:spPr>
          <a:xfrm>
            <a:off x="521907" y="2465318"/>
            <a:ext cx="5135502" cy="6172266"/>
          </a:xfrm>
          <a:prstGeom prst="rect">
            <a:avLst/>
          </a:prstGeom>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2801"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Cyvatar's Comprehensive Solution Portfolio: </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2801"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Achieve compliance and security for every organization, regardless of size or scope.</a:t>
            </a: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2801"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2801"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From </a:t>
            </a:r>
            <a:r>
              <a:rPr kumimoji="0" lang="en-US" sz="2801" b="0" i="0" u="none" strike="noStrike" kern="1200" cap="none" spc="0" normalizeH="0" baseline="0" noProof="0">
                <a:ln>
                  <a:noFill/>
                </a:ln>
                <a:solidFill>
                  <a:srgbClr val="93FEFF"/>
                </a:solidFill>
                <a:effectLst/>
                <a:uLnTx/>
                <a:uFillTx/>
                <a:latin typeface="Open Sans" panose="020B0606030504020204" pitchFamily="34" charset="0"/>
                <a:ea typeface="Open Sans" panose="020B0606030504020204" pitchFamily="34" charset="0"/>
                <a:cs typeface="Open Sans" panose="020B0606030504020204" pitchFamily="34" charset="0"/>
              </a:rPr>
              <a:t>HIPAA, NIST, CIS, to SOC2 compliance</a:t>
            </a:r>
            <a:r>
              <a:rPr kumimoji="0" lang="en-US" sz="2801"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or simply enhancing security, we provide solutions that seamlessly progress your security program from inception to maturity.</a:t>
            </a:r>
          </a:p>
        </p:txBody>
      </p:sp>
      <p:sp>
        <p:nvSpPr>
          <p:cNvPr id="20" name="Google Shape;277;p7">
            <a:extLst>
              <a:ext uri="{FF2B5EF4-FFF2-40B4-BE49-F238E27FC236}">
                <a16:creationId xmlns:a16="http://schemas.microsoft.com/office/drawing/2014/main" id="{A08B57F3-AAA0-8D44-9146-C705581EB839}"/>
              </a:ext>
            </a:extLst>
          </p:cNvPr>
          <p:cNvSpPr txBox="1"/>
          <p:nvPr/>
        </p:nvSpPr>
        <p:spPr>
          <a:xfrm>
            <a:off x="14687441" y="8483536"/>
            <a:ext cx="2529113" cy="720572"/>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Secure Endpoint Management</a:t>
            </a: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(SEM)</a:t>
            </a: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 name="Google Shape;278;p7">
            <a:extLst>
              <a:ext uri="{FF2B5EF4-FFF2-40B4-BE49-F238E27FC236}">
                <a16:creationId xmlns:a16="http://schemas.microsoft.com/office/drawing/2014/main" id="{1FE2E681-1240-C24F-9738-B5295E1F3B4F}"/>
              </a:ext>
            </a:extLst>
          </p:cNvPr>
          <p:cNvSpPr txBox="1"/>
          <p:nvPr/>
        </p:nvSpPr>
        <p:spPr>
          <a:xfrm>
            <a:off x="7155551" y="184810"/>
            <a:ext cx="2777394" cy="720572"/>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Cloud SaaS Security Management (CSM)</a:t>
            </a: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4" name="Google Shape;282;p7">
            <a:extLst>
              <a:ext uri="{FF2B5EF4-FFF2-40B4-BE49-F238E27FC236}">
                <a16:creationId xmlns:a16="http://schemas.microsoft.com/office/drawing/2014/main" id="{46C7B5F7-07E6-CC49-AA23-DA9325272495}"/>
              </a:ext>
            </a:extLst>
          </p:cNvPr>
          <p:cNvSpPr txBox="1"/>
          <p:nvPr/>
        </p:nvSpPr>
        <p:spPr>
          <a:xfrm>
            <a:off x="14392901" y="3187757"/>
            <a:ext cx="2477495" cy="953880"/>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Threat Vulnerability Management (TVM)</a:t>
            </a:r>
            <a:endParaRPr kumimoji="0"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 name="Google Shape;283;p7">
            <a:extLst>
              <a:ext uri="{FF2B5EF4-FFF2-40B4-BE49-F238E27FC236}">
                <a16:creationId xmlns:a16="http://schemas.microsoft.com/office/drawing/2014/main" id="{413BEE7E-7BB1-BB4F-979D-B65C2EE5DEC1}"/>
              </a:ext>
            </a:extLst>
          </p:cNvPr>
          <p:cNvSpPr txBox="1"/>
          <p:nvPr/>
        </p:nvSpPr>
        <p:spPr>
          <a:xfrm>
            <a:off x="6645963" y="3105005"/>
            <a:ext cx="2533014" cy="720572"/>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IT Asset Management (ITAM)</a:t>
            </a: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Google Shape;298;p7">
            <a:extLst>
              <a:ext uri="{FF2B5EF4-FFF2-40B4-BE49-F238E27FC236}">
                <a16:creationId xmlns:a16="http://schemas.microsoft.com/office/drawing/2014/main" id="{B9D79827-EBE2-EF4A-87D3-1C09DF94E781}"/>
              </a:ext>
            </a:extLst>
          </p:cNvPr>
          <p:cNvSpPr txBox="1"/>
          <p:nvPr/>
        </p:nvSpPr>
        <p:spPr>
          <a:xfrm>
            <a:off x="6342514" y="8449415"/>
            <a:ext cx="2310752" cy="960761"/>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a:ea typeface="Open Sans"/>
                <a:cs typeface="Open Sans"/>
                <a:sym typeface="Arial"/>
              </a:rPr>
              <a:t>Multi-Factor Authentication (MFA)</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
        <p:nvSpPr>
          <p:cNvPr id="65" name="Google Shape;282;p7">
            <a:extLst>
              <a:ext uri="{FF2B5EF4-FFF2-40B4-BE49-F238E27FC236}">
                <a16:creationId xmlns:a16="http://schemas.microsoft.com/office/drawing/2014/main" id="{D067BAFE-406B-F242-8480-1622E4B2A40B}"/>
              </a:ext>
            </a:extLst>
          </p:cNvPr>
          <p:cNvSpPr txBox="1"/>
          <p:nvPr/>
        </p:nvSpPr>
        <p:spPr>
          <a:xfrm>
            <a:off x="8242430" y="9579845"/>
            <a:ext cx="3292886" cy="953880"/>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Managed Security Awareness &amp; Training (SAT)</a:t>
            </a: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Google Shape;276;p7">
            <a:extLst>
              <a:ext uri="{FF2B5EF4-FFF2-40B4-BE49-F238E27FC236}">
                <a16:creationId xmlns:a16="http://schemas.microsoft.com/office/drawing/2014/main" id="{5DB10594-A06D-7E4C-8BA7-B0CD906ABEC2}"/>
              </a:ext>
            </a:extLst>
          </p:cNvPr>
          <p:cNvSpPr/>
          <p:nvPr/>
        </p:nvSpPr>
        <p:spPr>
          <a:xfrm>
            <a:off x="9649157" y="3014614"/>
            <a:ext cx="3918317" cy="3936095"/>
          </a:xfrm>
          <a:prstGeom prst="ellipse">
            <a:avLst/>
          </a:prstGeom>
          <a:solidFill>
            <a:srgbClr val="0A0541"/>
          </a:solidFill>
          <a:ln w="19050" cap="flat" cmpd="sng">
            <a:solidFill>
              <a:srgbClr val="93FEFF"/>
            </a:solidFill>
            <a:prstDash val="solid"/>
            <a:miter lim="800000"/>
            <a:headEnd type="none" w="sm" len="sm"/>
            <a:tailEnd type="none" w="sm" len="sm"/>
          </a:ln>
        </p:spPr>
        <p:txBody>
          <a:bodyPr spcFirstLastPara="1" wrap="square" lIns="137138" tIns="68550" rIns="137138" bIns="68550" anchor="ctr"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138" name="Group 137">
            <a:extLst>
              <a:ext uri="{FF2B5EF4-FFF2-40B4-BE49-F238E27FC236}">
                <a16:creationId xmlns:a16="http://schemas.microsoft.com/office/drawing/2014/main" id="{6B9D7D49-2DA3-A245-9B65-CD46EEB79DA3}"/>
              </a:ext>
            </a:extLst>
          </p:cNvPr>
          <p:cNvGrpSpPr>
            <a:grpSpLocks noChangeAspect="1"/>
          </p:cNvGrpSpPr>
          <p:nvPr/>
        </p:nvGrpSpPr>
        <p:grpSpPr>
          <a:xfrm>
            <a:off x="9963167" y="4717009"/>
            <a:ext cx="3194748" cy="526985"/>
            <a:chOff x="3574203" y="1331101"/>
            <a:chExt cx="5049359" cy="832906"/>
          </a:xfrm>
        </p:grpSpPr>
        <p:pic>
          <p:nvPicPr>
            <p:cNvPr id="139" name="Graphic 138">
              <a:extLst>
                <a:ext uri="{FF2B5EF4-FFF2-40B4-BE49-F238E27FC236}">
                  <a16:creationId xmlns:a16="http://schemas.microsoft.com/office/drawing/2014/main" id="{FBECCA42-6612-F34E-85FF-965FB2B1D7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74203" y="1331101"/>
              <a:ext cx="772575" cy="822960"/>
            </a:xfrm>
            <a:prstGeom prst="rect">
              <a:avLst/>
            </a:prstGeom>
          </p:spPr>
        </p:pic>
        <p:pic>
          <p:nvPicPr>
            <p:cNvPr id="140" name="Picture 139" descr="A close up of a sign&#10;&#10;Description automatically generated">
              <a:extLst>
                <a:ext uri="{FF2B5EF4-FFF2-40B4-BE49-F238E27FC236}">
                  <a16:creationId xmlns:a16="http://schemas.microsoft.com/office/drawing/2014/main" id="{7137D5BC-8043-9141-ADB5-BAC08F7528DB}"/>
                </a:ext>
              </a:extLst>
            </p:cNvPr>
            <p:cNvPicPr>
              <a:picLocks noChangeAspect="1"/>
            </p:cNvPicPr>
            <p:nvPr/>
          </p:nvPicPr>
          <p:blipFill rotWithShape="1">
            <a:blip r:embed="rId6">
              <a:extLst>
                <a:ext uri="{28A0092B-C50C-407E-A947-70E740481C1C}">
                  <a14:useLocalDpi xmlns:a14="http://schemas.microsoft.com/office/drawing/2010/main" val="0"/>
                </a:ext>
              </a:extLst>
            </a:blip>
            <a:srcRect l="17732"/>
            <a:stretch/>
          </p:blipFill>
          <p:spPr>
            <a:xfrm>
              <a:off x="4480559" y="1341047"/>
              <a:ext cx="4143003" cy="822960"/>
            </a:xfrm>
            <a:prstGeom prst="rect">
              <a:avLst/>
            </a:prstGeom>
          </p:spPr>
        </p:pic>
      </p:grpSp>
      <p:grpSp>
        <p:nvGrpSpPr>
          <p:cNvPr id="51" name="Group 50">
            <a:extLst>
              <a:ext uri="{FF2B5EF4-FFF2-40B4-BE49-F238E27FC236}">
                <a16:creationId xmlns:a16="http://schemas.microsoft.com/office/drawing/2014/main" id="{3A4C06EB-F5D1-58DC-198A-E83128F5C2E6}"/>
              </a:ext>
            </a:extLst>
          </p:cNvPr>
          <p:cNvGrpSpPr/>
          <p:nvPr/>
        </p:nvGrpSpPr>
        <p:grpSpPr>
          <a:xfrm>
            <a:off x="7501891" y="1645921"/>
            <a:ext cx="1351562" cy="1430705"/>
            <a:chOff x="3939381" y="771168"/>
            <a:chExt cx="675781" cy="715352"/>
          </a:xfrm>
        </p:grpSpPr>
        <p:sp>
          <p:nvSpPr>
            <p:cNvPr id="75" name="Hexagon 74">
              <a:extLst>
                <a:ext uri="{FF2B5EF4-FFF2-40B4-BE49-F238E27FC236}">
                  <a16:creationId xmlns:a16="http://schemas.microsoft.com/office/drawing/2014/main" id="{AA9017C6-1313-6645-9D1B-6E48E02DE8FB}"/>
                </a:ext>
              </a:extLst>
            </p:cNvPr>
            <p:cNvSpPr/>
            <p:nvPr/>
          </p:nvSpPr>
          <p:spPr>
            <a:xfrm rot="5400000">
              <a:off x="3929918" y="801373"/>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47" name="Picture 46" descr="Icon&#10;&#10;Description automatically generated">
              <a:extLst>
                <a:ext uri="{FF2B5EF4-FFF2-40B4-BE49-F238E27FC236}">
                  <a16:creationId xmlns:a16="http://schemas.microsoft.com/office/drawing/2014/main" id="{DA29B023-D93F-2346-AC62-4EDF64E0D1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9381" y="875213"/>
              <a:ext cx="675781" cy="611307"/>
            </a:xfrm>
            <a:prstGeom prst="rect">
              <a:avLst/>
            </a:prstGeom>
          </p:spPr>
        </p:pic>
      </p:grpSp>
      <p:grpSp>
        <p:nvGrpSpPr>
          <p:cNvPr id="58" name="Group 57">
            <a:extLst>
              <a:ext uri="{FF2B5EF4-FFF2-40B4-BE49-F238E27FC236}">
                <a16:creationId xmlns:a16="http://schemas.microsoft.com/office/drawing/2014/main" id="{319F7CCC-D28C-EF01-EC41-9149CC2D1712}"/>
              </a:ext>
            </a:extLst>
          </p:cNvPr>
          <p:cNvGrpSpPr/>
          <p:nvPr/>
        </p:nvGrpSpPr>
        <p:grpSpPr>
          <a:xfrm>
            <a:off x="9423839" y="8215087"/>
            <a:ext cx="1365449" cy="1389416"/>
            <a:chOff x="4776903" y="4056167"/>
            <a:chExt cx="682724" cy="694708"/>
          </a:xfrm>
        </p:grpSpPr>
        <p:sp>
          <p:nvSpPr>
            <p:cNvPr id="96" name="Hexagon 95">
              <a:extLst>
                <a:ext uri="{FF2B5EF4-FFF2-40B4-BE49-F238E27FC236}">
                  <a16:creationId xmlns:a16="http://schemas.microsoft.com/office/drawing/2014/main" id="{D30E5D28-63B1-E844-93AB-0FF07A2FE021}"/>
                </a:ext>
              </a:extLst>
            </p:cNvPr>
            <p:cNvSpPr/>
            <p:nvPr/>
          </p:nvSpPr>
          <p:spPr>
            <a:xfrm rot="5400000">
              <a:off x="4773969" y="4086372"/>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3" name="Picture 52" descr="Icon&#10;&#10;Description automatically generated">
              <a:extLst>
                <a:ext uri="{FF2B5EF4-FFF2-40B4-BE49-F238E27FC236}">
                  <a16:creationId xmlns:a16="http://schemas.microsoft.com/office/drawing/2014/main" id="{2155DDF5-3F78-4449-BD0A-75CD63642B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6903" y="4085281"/>
              <a:ext cx="682724" cy="665594"/>
            </a:xfrm>
            <a:prstGeom prst="rect">
              <a:avLst/>
            </a:prstGeom>
          </p:spPr>
        </p:pic>
      </p:grpSp>
      <p:grpSp>
        <p:nvGrpSpPr>
          <p:cNvPr id="90" name="Group 89">
            <a:extLst>
              <a:ext uri="{FF2B5EF4-FFF2-40B4-BE49-F238E27FC236}">
                <a16:creationId xmlns:a16="http://schemas.microsoft.com/office/drawing/2014/main" id="{9AC9CA79-75C8-B6C7-9441-564C4821A4BA}"/>
              </a:ext>
            </a:extLst>
          </p:cNvPr>
          <p:cNvGrpSpPr/>
          <p:nvPr/>
        </p:nvGrpSpPr>
        <p:grpSpPr>
          <a:xfrm>
            <a:off x="14663794" y="1645922"/>
            <a:ext cx="1299731" cy="1432310"/>
            <a:chOff x="7052827" y="721601"/>
            <a:chExt cx="649865" cy="716155"/>
          </a:xfrm>
        </p:grpSpPr>
        <p:sp>
          <p:nvSpPr>
            <p:cNvPr id="76" name="Hexagon 75">
              <a:extLst>
                <a:ext uri="{FF2B5EF4-FFF2-40B4-BE49-F238E27FC236}">
                  <a16:creationId xmlns:a16="http://schemas.microsoft.com/office/drawing/2014/main" id="{A8D99BE5-1298-7746-9668-E71DD14C09D6}"/>
                </a:ext>
              </a:extLst>
            </p:cNvPr>
            <p:cNvSpPr/>
            <p:nvPr/>
          </p:nvSpPr>
          <p:spPr>
            <a:xfrm rot="5400000">
              <a:off x="7022622" y="773253"/>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2" name="Picture 61" descr="A picture containing text&#10;&#10;Description automatically generated">
              <a:extLst>
                <a:ext uri="{FF2B5EF4-FFF2-40B4-BE49-F238E27FC236}">
                  <a16:creationId xmlns:a16="http://schemas.microsoft.com/office/drawing/2014/main" id="{7EEB22F5-374E-FA49-9D86-D23884A99E74}"/>
                </a:ext>
              </a:extLst>
            </p:cNvPr>
            <p:cNvPicPr>
              <a:picLocks noChangeAspect="1"/>
            </p:cNvPicPr>
            <p:nvPr/>
          </p:nvPicPr>
          <p:blipFill rotWithShape="1">
            <a:blip r:embed="rId9">
              <a:extLst>
                <a:ext uri="{28A0092B-C50C-407E-A947-70E740481C1C}">
                  <a14:useLocalDpi xmlns:a14="http://schemas.microsoft.com/office/drawing/2010/main" val="0"/>
                </a:ext>
              </a:extLst>
            </a:blip>
            <a:srcRect l="9204"/>
            <a:stretch/>
          </p:blipFill>
          <p:spPr>
            <a:xfrm>
              <a:off x="7136462" y="721601"/>
              <a:ext cx="566230" cy="619268"/>
            </a:xfrm>
            <a:prstGeom prst="rect">
              <a:avLst/>
            </a:prstGeom>
          </p:spPr>
        </p:pic>
      </p:grpSp>
      <p:grpSp>
        <p:nvGrpSpPr>
          <p:cNvPr id="52" name="Group 51">
            <a:extLst>
              <a:ext uri="{FF2B5EF4-FFF2-40B4-BE49-F238E27FC236}">
                <a16:creationId xmlns:a16="http://schemas.microsoft.com/office/drawing/2014/main" id="{E7F04F45-4E00-8124-3707-26EC31048F3B}"/>
              </a:ext>
            </a:extLst>
          </p:cNvPr>
          <p:cNvGrpSpPr/>
          <p:nvPr/>
        </p:nvGrpSpPr>
        <p:grpSpPr>
          <a:xfrm>
            <a:off x="9655573" y="546748"/>
            <a:ext cx="1268597" cy="1389416"/>
            <a:chOff x="4977764" y="270942"/>
            <a:chExt cx="634298" cy="694708"/>
          </a:xfrm>
        </p:grpSpPr>
        <p:sp>
          <p:nvSpPr>
            <p:cNvPr id="74" name="Hexagon 73">
              <a:extLst>
                <a:ext uri="{FF2B5EF4-FFF2-40B4-BE49-F238E27FC236}">
                  <a16:creationId xmlns:a16="http://schemas.microsoft.com/office/drawing/2014/main" id="{DE8C1867-56C1-9841-82FD-91536C5BD148}"/>
                </a:ext>
              </a:extLst>
            </p:cNvPr>
            <p:cNvSpPr/>
            <p:nvPr/>
          </p:nvSpPr>
          <p:spPr>
            <a:xfrm rot="5400000">
              <a:off x="4947559" y="301147"/>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4" name="Picture 63" descr="Icon&#10;&#10;Description automatically generated">
              <a:extLst>
                <a:ext uri="{FF2B5EF4-FFF2-40B4-BE49-F238E27FC236}">
                  <a16:creationId xmlns:a16="http://schemas.microsoft.com/office/drawing/2014/main" id="{5FB5B79D-24DD-4D4D-97DE-C3ECA4FC3B2A}"/>
                </a:ext>
              </a:extLst>
            </p:cNvPr>
            <p:cNvPicPr>
              <a:picLocks noChangeAspect="1"/>
            </p:cNvPicPr>
            <p:nvPr/>
          </p:nvPicPr>
          <p:blipFill rotWithShape="1">
            <a:blip r:embed="rId10">
              <a:extLst>
                <a:ext uri="{28A0092B-C50C-407E-A947-70E740481C1C}">
                  <a14:useLocalDpi xmlns:a14="http://schemas.microsoft.com/office/drawing/2010/main" val="0"/>
                </a:ext>
              </a:extLst>
            </a:blip>
            <a:srcRect l="15389"/>
            <a:stretch/>
          </p:blipFill>
          <p:spPr>
            <a:xfrm>
              <a:off x="4998505" y="308249"/>
              <a:ext cx="605837" cy="619268"/>
            </a:xfrm>
            <a:prstGeom prst="rect">
              <a:avLst/>
            </a:prstGeom>
          </p:spPr>
        </p:pic>
      </p:grpSp>
      <p:grpSp>
        <p:nvGrpSpPr>
          <p:cNvPr id="67" name="Group 66">
            <a:extLst>
              <a:ext uri="{FF2B5EF4-FFF2-40B4-BE49-F238E27FC236}">
                <a16:creationId xmlns:a16="http://schemas.microsoft.com/office/drawing/2014/main" id="{2082EA79-7D03-251B-137A-07C927476831}"/>
              </a:ext>
            </a:extLst>
          </p:cNvPr>
          <p:cNvGrpSpPr/>
          <p:nvPr/>
        </p:nvGrpSpPr>
        <p:grpSpPr>
          <a:xfrm>
            <a:off x="14997352" y="7095745"/>
            <a:ext cx="1299926" cy="1389416"/>
            <a:chOff x="7135307" y="3547023"/>
            <a:chExt cx="649963" cy="694708"/>
          </a:xfrm>
        </p:grpSpPr>
        <p:sp>
          <p:nvSpPr>
            <p:cNvPr id="70" name="Hexagon 69">
              <a:extLst>
                <a:ext uri="{FF2B5EF4-FFF2-40B4-BE49-F238E27FC236}">
                  <a16:creationId xmlns:a16="http://schemas.microsoft.com/office/drawing/2014/main" id="{678F2E93-1BE0-3E4B-B597-6D59C5ABB2CB}"/>
                </a:ext>
              </a:extLst>
            </p:cNvPr>
            <p:cNvSpPr/>
            <p:nvPr/>
          </p:nvSpPr>
          <p:spPr>
            <a:xfrm rot="5400000">
              <a:off x="7105102" y="3577228"/>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7" name="Picture 76" descr="Icon&#10;&#10;Description automatically generated">
              <a:extLst>
                <a:ext uri="{FF2B5EF4-FFF2-40B4-BE49-F238E27FC236}">
                  <a16:creationId xmlns:a16="http://schemas.microsoft.com/office/drawing/2014/main" id="{497DA68F-41B9-2C44-B2F0-97FAE22C078D}"/>
                </a:ext>
              </a:extLst>
            </p:cNvPr>
            <p:cNvPicPr>
              <a:picLocks noChangeAspect="1"/>
            </p:cNvPicPr>
            <p:nvPr/>
          </p:nvPicPr>
          <p:blipFill rotWithShape="1">
            <a:blip r:embed="rId11">
              <a:extLst>
                <a:ext uri="{28A0092B-C50C-407E-A947-70E740481C1C}">
                  <a14:useLocalDpi xmlns:a14="http://schemas.microsoft.com/office/drawing/2010/main" val="0"/>
                </a:ext>
              </a:extLst>
            </a:blip>
            <a:srcRect l="11789" t="26801"/>
            <a:stretch/>
          </p:blipFill>
          <p:spPr>
            <a:xfrm>
              <a:off x="7150972" y="3685364"/>
              <a:ext cx="634298" cy="518984"/>
            </a:xfrm>
            <a:prstGeom prst="rect">
              <a:avLst/>
            </a:prstGeom>
          </p:spPr>
        </p:pic>
      </p:grpSp>
      <p:sp>
        <p:nvSpPr>
          <p:cNvPr id="32" name="Google Shape;283;p7">
            <a:extLst>
              <a:ext uri="{FF2B5EF4-FFF2-40B4-BE49-F238E27FC236}">
                <a16:creationId xmlns:a16="http://schemas.microsoft.com/office/drawing/2014/main" id="{69AE634B-C5CF-4079-AB1A-E0168341880C}"/>
              </a:ext>
            </a:extLst>
          </p:cNvPr>
          <p:cNvSpPr txBox="1"/>
          <p:nvPr/>
        </p:nvSpPr>
        <p:spPr>
          <a:xfrm>
            <a:off x="6339080" y="5819959"/>
            <a:ext cx="2533014" cy="720572"/>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Incident Response Management (IRM)</a:t>
            </a: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Google Shape;283;p7">
            <a:extLst>
              <a:ext uri="{FF2B5EF4-FFF2-40B4-BE49-F238E27FC236}">
                <a16:creationId xmlns:a16="http://schemas.microsoft.com/office/drawing/2014/main" id="{2CC4DFEE-48DC-8173-0840-362352FCD047}"/>
              </a:ext>
            </a:extLst>
          </p:cNvPr>
          <p:cNvSpPr txBox="1"/>
          <p:nvPr/>
        </p:nvSpPr>
        <p:spPr>
          <a:xfrm>
            <a:off x="14596457" y="5833276"/>
            <a:ext cx="2533014" cy="720572"/>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
                <a:prstClr val="white"/>
              </a:buClr>
              <a:buSzPts val="900"/>
              <a:buFontTx/>
              <a:buNone/>
              <a:tabLst/>
              <a:defRPr/>
            </a:pPr>
            <a:r>
              <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Email Security Management (ESM)</a:t>
            </a:r>
            <a:endParaRPr kumimoji="0" lang="en-US" sz="1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143" name="Group 142">
            <a:extLst>
              <a:ext uri="{FF2B5EF4-FFF2-40B4-BE49-F238E27FC236}">
                <a16:creationId xmlns:a16="http://schemas.microsoft.com/office/drawing/2014/main" id="{47ADED94-5E7C-AF25-A04C-D3F804ACA180}"/>
              </a:ext>
            </a:extLst>
          </p:cNvPr>
          <p:cNvGrpSpPr/>
          <p:nvPr/>
        </p:nvGrpSpPr>
        <p:grpSpPr>
          <a:xfrm>
            <a:off x="15335669" y="4285531"/>
            <a:ext cx="1268597" cy="1389416"/>
            <a:chOff x="7562803" y="2142765"/>
            <a:chExt cx="634298" cy="694708"/>
          </a:xfrm>
        </p:grpSpPr>
        <p:sp>
          <p:nvSpPr>
            <p:cNvPr id="28" name="Hexagon 27">
              <a:extLst>
                <a:ext uri="{FF2B5EF4-FFF2-40B4-BE49-F238E27FC236}">
                  <a16:creationId xmlns:a16="http://schemas.microsoft.com/office/drawing/2014/main" id="{184935AB-14B6-D224-8968-306240716FD7}"/>
                </a:ext>
              </a:extLst>
            </p:cNvPr>
            <p:cNvSpPr/>
            <p:nvPr/>
          </p:nvSpPr>
          <p:spPr>
            <a:xfrm rot="5400000">
              <a:off x="7532598" y="2172970"/>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4" name="Picture 33">
              <a:extLst>
                <a:ext uri="{FF2B5EF4-FFF2-40B4-BE49-F238E27FC236}">
                  <a16:creationId xmlns:a16="http://schemas.microsoft.com/office/drawing/2014/main" id="{1D8286DD-4743-5C55-F7EF-E88CEBFAC7A6}"/>
                </a:ext>
              </a:extLst>
            </p:cNvPr>
            <p:cNvPicPr>
              <a:picLocks noChangeAspect="1"/>
            </p:cNvPicPr>
            <p:nvPr/>
          </p:nvPicPr>
          <p:blipFill>
            <a:blip r:embed="rId12"/>
            <a:stretch>
              <a:fillRect/>
            </a:stretch>
          </p:blipFill>
          <p:spPr>
            <a:xfrm>
              <a:off x="7689264" y="2245639"/>
              <a:ext cx="457200" cy="438150"/>
            </a:xfrm>
            <a:prstGeom prst="rect">
              <a:avLst/>
            </a:prstGeom>
          </p:spPr>
        </p:pic>
      </p:grpSp>
      <p:grpSp>
        <p:nvGrpSpPr>
          <p:cNvPr id="142" name="Group 141">
            <a:extLst>
              <a:ext uri="{FF2B5EF4-FFF2-40B4-BE49-F238E27FC236}">
                <a16:creationId xmlns:a16="http://schemas.microsoft.com/office/drawing/2014/main" id="{B999C924-96D8-F613-D9F6-7C83B7B9DC11}"/>
              </a:ext>
            </a:extLst>
          </p:cNvPr>
          <p:cNvGrpSpPr/>
          <p:nvPr/>
        </p:nvGrpSpPr>
        <p:grpSpPr>
          <a:xfrm>
            <a:off x="6745895" y="4285531"/>
            <a:ext cx="1268597" cy="1389416"/>
            <a:chOff x="3616917" y="2142765"/>
            <a:chExt cx="634298" cy="694708"/>
          </a:xfrm>
        </p:grpSpPr>
        <p:sp>
          <p:nvSpPr>
            <p:cNvPr id="30" name="Hexagon 29">
              <a:extLst>
                <a:ext uri="{FF2B5EF4-FFF2-40B4-BE49-F238E27FC236}">
                  <a16:creationId xmlns:a16="http://schemas.microsoft.com/office/drawing/2014/main" id="{49059AE1-4081-01D2-BA71-70D28B9BAD1F}"/>
                </a:ext>
              </a:extLst>
            </p:cNvPr>
            <p:cNvSpPr/>
            <p:nvPr/>
          </p:nvSpPr>
          <p:spPr>
            <a:xfrm rot="5400000">
              <a:off x="3586712" y="2172970"/>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5" name="Picture 34">
              <a:extLst>
                <a:ext uri="{FF2B5EF4-FFF2-40B4-BE49-F238E27FC236}">
                  <a16:creationId xmlns:a16="http://schemas.microsoft.com/office/drawing/2014/main" id="{426E9B76-0AFB-8120-4403-7383F8BA4CF1}"/>
                </a:ext>
              </a:extLst>
            </p:cNvPr>
            <p:cNvPicPr>
              <a:picLocks noChangeAspect="1"/>
            </p:cNvPicPr>
            <p:nvPr/>
          </p:nvPicPr>
          <p:blipFill>
            <a:blip r:embed="rId13"/>
            <a:stretch>
              <a:fillRect/>
            </a:stretch>
          </p:blipFill>
          <p:spPr>
            <a:xfrm>
              <a:off x="3678072" y="2245639"/>
              <a:ext cx="504825" cy="438150"/>
            </a:xfrm>
            <a:prstGeom prst="rect">
              <a:avLst/>
            </a:prstGeom>
          </p:spPr>
        </p:pic>
      </p:grpSp>
      <p:sp>
        <p:nvSpPr>
          <p:cNvPr id="5" name="Google Shape;278;p7">
            <a:extLst>
              <a:ext uri="{FF2B5EF4-FFF2-40B4-BE49-F238E27FC236}">
                <a16:creationId xmlns:a16="http://schemas.microsoft.com/office/drawing/2014/main" id="{E318AF8C-95C6-9C69-0F16-1A9F9A8A6F27}"/>
              </a:ext>
            </a:extLst>
          </p:cNvPr>
          <p:cNvSpPr txBox="1"/>
          <p:nvPr/>
        </p:nvSpPr>
        <p:spPr>
          <a:xfrm>
            <a:off x="13404346" y="190951"/>
            <a:ext cx="2180306" cy="720572"/>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a:ea typeface="Open Sans"/>
                <a:cs typeface="Open Sans"/>
                <a:sym typeface="Arial"/>
              </a:rPr>
              <a:t>Mobile Threat Defense (MTD)</a:t>
            </a:r>
            <a:endParaRPr kumimoji="0" lang="en-US"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Google Shape;282;p7">
            <a:extLst>
              <a:ext uri="{FF2B5EF4-FFF2-40B4-BE49-F238E27FC236}">
                <a16:creationId xmlns:a16="http://schemas.microsoft.com/office/drawing/2014/main" id="{7970AD00-511D-5EFD-A2A3-C304515C7C78}"/>
              </a:ext>
            </a:extLst>
          </p:cNvPr>
          <p:cNvSpPr txBox="1"/>
          <p:nvPr/>
        </p:nvSpPr>
        <p:spPr>
          <a:xfrm>
            <a:off x="11535316" y="9595182"/>
            <a:ext cx="3292886" cy="953880"/>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a:ea typeface="Open Sans"/>
                <a:cs typeface="Open Sans"/>
                <a:sym typeface="Arial"/>
              </a:rPr>
              <a:t>DNS Security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Open Sans"/>
                <a:ea typeface="Open Sans"/>
                <a:cs typeface="Open Sans"/>
                <a:sym typeface="Arial"/>
              </a:rPr>
              <a:t>Management (DSM)</a:t>
            </a:r>
            <a:endParaRPr kumimoji="0" lang="en-US"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55" name="Group 54">
            <a:extLst>
              <a:ext uri="{FF2B5EF4-FFF2-40B4-BE49-F238E27FC236}">
                <a16:creationId xmlns:a16="http://schemas.microsoft.com/office/drawing/2014/main" id="{97EAB322-F07A-4FAB-0DBB-760CCF3AE735}"/>
              </a:ext>
            </a:extLst>
          </p:cNvPr>
          <p:cNvGrpSpPr/>
          <p:nvPr/>
        </p:nvGrpSpPr>
        <p:grpSpPr>
          <a:xfrm>
            <a:off x="12435842" y="8229601"/>
            <a:ext cx="1292762" cy="1389416"/>
            <a:chOff x="5984897" y="3952693"/>
            <a:chExt cx="646381" cy="694708"/>
          </a:xfrm>
        </p:grpSpPr>
        <p:sp>
          <p:nvSpPr>
            <p:cNvPr id="10" name="Hexagon 9">
              <a:extLst>
                <a:ext uri="{FF2B5EF4-FFF2-40B4-BE49-F238E27FC236}">
                  <a16:creationId xmlns:a16="http://schemas.microsoft.com/office/drawing/2014/main" id="{A98DDAAB-75C8-B9A5-BFD2-AF1DED698820}"/>
                </a:ext>
              </a:extLst>
            </p:cNvPr>
            <p:cNvSpPr/>
            <p:nvPr/>
          </p:nvSpPr>
          <p:spPr>
            <a:xfrm rot="5400000">
              <a:off x="5957489" y="3982898"/>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A purple and white globe with a search bar and words&#10;&#10;Description automatically generated">
              <a:extLst>
                <a:ext uri="{FF2B5EF4-FFF2-40B4-BE49-F238E27FC236}">
                  <a16:creationId xmlns:a16="http://schemas.microsoft.com/office/drawing/2014/main" id="{15FFCF85-CAC9-381F-3B29-C286037E13DD}"/>
                </a:ext>
              </a:extLst>
            </p:cNvPr>
            <p:cNvPicPr>
              <a:picLocks noChangeAspect="1"/>
            </p:cNvPicPr>
            <p:nvPr/>
          </p:nvPicPr>
          <p:blipFill rotWithShape="1">
            <a:blip r:embed="rId14"/>
            <a:srcRect l="15339" t="15077" r="12353" b="19343"/>
            <a:stretch/>
          </p:blipFill>
          <p:spPr>
            <a:xfrm>
              <a:off x="5984897" y="3999461"/>
              <a:ext cx="646381" cy="597420"/>
            </a:xfrm>
            <a:prstGeom prst="rect">
              <a:avLst/>
            </a:prstGeom>
          </p:spPr>
        </p:pic>
      </p:grpSp>
      <p:grpSp>
        <p:nvGrpSpPr>
          <p:cNvPr id="54" name="Group 53">
            <a:extLst>
              <a:ext uri="{FF2B5EF4-FFF2-40B4-BE49-F238E27FC236}">
                <a16:creationId xmlns:a16="http://schemas.microsoft.com/office/drawing/2014/main" id="{9F88C109-DF6F-9FA7-9DDD-C100A8455264}"/>
              </a:ext>
            </a:extLst>
          </p:cNvPr>
          <p:cNvGrpSpPr/>
          <p:nvPr/>
        </p:nvGrpSpPr>
        <p:grpSpPr>
          <a:xfrm>
            <a:off x="12627913" y="520130"/>
            <a:ext cx="1268597" cy="1414038"/>
            <a:chOff x="6118658" y="311571"/>
            <a:chExt cx="634298" cy="707019"/>
          </a:xfrm>
        </p:grpSpPr>
        <p:sp>
          <p:nvSpPr>
            <p:cNvPr id="6" name="Hexagon 5">
              <a:extLst>
                <a:ext uri="{FF2B5EF4-FFF2-40B4-BE49-F238E27FC236}">
                  <a16:creationId xmlns:a16="http://schemas.microsoft.com/office/drawing/2014/main" id="{CAA36B31-4700-BBC6-05F7-08EACAC641D6}"/>
                </a:ext>
              </a:extLst>
            </p:cNvPr>
            <p:cNvSpPr/>
            <p:nvPr/>
          </p:nvSpPr>
          <p:spPr>
            <a:xfrm rot="5400000">
              <a:off x="6088453" y="354087"/>
              <a:ext cx="694708" cy="634298"/>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descr="A purple bug on a cell phone&#10;&#10;Description automatically generated">
              <a:extLst>
                <a:ext uri="{FF2B5EF4-FFF2-40B4-BE49-F238E27FC236}">
                  <a16:creationId xmlns:a16="http://schemas.microsoft.com/office/drawing/2014/main" id="{A3D107C7-2520-C6FC-8865-423C201777BA}"/>
                </a:ext>
              </a:extLst>
            </p:cNvPr>
            <p:cNvPicPr>
              <a:picLocks noChangeAspect="1"/>
            </p:cNvPicPr>
            <p:nvPr/>
          </p:nvPicPr>
          <p:blipFill rotWithShape="1">
            <a:blip r:embed="rId15"/>
            <a:srcRect l="12644" r="13665"/>
            <a:stretch/>
          </p:blipFill>
          <p:spPr>
            <a:xfrm>
              <a:off x="6202335" y="311571"/>
              <a:ext cx="470180" cy="689213"/>
            </a:xfrm>
            <a:prstGeom prst="rect">
              <a:avLst/>
            </a:prstGeom>
          </p:spPr>
        </p:pic>
      </p:grpSp>
      <p:cxnSp>
        <p:nvCxnSpPr>
          <p:cNvPr id="7" name="Straight Connector 6">
            <a:extLst>
              <a:ext uri="{FF2B5EF4-FFF2-40B4-BE49-F238E27FC236}">
                <a16:creationId xmlns:a16="http://schemas.microsoft.com/office/drawing/2014/main" id="{1565DFE5-194B-20B7-FBDE-E5612E4CE7B1}"/>
              </a:ext>
            </a:extLst>
          </p:cNvPr>
          <p:cNvCxnSpPr>
            <a:cxnSpLocks/>
            <a:stCxn id="74" idx="0"/>
          </p:cNvCxnSpPr>
          <p:nvPr/>
        </p:nvCxnSpPr>
        <p:spPr>
          <a:xfrm>
            <a:off x="10289872" y="1936163"/>
            <a:ext cx="855764" cy="1133574"/>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AC5358-834A-ABDA-4B5A-89549CB7A807}"/>
              </a:ext>
            </a:extLst>
          </p:cNvPr>
          <p:cNvCxnSpPr>
            <a:cxnSpLocks/>
            <a:stCxn id="13" idx="2"/>
          </p:cNvCxnSpPr>
          <p:nvPr/>
        </p:nvCxnSpPr>
        <p:spPr>
          <a:xfrm flipH="1">
            <a:off x="12266119" y="1898555"/>
            <a:ext cx="999329" cy="1243920"/>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0DA773D-4FDD-AAF7-322B-C7BD1B01D286}"/>
              </a:ext>
            </a:extLst>
          </p:cNvPr>
          <p:cNvCxnSpPr>
            <a:cxnSpLocks/>
          </p:cNvCxnSpPr>
          <p:nvPr/>
        </p:nvCxnSpPr>
        <p:spPr>
          <a:xfrm>
            <a:off x="8802984" y="2722940"/>
            <a:ext cx="1419996" cy="897131"/>
          </a:xfrm>
          <a:prstGeom prst="line">
            <a:avLst/>
          </a:prstGeom>
          <a:ln w="19050">
            <a:solidFill>
              <a:srgbClr val="93F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34B26D2-D8D7-9C18-E01D-4BE39C02B419}"/>
              </a:ext>
            </a:extLst>
          </p:cNvPr>
          <p:cNvSpPr/>
          <p:nvPr/>
        </p:nvSpPr>
        <p:spPr>
          <a:xfrm>
            <a:off x="521908" y="1511040"/>
            <a:ext cx="6853976" cy="708014"/>
          </a:xfrm>
          <a:prstGeom prst="rect">
            <a:avLst/>
          </a:prstGeom>
        </p:spPr>
        <p:txBody>
          <a:bodyPr wrap="square">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GB" sz="4001" b="1">
                <a:solidFill>
                  <a:srgbClr val="93FEFF"/>
                </a:solidFill>
                <a:latin typeface="Open Sans Extrabold" panose="020B0606030504020204" pitchFamily="34" charset="0"/>
              </a:rPr>
              <a:t>Preventative Controls</a:t>
            </a:r>
          </a:p>
        </p:txBody>
      </p:sp>
    </p:spTree>
    <p:extLst>
      <p:ext uri="{BB962C8B-B14F-4D97-AF65-F5344CB8AC3E}">
        <p14:creationId xmlns:p14="http://schemas.microsoft.com/office/powerpoint/2010/main" val="142383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1005A5D-7716-EFD0-6596-F2D29568A1AE}"/>
              </a:ext>
            </a:extLst>
          </p:cNvPr>
          <p:cNvSpPr/>
          <p:nvPr/>
        </p:nvSpPr>
        <p:spPr>
          <a:xfrm>
            <a:off x="-1" y="5725885"/>
            <a:ext cx="18298886" cy="429985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40">
            <a:extLst>
              <a:ext uri="{FF2B5EF4-FFF2-40B4-BE49-F238E27FC236}">
                <a16:creationId xmlns:a16="http://schemas.microsoft.com/office/drawing/2014/main" id="{376C370E-921F-0DC6-25FB-576ED17ACEF6}"/>
              </a:ext>
            </a:extLst>
          </p:cNvPr>
          <p:cNvSpPr/>
          <p:nvPr/>
        </p:nvSpPr>
        <p:spPr>
          <a:xfrm>
            <a:off x="10885" y="1426028"/>
            <a:ext cx="18298886" cy="429985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object 2"/>
          <p:cNvSpPr txBox="1"/>
          <p:nvPr/>
        </p:nvSpPr>
        <p:spPr>
          <a:xfrm>
            <a:off x="882738" y="2570960"/>
            <a:ext cx="8492511" cy="1724768"/>
          </a:xfrm>
          <a:prstGeom prst="rect">
            <a:avLst/>
          </a:prstGeom>
        </p:spPr>
        <p:txBody>
          <a:bodyPr vert="horz" wrap="square" lIns="0" tIns="2667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10160" lvl="0" indent="0" algn="l" defTabSz="1828755" rtl="0" eaLnBrk="1" fontAlgn="auto" latinLnBrk="0" hangingPunct="1">
              <a:lnSpc>
                <a:spcPct val="114500"/>
              </a:lnSpc>
              <a:spcBef>
                <a:spcPts val="210"/>
              </a:spcBef>
              <a:spcAft>
                <a:spcPts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Open Sans"/>
                <a:ea typeface="+mn-ea"/>
                <a:cs typeface="Arial"/>
              </a:rPr>
              <a:t>As a </a:t>
            </a:r>
            <a:r>
              <a:rPr kumimoji="0" lang="en-US" sz="2400" b="0" i="0" u="none" strike="noStrike" kern="0" cap="none" spc="0" normalizeH="0" baseline="0" noProof="0" err="1">
                <a:ln>
                  <a:noFill/>
                </a:ln>
                <a:solidFill>
                  <a:srgbClr val="FFFFFF"/>
                </a:solidFill>
                <a:effectLst/>
                <a:uLnTx/>
                <a:uFillTx/>
                <a:latin typeface="Open Sans"/>
                <a:ea typeface="+mn-ea"/>
                <a:cs typeface="Arial"/>
              </a:rPr>
              <a:t>Cysurance</a:t>
            </a:r>
            <a:r>
              <a:rPr kumimoji="0" lang="en-US" sz="2400" b="0" i="0" u="none" strike="noStrike" kern="0" cap="none" spc="0" normalizeH="0" baseline="0" noProof="0">
                <a:ln>
                  <a:noFill/>
                </a:ln>
                <a:solidFill>
                  <a:srgbClr val="FFFFFF"/>
                </a:solidFill>
                <a:effectLst/>
                <a:uLnTx/>
                <a:uFillTx/>
                <a:latin typeface="Open Sans"/>
                <a:ea typeface="+mn-ea"/>
                <a:cs typeface="Arial"/>
              </a:rPr>
              <a:t> Certified Partner</a:t>
            </a:r>
            <a:r>
              <a:rPr kumimoji="0" lang="en-US" sz="2400" b="1" i="0" u="none" strike="noStrike" kern="0" cap="none" spc="0" normalizeH="0" baseline="0" noProof="0">
                <a:ln>
                  <a:noFill/>
                </a:ln>
                <a:solidFill>
                  <a:srgbClr val="FFFFFF"/>
                </a:solidFill>
                <a:effectLst/>
                <a:uLnTx/>
                <a:uFillTx/>
                <a:latin typeface="Open Sans"/>
                <a:ea typeface="+mn-ea"/>
                <a:cs typeface="Arial"/>
              </a:rPr>
              <a:t>, Cyvatar </a:t>
            </a:r>
            <a:r>
              <a:rPr kumimoji="0" lang="en-US" sz="2400" b="0" i="0" u="none" strike="noStrike" kern="0" cap="none" spc="0" normalizeH="0" baseline="0" noProof="0">
                <a:ln>
                  <a:noFill/>
                </a:ln>
                <a:solidFill>
                  <a:srgbClr val="FFFFFF"/>
                </a:solidFill>
                <a:effectLst/>
                <a:uLnTx/>
                <a:uFillTx/>
                <a:latin typeface="Open Sans"/>
                <a:ea typeface="+mn-ea"/>
                <a:cs typeface="Arial"/>
              </a:rPr>
              <a:t>offers a value-added,</a:t>
            </a:r>
            <a:r>
              <a:rPr lang="en-US" sz="2400" kern="0">
                <a:solidFill>
                  <a:srgbClr val="FFFFFF"/>
                </a:solidFill>
                <a:latin typeface="Open Sans"/>
                <a:cs typeface="Arial"/>
              </a:rPr>
              <a:t> </a:t>
            </a:r>
            <a:r>
              <a:rPr kumimoji="0" lang="en-US" sz="2400" b="0" i="0" u="none" strike="noStrike" kern="0" cap="none" spc="0" normalizeH="0" baseline="0" noProof="0">
                <a:ln>
                  <a:noFill/>
                </a:ln>
                <a:solidFill>
                  <a:srgbClr val="FFFFFF"/>
                </a:solidFill>
                <a:effectLst/>
                <a:uLnTx/>
                <a:uFillTx/>
                <a:latin typeface="Open Sans"/>
                <a:ea typeface="+mn-ea"/>
                <a:cs typeface="Arial"/>
              </a:rPr>
              <a:t>Certification Warranty at </a:t>
            </a:r>
            <a:r>
              <a:rPr kumimoji="0" lang="en-US" sz="2400" b="1" i="0" u="none" strike="noStrike" kern="0" cap="none" spc="0" normalizeH="0" baseline="0" noProof="0">
                <a:ln>
                  <a:noFill/>
                </a:ln>
                <a:solidFill>
                  <a:srgbClr val="FFFFFF"/>
                </a:solidFill>
                <a:effectLst/>
                <a:uLnTx/>
                <a:uFillTx/>
                <a:latin typeface="Open Sans"/>
                <a:ea typeface="+mn-ea"/>
                <a:cs typeface="Arial"/>
              </a:rPr>
              <a:t>NO COST TO QUALIFYING CUSTOMERS.</a:t>
            </a:r>
          </a:p>
          <a:p>
            <a:pPr marL="25400" marR="10160" lvl="0" indent="0" algn="l" defTabSz="1828755" rtl="0" eaLnBrk="1" fontAlgn="auto" latinLnBrk="0" hangingPunct="1">
              <a:lnSpc>
                <a:spcPct val="114500"/>
              </a:lnSpc>
              <a:spcBef>
                <a:spcPts val="21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latin typeface="Open Sans"/>
              <a:ea typeface="+mn-ea"/>
              <a:cs typeface="Arial"/>
            </a:endParaRPr>
          </a:p>
        </p:txBody>
      </p:sp>
      <p:sp>
        <p:nvSpPr>
          <p:cNvPr id="5" name="object 5"/>
          <p:cNvSpPr txBox="1"/>
          <p:nvPr/>
        </p:nvSpPr>
        <p:spPr>
          <a:xfrm>
            <a:off x="877552" y="6966164"/>
            <a:ext cx="6848316" cy="2175147"/>
          </a:xfrm>
          <a:prstGeom prst="rect">
            <a:avLst/>
          </a:prstGeom>
        </p:spPr>
        <p:txBody>
          <a:bodyPr vert="horz" wrap="square" lIns="0" tIns="2667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4765" marR="9525" defTabSz="1828755">
              <a:lnSpc>
                <a:spcPct val="114500"/>
              </a:lnSpc>
              <a:spcBef>
                <a:spcPts val="210"/>
              </a:spcBef>
              <a:defRPr/>
            </a:pPr>
            <a:r>
              <a:rPr kumimoji="0" lang="en-US" sz="2400" b="0" i="0" u="none" strike="noStrike" kern="0" cap="none" spc="90" normalizeH="0" baseline="0" noProof="0">
                <a:ln>
                  <a:noFill/>
                </a:ln>
                <a:solidFill>
                  <a:srgbClr val="FFFFFF"/>
                </a:solidFill>
                <a:effectLst/>
                <a:uLnTx/>
                <a:uFillTx/>
                <a:latin typeface="Open Sans"/>
                <a:ea typeface="+mn-ea"/>
                <a:cs typeface="Arial"/>
              </a:rPr>
              <a:t>Being a </a:t>
            </a:r>
            <a:r>
              <a:rPr kumimoji="0" lang="en-US" sz="2400" b="0" i="0" u="none" strike="noStrike" kern="0" cap="none" spc="90" normalizeH="0" baseline="0" noProof="0" err="1">
                <a:ln>
                  <a:noFill/>
                </a:ln>
                <a:solidFill>
                  <a:srgbClr val="FFFFFF"/>
                </a:solidFill>
                <a:effectLst/>
                <a:uLnTx/>
                <a:uFillTx/>
                <a:latin typeface="Open Sans"/>
                <a:ea typeface="+mn-ea"/>
                <a:cs typeface="Arial"/>
              </a:rPr>
              <a:t>Cyvatar</a:t>
            </a:r>
            <a:r>
              <a:rPr kumimoji="0" lang="en-US" sz="2400" b="0" i="0" u="none" strike="noStrike" kern="0" cap="none" spc="90" normalizeH="0" baseline="0" noProof="0">
                <a:ln>
                  <a:noFill/>
                </a:ln>
                <a:solidFill>
                  <a:srgbClr val="FFFFFF"/>
                </a:solidFill>
                <a:effectLst/>
                <a:uLnTx/>
                <a:uFillTx/>
                <a:latin typeface="Open Sans"/>
                <a:ea typeface="+mn-ea"/>
                <a:cs typeface="Arial"/>
              </a:rPr>
              <a:t> Member </a:t>
            </a:r>
            <a:r>
              <a:rPr kumimoji="0" sz="2400" b="0" i="0" u="none" strike="noStrike" kern="0" cap="none" spc="0" normalizeH="0" baseline="0" noProof="0">
                <a:ln>
                  <a:noFill/>
                </a:ln>
                <a:solidFill>
                  <a:srgbClr val="FFFFFF"/>
                </a:solidFill>
                <a:effectLst/>
                <a:uLnTx/>
                <a:uFillTx/>
                <a:latin typeface="Open Sans"/>
                <a:ea typeface="+mn-ea"/>
                <a:cs typeface="Arial"/>
              </a:rPr>
              <a:t>enables</a:t>
            </a:r>
            <a:r>
              <a:rPr kumimoji="0" sz="2400" b="0" i="0" u="none" strike="noStrike" kern="0" cap="none" spc="100" normalizeH="0" baseline="0" noProof="0">
                <a:ln>
                  <a:noFill/>
                </a:ln>
                <a:solidFill>
                  <a:srgbClr val="FFFFFF"/>
                </a:solidFill>
                <a:effectLst/>
                <a:uLnTx/>
                <a:uFillTx/>
                <a:latin typeface="Open Sans"/>
                <a:ea typeface="+mn-ea"/>
                <a:cs typeface="Arial"/>
              </a:rPr>
              <a:t> </a:t>
            </a:r>
            <a:r>
              <a:rPr kumimoji="0" sz="2400" b="0" i="0" u="none" strike="noStrike" kern="0" cap="none" spc="-60" normalizeH="0" baseline="0" noProof="0">
                <a:ln>
                  <a:noFill/>
                </a:ln>
                <a:solidFill>
                  <a:srgbClr val="FFFFFF"/>
                </a:solidFill>
                <a:effectLst/>
                <a:uLnTx/>
                <a:uFillTx/>
                <a:latin typeface="Open Sans"/>
                <a:ea typeface="+mn-ea"/>
                <a:cs typeface="Arial"/>
              </a:rPr>
              <a:t>a</a:t>
            </a:r>
            <a:r>
              <a:rPr kumimoji="0" lang="en-US" sz="2400" b="0" i="0" u="none" strike="noStrike" kern="0" cap="none" spc="-60" normalizeH="0" baseline="0" noProof="0">
                <a:ln>
                  <a:noFill/>
                </a:ln>
                <a:solidFill>
                  <a:srgbClr val="FFFFFF"/>
                </a:solidFill>
                <a:effectLst/>
                <a:uLnTx/>
                <a:uFillTx/>
                <a:latin typeface="Open Sans"/>
                <a:ea typeface="+mn-ea"/>
                <a:cs typeface="Arial"/>
              </a:rPr>
              <a:t>n easy</a:t>
            </a:r>
            <a:r>
              <a:rPr kumimoji="0" sz="2400" b="0" i="0" u="none" strike="noStrike" kern="0" cap="none" spc="110" normalizeH="0" baseline="0" noProof="0">
                <a:ln>
                  <a:noFill/>
                </a:ln>
                <a:solidFill>
                  <a:srgbClr val="FFFFFF"/>
                </a:solidFill>
                <a:effectLst/>
                <a:uLnTx/>
                <a:uFillTx/>
                <a:latin typeface="Open Sans"/>
                <a:ea typeface="+mn-ea"/>
                <a:cs typeface="Arial"/>
              </a:rPr>
              <a:t> </a:t>
            </a:r>
            <a:r>
              <a:rPr kumimoji="0" sz="2400" b="0" i="0" u="none" strike="noStrike" kern="0" cap="none" spc="0" normalizeH="0" baseline="0" noProof="0">
                <a:ln>
                  <a:noFill/>
                </a:ln>
                <a:solidFill>
                  <a:srgbClr val="FFFFFF"/>
                </a:solidFill>
                <a:effectLst/>
                <a:uLnTx/>
                <a:uFillTx/>
                <a:latin typeface="Open Sans"/>
                <a:ea typeface="+mn-ea"/>
                <a:cs typeface="Arial"/>
              </a:rPr>
              <a:t>pathway</a:t>
            </a:r>
            <a:r>
              <a:rPr kumimoji="0" sz="2400" b="0" i="0" u="none" strike="noStrike" kern="0" cap="none" spc="110" normalizeH="0" baseline="0" noProof="0">
                <a:ln>
                  <a:noFill/>
                </a:ln>
                <a:solidFill>
                  <a:srgbClr val="FFFFFF"/>
                </a:solidFill>
                <a:effectLst/>
                <a:uLnTx/>
                <a:uFillTx/>
                <a:latin typeface="Open Sans"/>
                <a:ea typeface="+mn-ea"/>
                <a:cs typeface="Arial"/>
              </a:rPr>
              <a:t> </a:t>
            </a:r>
            <a:r>
              <a:rPr kumimoji="0" sz="2400" b="0" i="0" u="none" strike="noStrike" kern="0" cap="none" spc="-50" normalizeH="0" baseline="0" noProof="0">
                <a:ln>
                  <a:noFill/>
                </a:ln>
                <a:solidFill>
                  <a:srgbClr val="FFFFFF"/>
                </a:solidFill>
                <a:effectLst/>
                <a:uLnTx/>
                <a:uFillTx/>
                <a:latin typeface="Open Sans"/>
                <a:ea typeface="+mn-ea"/>
                <a:cs typeface="Arial"/>
              </a:rPr>
              <a:t>to</a:t>
            </a:r>
            <a:r>
              <a:rPr kumimoji="0" lang="en-US" sz="2400" b="0" i="0" u="none" strike="noStrike" kern="0" cap="none" spc="-50" normalizeH="0" baseline="0" noProof="0">
                <a:ln>
                  <a:noFill/>
                </a:ln>
                <a:solidFill>
                  <a:srgbClr val="FFFFFF"/>
                </a:solidFill>
                <a:effectLst/>
                <a:uLnTx/>
                <a:uFillTx/>
                <a:latin typeface="Open Sans"/>
                <a:ea typeface="+mn-ea"/>
                <a:cs typeface="Arial"/>
              </a:rPr>
              <a:t> be eligible for </a:t>
            </a:r>
            <a:r>
              <a:rPr kumimoji="0" sz="2400" b="0" i="0" u="none" strike="noStrike" kern="0" cap="none" spc="20" normalizeH="0" baseline="0" noProof="0">
                <a:ln>
                  <a:noFill/>
                </a:ln>
                <a:solidFill>
                  <a:srgbClr val="FFFFFF"/>
                </a:solidFill>
                <a:effectLst/>
                <a:uLnTx/>
                <a:uFillTx/>
                <a:latin typeface="Open Sans"/>
                <a:ea typeface="+mn-ea"/>
                <a:cs typeface="Arial"/>
              </a:rPr>
              <a:t>highly</a:t>
            </a:r>
            <a:r>
              <a:rPr kumimoji="0" sz="2400" b="0" i="0" u="none" strike="noStrike" kern="0" cap="none" spc="110" normalizeH="0" baseline="0" noProof="0">
                <a:ln>
                  <a:noFill/>
                </a:ln>
                <a:solidFill>
                  <a:srgbClr val="FFFFFF"/>
                </a:solidFill>
                <a:effectLst/>
                <a:uLnTx/>
                <a:uFillTx/>
                <a:latin typeface="Open Sans"/>
                <a:ea typeface="+mn-ea"/>
                <a:cs typeface="Arial"/>
              </a:rPr>
              <a:t> </a:t>
            </a:r>
            <a:r>
              <a:rPr kumimoji="0" sz="2400" b="0" i="0" u="none" strike="noStrike" kern="0" cap="none" spc="20" normalizeH="0" baseline="0" noProof="0">
                <a:ln>
                  <a:noFill/>
                </a:ln>
                <a:solidFill>
                  <a:srgbClr val="FFFFFF"/>
                </a:solidFill>
                <a:effectLst/>
                <a:uLnTx/>
                <a:uFillTx/>
                <a:latin typeface="Open Sans"/>
                <a:ea typeface="+mn-ea"/>
                <a:cs typeface="Arial"/>
              </a:rPr>
              <a:t>discounted</a:t>
            </a:r>
            <a:r>
              <a:rPr kumimoji="0" lang="en-US" sz="2400" b="0" i="0" u="none" strike="noStrike" kern="0" cap="none" spc="20" normalizeH="0" baseline="0" noProof="0">
                <a:ln>
                  <a:noFill/>
                </a:ln>
                <a:solidFill>
                  <a:srgbClr val="FFFFFF"/>
                </a:solidFill>
                <a:effectLst/>
                <a:uLnTx/>
                <a:uFillTx/>
                <a:latin typeface="Open Sans"/>
                <a:ea typeface="+mn-ea"/>
                <a:cs typeface="Arial"/>
              </a:rPr>
              <a:t> </a:t>
            </a:r>
            <a:r>
              <a:rPr lang="en-US" sz="2400" kern="0" spc="20">
                <a:solidFill>
                  <a:srgbClr val="FFFFFF"/>
                </a:solidFill>
                <a:latin typeface="Open Sans"/>
                <a:cs typeface="Arial"/>
              </a:rPr>
              <a:t>C</a:t>
            </a:r>
            <a:r>
              <a:rPr kumimoji="0" sz="2400" b="0" i="0" u="none" strike="noStrike" kern="0" cap="none" spc="20" normalizeH="0" baseline="0" noProof="0">
                <a:ln>
                  <a:noFill/>
                </a:ln>
                <a:solidFill>
                  <a:srgbClr val="FFFFFF"/>
                </a:solidFill>
                <a:effectLst/>
                <a:uLnTx/>
                <a:uFillTx/>
                <a:latin typeface="Open Sans"/>
                <a:ea typeface="+mn-ea"/>
                <a:cs typeface="Arial"/>
              </a:rPr>
              <a:t>yber</a:t>
            </a:r>
            <a:r>
              <a:rPr kumimoji="0" sz="2400" b="0" i="0" u="none" strike="noStrike" kern="0" cap="none" spc="110" normalizeH="0" baseline="0" noProof="0">
                <a:ln>
                  <a:noFill/>
                </a:ln>
                <a:solidFill>
                  <a:srgbClr val="FFFFFF"/>
                </a:solidFill>
                <a:effectLst/>
                <a:uLnTx/>
                <a:uFillTx/>
                <a:latin typeface="Open Sans"/>
                <a:ea typeface="+mn-ea"/>
                <a:cs typeface="Arial"/>
              </a:rPr>
              <a:t> </a:t>
            </a:r>
            <a:r>
              <a:rPr lang="en-US" sz="2400" kern="0">
                <a:solidFill>
                  <a:srgbClr val="FFFFFF"/>
                </a:solidFill>
                <a:latin typeface="Open Sans"/>
                <a:cs typeface="Arial"/>
              </a:rPr>
              <a:t>I</a:t>
            </a:r>
            <a:r>
              <a:rPr kumimoji="0" sz="2400" b="0" i="0" u="none" strike="noStrike" kern="0" cap="none" spc="0" normalizeH="0" baseline="0" noProof="0">
                <a:ln>
                  <a:noFill/>
                </a:ln>
                <a:solidFill>
                  <a:srgbClr val="FFFFFF"/>
                </a:solidFill>
                <a:effectLst/>
                <a:uLnTx/>
                <a:uFillTx/>
                <a:latin typeface="Open Sans"/>
                <a:ea typeface="+mn-ea"/>
                <a:cs typeface="Arial"/>
              </a:rPr>
              <a:t>nsurance.</a:t>
            </a:r>
            <a:r>
              <a:rPr lang="en-US" sz="2400" kern="0" spc="71">
                <a:solidFill>
                  <a:srgbClr val="FFFFFF"/>
                </a:solidFill>
                <a:latin typeface="Open Sans"/>
                <a:cs typeface="Arial"/>
              </a:rPr>
              <a:t> </a:t>
            </a:r>
          </a:p>
          <a:p>
            <a:pPr marL="24765" marR="9525" defTabSz="1828755">
              <a:lnSpc>
                <a:spcPct val="114500"/>
              </a:lnSpc>
              <a:spcBef>
                <a:spcPts val="210"/>
              </a:spcBef>
              <a:defRPr/>
            </a:pPr>
            <a:endParaRPr lang="en-US" sz="2400" kern="0" spc="71">
              <a:solidFill>
                <a:srgbClr val="FFFFFF"/>
              </a:solidFill>
              <a:latin typeface="Open Sans"/>
              <a:ea typeface="Open Sans"/>
              <a:cs typeface="Arial"/>
            </a:endParaRPr>
          </a:p>
          <a:p>
            <a:pPr marL="24765" marR="9525" defTabSz="1828755">
              <a:lnSpc>
                <a:spcPct val="114500"/>
              </a:lnSpc>
              <a:spcBef>
                <a:spcPts val="210"/>
              </a:spcBef>
              <a:defRPr/>
            </a:pPr>
            <a:r>
              <a:rPr lang="en-US" sz="2400" kern="0" spc="71">
                <a:solidFill>
                  <a:srgbClr val="FFFFFF"/>
                </a:solidFill>
                <a:highlight>
                  <a:srgbClr val="FF00FF"/>
                </a:highlight>
                <a:latin typeface="Open Sans"/>
                <a:ea typeface="Open Sans"/>
                <a:cs typeface="Arial"/>
              </a:rPr>
              <a:t>Average Discount: 30%</a:t>
            </a:r>
          </a:p>
        </p:txBody>
      </p:sp>
      <p:sp>
        <p:nvSpPr>
          <p:cNvPr id="25" name="object 25"/>
          <p:cNvSpPr txBox="1"/>
          <p:nvPr/>
        </p:nvSpPr>
        <p:spPr>
          <a:xfrm>
            <a:off x="9202124" y="6254496"/>
            <a:ext cx="7773895" cy="764312"/>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200"/>
              </a:spcBef>
              <a:spcAft>
                <a:spcPts val="0"/>
              </a:spcAft>
              <a:buClrTx/>
              <a:buSzTx/>
              <a:buFontTx/>
              <a:buNone/>
              <a:tabLst/>
              <a:defRPr/>
            </a:pP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Flat</a:t>
            </a:r>
            <a:r>
              <a:rPr kumimoji="0" sz="2400" b="1" i="0" u="none" strike="noStrike" kern="0" cap="none" spc="-5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Fee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Cyber</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Insurance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$1M</a:t>
            </a:r>
            <a:r>
              <a:rPr kumimoji="0" sz="2400" b="1" i="0" u="none" strike="noStrike" kern="0" cap="none" spc="-41"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Coverage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Pricing</a:t>
            </a:r>
            <a:r>
              <a:rPr kumimoji="0" sz="2400" b="1" i="0" u="none" strike="noStrike" kern="0" cap="none" spc="-5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Options</a:t>
            </a:r>
            <a:endParaRPr kumimoji="0" sz="2400" b="0" i="0" u="none" strike="noStrike" kern="0" cap="none" spc="0" normalizeH="0" baseline="0" noProof="0">
              <a:ln>
                <a:noFill/>
              </a:ln>
              <a:solidFill>
                <a:srgbClr val="FFFFFF"/>
              </a:solidFill>
              <a:effectLst/>
              <a:uLnTx/>
              <a:uFillTx/>
              <a:latin typeface="Open Sans"/>
              <a:ea typeface="+mn-ea"/>
              <a:cs typeface="Arial" panose="020B0604020202020204" pitchFamily="34" charset="0"/>
            </a:endParaRPr>
          </a:p>
        </p:txBody>
      </p:sp>
      <p:sp>
        <p:nvSpPr>
          <p:cNvPr id="26" name="object 26"/>
          <p:cNvSpPr txBox="1"/>
          <p:nvPr/>
        </p:nvSpPr>
        <p:spPr>
          <a:xfrm>
            <a:off x="9197206" y="6907703"/>
            <a:ext cx="7789952" cy="764312"/>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200"/>
              </a:spcBef>
              <a:spcAft>
                <a:spcPts val="0"/>
              </a:spcAft>
              <a:buClrTx/>
              <a:buSzTx/>
              <a:buFontTx/>
              <a:buNone/>
              <a:tabLst/>
              <a:defRPr/>
            </a:pP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Flat</a:t>
            </a:r>
            <a:r>
              <a:rPr kumimoji="0" sz="2400" b="1" i="0" u="none" strike="noStrike" kern="0" cap="none" spc="-5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Fee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Cyber</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Insurance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a:t>
            </a:r>
            <a:r>
              <a:rPr kumimoji="0" lang="en-US"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2</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M</a:t>
            </a:r>
            <a:r>
              <a:rPr kumimoji="0" sz="2400" b="1" i="0" u="none" strike="noStrike" kern="0" cap="none" spc="-41"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Coverage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Pricing</a:t>
            </a:r>
            <a:r>
              <a:rPr kumimoji="0" sz="2400" b="1" i="0" u="none" strike="noStrike" kern="0" cap="none" spc="-5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Options</a:t>
            </a:r>
            <a:endParaRPr kumimoji="0" sz="2400" b="0" i="0" u="none" strike="noStrike" kern="0" cap="none" spc="0" normalizeH="0" baseline="0" noProof="0">
              <a:ln>
                <a:noFill/>
              </a:ln>
              <a:solidFill>
                <a:srgbClr val="FFFFFF"/>
              </a:solidFill>
              <a:effectLst/>
              <a:uLnTx/>
              <a:uFillTx/>
              <a:latin typeface="Open Sans"/>
              <a:ea typeface="+mn-ea"/>
              <a:cs typeface="Arial" panose="020B0604020202020204" pitchFamily="34" charset="0"/>
            </a:endParaRPr>
          </a:p>
        </p:txBody>
      </p:sp>
      <p:grpSp>
        <p:nvGrpSpPr>
          <p:cNvPr id="42" name="Group 41">
            <a:extLst>
              <a:ext uri="{FF2B5EF4-FFF2-40B4-BE49-F238E27FC236}">
                <a16:creationId xmlns:a16="http://schemas.microsoft.com/office/drawing/2014/main" id="{87C73816-A6B6-C1BE-2C82-7E43F6B8FC0D}"/>
              </a:ext>
            </a:extLst>
          </p:cNvPr>
          <p:cNvGrpSpPr/>
          <p:nvPr/>
        </p:nvGrpSpPr>
        <p:grpSpPr>
          <a:xfrm>
            <a:off x="10144768" y="2127586"/>
            <a:ext cx="7948066" cy="3581059"/>
            <a:chOff x="536377" y="2484785"/>
            <a:chExt cx="4195625" cy="1705201"/>
          </a:xfrm>
        </p:grpSpPr>
        <p:grpSp>
          <p:nvGrpSpPr>
            <p:cNvPr id="37" name="Group 36">
              <a:extLst>
                <a:ext uri="{FF2B5EF4-FFF2-40B4-BE49-F238E27FC236}">
                  <a16:creationId xmlns:a16="http://schemas.microsoft.com/office/drawing/2014/main" id="{7B65C7DD-82C0-2571-F880-5DAA0B07DFC1}"/>
                </a:ext>
              </a:extLst>
            </p:cNvPr>
            <p:cNvGrpSpPr/>
            <p:nvPr/>
          </p:nvGrpSpPr>
          <p:grpSpPr>
            <a:xfrm>
              <a:off x="623448" y="2820876"/>
              <a:ext cx="1682456" cy="1204140"/>
              <a:chOff x="207320" y="2750961"/>
              <a:chExt cx="1682456" cy="1204140"/>
            </a:xfrm>
          </p:grpSpPr>
          <p:sp>
            <p:nvSpPr>
              <p:cNvPr id="20" name="Google Shape;282;p7">
                <a:extLst>
                  <a:ext uri="{FF2B5EF4-FFF2-40B4-BE49-F238E27FC236}">
                    <a16:creationId xmlns:a16="http://schemas.microsoft.com/office/drawing/2014/main" id="{2FB6B93A-6F8C-F4D3-2A67-D3489E5B8AE4}"/>
                  </a:ext>
                </a:extLst>
              </p:cNvPr>
              <p:cNvSpPr txBox="1"/>
              <p:nvPr/>
            </p:nvSpPr>
            <p:spPr>
              <a:xfrm>
                <a:off x="207320" y="3474720"/>
                <a:ext cx="1682456" cy="480381"/>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Threat Vulnerability Management </a:t>
                </a:r>
              </a:p>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(TVM)</a:t>
                </a:r>
                <a:endParaRPr kumimoji="0"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5" name="Group 34">
                <a:extLst>
                  <a:ext uri="{FF2B5EF4-FFF2-40B4-BE49-F238E27FC236}">
                    <a16:creationId xmlns:a16="http://schemas.microsoft.com/office/drawing/2014/main" id="{5D2473DA-EB15-5656-57E1-AF942A2C1E79}"/>
                  </a:ext>
                </a:extLst>
              </p:cNvPr>
              <p:cNvGrpSpPr/>
              <p:nvPr/>
            </p:nvGrpSpPr>
            <p:grpSpPr>
              <a:xfrm>
                <a:off x="765037" y="2750961"/>
                <a:ext cx="624692" cy="684970"/>
                <a:chOff x="3970842" y="2607973"/>
                <a:chExt cx="845731" cy="926277"/>
              </a:xfrm>
            </p:grpSpPr>
            <p:sp>
              <p:nvSpPr>
                <p:cNvPr id="27" name="Hexagon 26">
                  <a:extLst>
                    <a:ext uri="{FF2B5EF4-FFF2-40B4-BE49-F238E27FC236}">
                      <a16:creationId xmlns:a16="http://schemas.microsoft.com/office/drawing/2014/main" id="{200A4813-E1C9-FD4D-04A3-CB812FD360A9}"/>
                    </a:ext>
                  </a:extLst>
                </p:cNvPr>
                <p:cNvSpPr/>
                <p:nvPr/>
              </p:nvSpPr>
              <p:spPr>
                <a:xfrm rot="5400000">
                  <a:off x="3930569" y="2648246"/>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Open Sans"/>
                    <a:ea typeface="+mn-ea"/>
                    <a:cs typeface="+mn-cs"/>
                  </a:endParaRPr>
                </a:p>
              </p:txBody>
            </p:sp>
            <p:pic>
              <p:nvPicPr>
                <p:cNvPr id="29" name="Picture 28" descr="A picture containing text&#10;&#10;Description automatically generated">
                  <a:extLst>
                    <a:ext uri="{FF2B5EF4-FFF2-40B4-BE49-F238E27FC236}">
                      <a16:creationId xmlns:a16="http://schemas.microsoft.com/office/drawing/2014/main" id="{822F178E-79AF-EAC5-0BCF-5D7DCE461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658" y="2609909"/>
                  <a:ext cx="831505" cy="825690"/>
                </a:xfrm>
                <a:prstGeom prst="rect">
                  <a:avLst/>
                </a:prstGeom>
              </p:spPr>
            </p:pic>
          </p:grpSp>
        </p:grpSp>
        <p:grpSp>
          <p:nvGrpSpPr>
            <p:cNvPr id="39" name="Group 38">
              <a:extLst>
                <a:ext uri="{FF2B5EF4-FFF2-40B4-BE49-F238E27FC236}">
                  <a16:creationId xmlns:a16="http://schemas.microsoft.com/office/drawing/2014/main" id="{2C0CC6A8-CB75-B730-198D-1A4A112CA6B5}"/>
                </a:ext>
              </a:extLst>
            </p:cNvPr>
            <p:cNvGrpSpPr/>
            <p:nvPr/>
          </p:nvGrpSpPr>
          <p:grpSpPr>
            <a:xfrm>
              <a:off x="3227200" y="2817959"/>
              <a:ext cx="1147475" cy="1372027"/>
              <a:chOff x="2801552" y="2743200"/>
              <a:chExt cx="1147475" cy="1372027"/>
            </a:xfrm>
          </p:grpSpPr>
          <p:sp>
            <p:nvSpPr>
              <p:cNvPr id="21" name="Google Shape;298;p7">
                <a:extLst>
                  <a:ext uri="{FF2B5EF4-FFF2-40B4-BE49-F238E27FC236}">
                    <a16:creationId xmlns:a16="http://schemas.microsoft.com/office/drawing/2014/main" id="{306F52CA-D34E-8A0E-EEBA-FAD92D9A54B1}"/>
                  </a:ext>
                </a:extLst>
              </p:cNvPr>
              <p:cNvSpPr txBox="1"/>
              <p:nvPr/>
            </p:nvSpPr>
            <p:spPr>
              <a:xfrm>
                <a:off x="2801552" y="3474720"/>
                <a:ext cx="1147475" cy="640507"/>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prstClr val="white"/>
                  </a:buClr>
                  <a:buSzPts val="900"/>
                  <a:buFontTx/>
                  <a:buNone/>
                  <a:tabLst/>
                  <a:defRPr/>
                </a:pPr>
                <a:r>
                  <a:rPr kumimoji="0" lang="en-US" sz="1600" b="0" i="0" u="none" strike="noStrike" kern="1200" cap="none" spc="0" normalizeH="0" baseline="0" noProof="0">
                    <a:ln>
                      <a:noFill/>
                    </a:ln>
                    <a:solidFill>
                      <a:srgbClr val="FFFFFF"/>
                    </a:solidFill>
                    <a:effectLst/>
                    <a:uLnTx/>
                    <a:uFillTx/>
                    <a:latin typeface="Open Sans"/>
                    <a:ea typeface="Open Sans"/>
                    <a:cs typeface="Open Sans"/>
                    <a:sym typeface="Arial"/>
                  </a:rPr>
                  <a:t>Multi-Factor Authentication (MFA)</a:t>
                </a:r>
                <a:endParaRPr kumimoji="0" lang="en-US" sz="1600" b="0" i="0" u="none" strike="noStrike" kern="1200" cap="none" spc="0" normalizeH="0" baseline="0" noProof="0">
                  <a:ln>
                    <a:noFill/>
                  </a:ln>
                  <a:solidFill>
                    <a:srgbClr val="FFFFFF"/>
                  </a:solidFill>
                  <a:effectLst/>
                  <a:uLnTx/>
                  <a:uFillTx/>
                  <a:latin typeface="Open Sans"/>
                  <a:ea typeface="Open Sans"/>
                  <a:cs typeface="Open Sans"/>
                </a:endParaRPr>
              </a:p>
            </p:txBody>
          </p:sp>
          <p:grpSp>
            <p:nvGrpSpPr>
              <p:cNvPr id="34" name="Group 33">
                <a:extLst>
                  <a:ext uri="{FF2B5EF4-FFF2-40B4-BE49-F238E27FC236}">
                    <a16:creationId xmlns:a16="http://schemas.microsoft.com/office/drawing/2014/main" id="{25A10CF2-2FAF-B189-1DAA-142A4FAD8E9D}"/>
                  </a:ext>
                </a:extLst>
              </p:cNvPr>
              <p:cNvGrpSpPr/>
              <p:nvPr/>
            </p:nvGrpSpPr>
            <p:grpSpPr>
              <a:xfrm>
                <a:off x="3035422" y="2743200"/>
                <a:ext cx="698270" cy="684970"/>
                <a:chOff x="372636" y="2693985"/>
                <a:chExt cx="945343" cy="926277"/>
              </a:xfrm>
            </p:grpSpPr>
            <p:sp>
              <p:nvSpPr>
                <p:cNvPr id="33" name="Hexagon 32">
                  <a:extLst>
                    <a:ext uri="{FF2B5EF4-FFF2-40B4-BE49-F238E27FC236}">
                      <a16:creationId xmlns:a16="http://schemas.microsoft.com/office/drawing/2014/main" id="{C2D625BE-DB0A-7043-CA45-8AE9AD84CF9D}"/>
                    </a:ext>
                  </a:extLst>
                </p:cNvPr>
                <p:cNvSpPr/>
                <p:nvPr/>
              </p:nvSpPr>
              <p:spPr>
                <a:xfrm rot="5400000">
                  <a:off x="382170" y="2734258"/>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Open Sans"/>
                    <a:ea typeface="+mn-ea"/>
                    <a:cs typeface="+mn-cs"/>
                  </a:endParaRPr>
                </a:p>
              </p:txBody>
            </p:sp>
            <p:pic>
              <p:nvPicPr>
                <p:cNvPr id="28" name="Picture 27" descr="A picture containing text, vector graphics&#10;&#10;Description automatically generated">
                  <a:extLst>
                    <a:ext uri="{FF2B5EF4-FFF2-40B4-BE49-F238E27FC236}">
                      <a16:creationId xmlns:a16="http://schemas.microsoft.com/office/drawing/2014/main" id="{EC965E51-9902-5D0A-A1C7-D360DAD63D0E}"/>
                    </a:ext>
                  </a:extLst>
                </p:cNvPr>
                <p:cNvPicPr>
                  <a:picLocks noChangeAspect="1"/>
                </p:cNvPicPr>
                <p:nvPr/>
              </p:nvPicPr>
              <p:blipFill rotWithShape="1">
                <a:blip r:embed="rId4">
                  <a:extLst>
                    <a:ext uri="{28A0092B-C50C-407E-A947-70E740481C1C}">
                      <a14:useLocalDpi xmlns:a14="http://schemas.microsoft.com/office/drawing/2010/main" val="0"/>
                    </a:ext>
                  </a:extLst>
                </a:blip>
                <a:srcRect t="16137" b="5623"/>
                <a:stretch/>
              </p:blipFill>
              <p:spPr>
                <a:xfrm>
                  <a:off x="372636" y="2813527"/>
                  <a:ext cx="945343" cy="739640"/>
                </a:xfrm>
                <a:prstGeom prst="rect">
                  <a:avLst/>
                </a:prstGeom>
              </p:spPr>
            </p:pic>
          </p:grpSp>
        </p:grpSp>
        <p:grpSp>
          <p:nvGrpSpPr>
            <p:cNvPr id="38" name="Group 37">
              <a:extLst>
                <a:ext uri="{FF2B5EF4-FFF2-40B4-BE49-F238E27FC236}">
                  <a16:creationId xmlns:a16="http://schemas.microsoft.com/office/drawing/2014/main" id="{06DD8BC2-3922-1A99-D37D-1F8711BBD369}"/>
                </a:ext>
              </a:extLst>
            </p:cNvPr>
            <p:cNvGrpSpPr/>
            <p:nvPr/>
          </p:nvGrpSpPr>
          <p:grpSpPr>
            <a:xfrm>
              <a:off x="2011286" y="2831788"/>
              <a:ext cx="1383647" cy="1211901"/>
              <a:chOff x="1510864" y="2743200"/>
              <a:chExt cx="1383647" cy="1211901"/>
            </a:xfrm>
          </p:grpSpPr>
          <p:sp>
            <p:nvSpPr>
              <p:cNvPr id="19" name="Google Shape;277;p7">
                <a:extLst>
                  <a:ext uri="{FF2B5EF4-FFF2-40B4-BE49-F238E27FC236}">
                    <a16:creationId xmlns:a16="http://schemas.microsoft.com/office/drawing/2014/main" id="{F394D6DA-0811-638C-DBF2-AD396A64CA6D}"/>
                  </a:ext>
                </a:extLst>
              </p:cNvPr>
              <p:cNvSpPr txBox="1"/>
              <p:nvPr/>
            </p:nvSpPr>
            <p:spPr>
              <a:xfrm>
                <a:off x="1510864" y="3474720"/>
                <a:ext cx="1383647" cy="480381"/>
              </a:xfrm>
              <a:prstGeom prst="rect">
                <a:avLst/>
              </a:prstGeom>
              <a:noFill/>
              <a:ln>
                <a:noFill/>
              </a:ln>
            </p:spPr>
            <p:txBody>
              <a:bodyPr spcFirstLastPara="1" wrap="square" lIns="137138" tIns="68550" rIns="137138" bIns="68550" anchor="t" anchorCtr="0">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Secure Endpoint Management</a:t>
                </a:r>
                <a:endPar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1371600" rtl="0" eaLnBrk="1" fontAlgn="auto" latinLnBrk="0" hangingPunct="1">
                  <a:lnSpc>
                    <a:spcPct val="100000"/>
                  </a:lnSpc>
                  <a:spcBef>
                    <a:spcPts val="0"/>
                  </a:spcBef>
                  <a:spcAft>
                    <a:spcPts val="0"/>
                  </a:spcAft>
                  <a:buClr>
                    <a:prstClr val="white"/>
                  </a:buClr>
                  <a:buSzPts val="900"/>
                  <a:buFont typeface="Arial"/>
                  <a:buNone/>
                  <a:tabLst/>
                  <a:defRPr/>
                </a:pPr>
                <a:r>
                  <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(SEM)</a:t>
                </a:r>
                <a:endParaRPr kumimoji="0" lang="en-US" sz="16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6" name="Group 35">
                <a:extLst>
                  <a:ext uri="{FF2B5EF4-FFF2-40B4-BE49-F238E27FC236}">
                    <a16:creationId xmlns:a16="http://schemas.microsoft.com/office/drawing/2014/main" id="{AEC542C0-EC5D-6093-EA4D-6E363A09FDA3}"/>
                  </a:ext>
                </a:extLst>
              </p:cNvPr>
              <p:cNvGrpSpPr/>
              <p:nvPr/>
            </p:nvGrpSpPr>
            <p:grpSpPr>
              <a:xfrm>
                <a:off x="1873638" y="2743200"/>
                <a:ext cx="673051" cy="684970"/>
                <a:chOff x="1678795" y="2708426"/>
                <a:chExt cx="911202" cy="926277"/>
              </a:xfrm>
            </p:grpSpPr>
            <p:sp>
              <p:nvSpPr>
                <p:cNvPr id="31" name="Hexagon 30">
                  <a:extLst>
                    <a:ext uri="{FF2B5EF4-FFF2-40B4-BE49-F238E27FC236}">
                      <a16:creationId xmlns:a16="http://schemas.microsoft.com/office/drawing/2014/main" id="{03550C37-E27B-8E7E-E20A-6C39FFE8281D}"/>
                    </a:ext>
                  </a:extLst>
                </p:cNvPr>
                <p:cNvSpPr/>
                <p:nvPr/>
              </p:nvSpPr>
              <p:spPr>
                <a:xfrm rot="5400000">
                  <a:off x="1638522" y="2748699"/>
                  <a:ext cx="926277" cy="845731"/>
                </a:xfrm>
                <a:prstGeom prst="hexagon">
                  <a:avLst/>
                </a:prstGeom>
                <a:solidFill>
                  <a:schemeClr val="bg1"/>
                </a:solid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FFFFFF"/>
                    </a:solidFill>
                    <a:effectLst/>
                    <a:uLnTx/>
                    <a:uFillTx/>
                    <a:latin typeface="Open Sans"/>
                    <a:ea typeface="+mn-ea"/>
                    <a:cs typeface="+mn-cs"/>
                  </a:endParaRPr>
                </a:p>
              </p:txBody>
            </p:sp>
            <p:pic>
              <p:nvPicPr>
                <p:cNvPr id="30" name="Picture 29" descr="Icon&#10;&#10;Description automatically generated">
                  <a:extLst>
                    <a:ext uri="{FF2B5EF4-FFF2-40B4-BE49-F238E27FC236}">
                      <a16:creationId xmlns:a16="http://schemas.microsoft.com/office/drawing/2014/main" id="{4E97DA92-EAC1-55CB-4A1A-A8BA737D5DF6}"/>
                    </a:ext>
                  </a:extLst>
                </p:cNvPr>
                <p:cNvPicPr>
                  <a:picLocks noChangeAspect="1"/>
                </p:cNvPicPr>
                <p:nvPr/>
              </p:nvPicPr>
              <p:blipFill rotWithShape="1">
                <a:blip r:embed="rId5">
                  <a:extLst>
                    <a:ext uri="{28A0092B-C50C-407E-A947-70E740481C1C}">
                      <a14:useLocalDpi xmlns:a14="http://schemas.microsoft.com/office/drawing/2010/main" val="0"/>
                    </a:ext>
                  </a:extLst>
                </a:blip>
                <a:srcRect l="13653" t="21741" r="-2205" b="11455"/>
                <a:stretch/>
              </p:blipFill>
              <p:spPr>
                <a:xfrm>
                  <a:off x="1740993" y="2863235"/>
                  <a:ext cx="849004" cy="631524"/>
                </a:xfrm>
                <a:prstGeom prst="rect">
                  <a:avLst/>
                </a:prstGeom>
              </p:spPr>
            </p:pic>
          </p:grpSp>
        </p:grpSp>
        <p:sp>
          <p:nvSpPr>
            <p:cNvPr id="40" name="object 25">
              <a:extLst>
                <a:ext uri="{FF2B5EF4-FFF2-40B4-BE49-F238E27FC236}">
                  <a16:creationId xmlns:a16="http://schemas.microsoft.com/office/drawing/2014/main" id="{855A64E8-8FB0-5272-97BA-7C510AB72982}"/>
                </a:ext>
              </a:extLst>
            </p:cNvPr>
            <p:cNvSpPr txBox="1"/>
            <p:nvPr/>
          </p:nvSpPr>
          <p:spPr>
            <a:xfrm>
              <a:off x="536377" y="2484785"/>
              <a:ext cx="4195625" cy="188079"/>
            </a:xfrm>
            <a:prstGeom prst="rect">
              <a:avLst/>
            </a:prstGeom>
          </p:spPr>
          <p:txBody>
            <a:bodyPr vert="horz" wrap="square" lIns="0" tIns="2540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algn="ctr" defTabSz="1828755">
                <a:spcBef>
                  <a:spcPts val="200"/>
                </a:spcBef>
                <a:defRPr/>
              </a:pPr>
              <a:r>
                <a:rPr kumimoji="0" lang="en-US" sz="2400" b="1" i="0" u="sng" strike="noStrike" kern="0" cap="none" spc="-20" normalizeH="0" baseline="0" noProof="0">
                  <a:ln>
                    <a:noFill/>
                  </a:ln>
                  <a:solidFill>
                    <a:srgbClr val="FFFFFF"/>
                  </a:solidFill>
                  <a:effectLst/>
                  <a:uLnTx/>
                  <a:uFillTx/>
                  <a:latin typeface="Open Sans"/>
                  <a:ea typeface="+mn-ea"/>
                  <a:cs typeface="Arial"/>
                </a:rPr>
                <a:t>Qualifying Preventative Cyber Security Controls</a:t>
              </a:r>
              <a:r>
                <a:rPr lang="en-US" sz="2400" b="1" u="sng" kern="0" spc="-20">
                  <a:solidFill>
                    <a:srgbClr val="FFFFFF"/>
                  </a:solidFill>
                  <a:latin typeface="Open Sans"/>
                  <a:cs typeface="Arial"/>
                </a:rPr>
                <a:t> </a:t>
              </a:r>
              <a:endParaRPr lang="en-US" sz="2400" b="0" i="0" u="sng" strike="noStrike" kern="0" cap="none" spc="0" normalizeH="0" baseline="0" noProof="0">
                <a:ln>
                  <a:noFill/>
                </a:ln>
                <a:solidFill>
                  <a:srgbClr val="FFFFFF"/>
                </a:solidFill>
                <a:effectLst/>
                <a:uLnTx/>
                <a:uFillTx/>
                <a:latin typeface="Open Sans"/>
                <a:ea typeface="Open Sans"/>
                <a:cs typeface="Arial" panose="020B0604020202020204" pitchFamily="34" charset="0"/>
              </a:endParaRPr>
            </a:p>
          </p:txBody>
        </p:sp>
      </p:grpSp>
      <p:sp>
        <p:nvSpPr>
          <p:cNvPr id="44" name="TextBox 43">
            <a:extLst>
              <a:ext uri="{FF2B5EF4-FFF2-40B4-BE49-F238E27FC236}">
                <a16:creationId xmlns:a16="http://schemas.microsoft.com/office/drawing/2014/main" id="{51D0C3DB-65B1-22F1-E1BF-6A4C55E5D76E}"/>
              </a:ext>
            </a:extLst>
          </p:cNvPr>
          <p:cNvSpPr txBox="1"/>
          <p:nvPr/>
        </p:nvSpPr>
        <p:spPr>
          <a:xfrm>
            <a:off x="763029" y="1627137"/>
            <a:ext cx="9786257" cy="707886"/>
          </a:xfrm>
          <a:prstGeom prst="rect">
            <a:avLst/>
          </a:prstGeom>
          <a:noFill/>
        </p:spPr>
        <p:txBody>
          <a:bodyPr wrap="square" lIns="91440" tIns="45720" rIns="91440" bIns="4572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1100"/>
              </a:spcBef>
              <a:spcAft>
                <a:spcPts val="0"/>
              </a:spcAft>
              <a:buClrTx/>
              <a:buSzTx/>
              <a:buFontTx/>
              <a:buNone/>
              <a:tabLst/>
              <a:defRPr/>
            </a:pPr>
            <a:r>
              <a:rPr kumimoji="0" lang="en-US" sz="4000" b="1" i="0" u="none" strike="noStrike" kern="0" cap="none" spc="-60" normalizeH="0" baseline="0" noProof="0">
                <a:ln>
                  <a:noFill/>
                </a:ln>
                <a:solidFill>
                  <a:srgbClr val="FFFFFF"/>
                </a:solidFill>
                <a:effectLst/>
                <a:uLnTx/>
                <a:uFillTx/>
                <a:latin typeface="Open Sans"/>
                <a:ea typeface="+mn-ea"/>
                <a:cs typeface="Arial"/>
              </a:rPr>
              <a:t>Certification</a:t>
            </a:r>
            <a:r>
              <a:rPr kumimoji="0" lang="en-US" sz="4000" b="1" i="0" u="none" strike="noStrike" kern="0" cap="none" spc="-110" normalizeH="0" baseline="0" noProof="0">
                <a:ln>
                  <a:noFill/>
                </a:ln>
                <a:solidFill>
                  <a:srgbClr val="FFFFFF"/>
                </a:solidFill>
                <a:effectLst/>
                <a:uLnTx/>
                <a:uFillTx/>
                <a:latin typeface="Open Sans"/>
                <a:ea typeface="+mn-ea"/>
                <a:cs typeface="Arial"/>
              </a:rPr>
              <a:t> </a:t>
            </a:r>
            <a:r>
              <a:rPr kumimoji="0" lang="en-US" sz="4000" b="1" i="0" u="none" strike="noStrike" kern="0" cap="none" spc="-50" normalizeH="0" baseline="0" noProof="0">
                <a:ln>
                  <a:noFill/>
                </a:ln>
                <a:solidFill>
                  <a:srgbClr val="FFFFFF"/>
                </a:solidFill>
                <a:effectLst/>
                <a:uLnTx/>
                <a:uFillTx/>
                <a:latin typeface="Open Sans"/>
                <a:ea typeface="+mn-ea"/>
                <a:cs typeface="Arial"/>
              </a:rPr>
              <a:t>Warranty</a:t>
            </a:r>
            <a:r>
              <a:rPr kumimoji="0" lang="en-US" sz="4000" b="1" i="0" u="none" strike="noStrike" kern="0" cap="none" spc="-80" normalizeH="0" baseline="0" noProof="0">
                <a:ln>
                  <a:noFill/>
                </a:ln>
                <a:solidFill>
                  <a:srgbClr val="FFFFFF"/>
                </a:solidFill>
                <a:effectLst/>
                <a:uLnTx/>
                <a:uFillTx/>
                <a:latin typeface="Open Sans"/>
                <a:ea typeface="+mn-ea"/>
                <a:cs typeface="Arial"/>
              </a:rPr>
              <a:t> </a:t>
            </a:r>
            <a:r>
              <a:rPr kumimoji="0" lang="en-US" sz="4000" b="1" i="0" u="none" strike="noStrike" kern="0" cap="none" spc="0" normalizeH="0" baseline="0" noProof="0">
                <a:ln>
                  <a:noFill/>
                </a:ln>
                <a:solidFill>
                  <a:srgbClr val="FFFFFF"/>
                </a:solidFill>
                <a:effectLst/>
                <a:uLnTx/>
                <a:uFillTx/>
                <a:latin typeface="Open Sans"/>
                <a:ea typeface="+mn-ea"/>
                <a:cs typeface="Arial"/>
              </a:rPr>
              <a:t>$500K</a:t>
            </a:r>
            <a:r>
              <a:rPr kumimoji="0" lang="en-US" sz="4000" b="1" i="0" u="none" strike="noStrike" kern="0" cap="none" spc="-90" normalizeH="0" baseline="0" noProof="0">
                <a:ln>
                  <a:noFill/>
                </a:ln>
                <a:solidFill>
                  <a:srgbClr val="FFFFFF"/>
                </a:solidFill>
                <a:effectLst/>
                <a:uLnTx/>
                <a:uFillTx/>
                <a:latin typeface="Open Sans"/>
                <a:ea typeface="+mn-ea"/>
                <a:cs typeface="Arial"/>
              </a:rPr>
              <a:t> </a:t>
            </a:r>
            <a:r>
              <a:rPr kumimoji="0" lang="en-US" sz="4000" b="1" i="0" u="none" strike="noStrike" kern="0" cap="none" spc="-20" normalizeH="0" baseline="0" noProof="0">
                <a:ln>
                  <a:noFill/>
                </a:ln>
                <a:solidFill>
                  <a:srgbClr val="FFFFFF"/>
                </a:solidFill>
                <a:effectLst/>
                <a:uLnTx/>
                <a:uFillTx/>
                <a:latin typeface="Open Sans"/>
                <a:ea typeface="+mn-ea"/>
                <a:cs typeface="Arial"/>
              </a:rPr>
              <a:t>Program</a:t>
            </a:r>
            <a:endParaRPr lang="en-US" sz="4000" b="0" i="0" u="none" strike="noStrike" kern="0" cap="none" spc="0" normalizeH="0" baseline="0" noProof="0">
              <a:ln>
                <a:noFill/>
              </a:ln>
              <a:solidFill>
                <a:srgbClr val="FFFFFF"/>
              </a:solidFill>
              <a:effectLst/>
              <a:uLnTx/>
              <a:uFillTx/>
              <a:latin typeface="Open Sans"/>
              <a:ea typeface="Open Sans"/>
              <a:cs typeface="Arial"/>
            </a:endParaRPr>
          </a:p>
        </p:txBody>
      </p:sp>
      <p:sp>
        <p:nvSpPr>
          <p:cNvPr id="46" name="TextBox 45">
            <a:extLst>
              <a:ext uri="{FF2B5EF4-FFF2-40B4-BE49-F238E27FC236}">
                <a16:creationId xmlns:a16="http://schemas.microsoft.com/office/drawing/2014/main" id="{8CD60F06-52E9-1876-DE8C-77C138C54CFD}"/>
              </a:ext>
            </a:extLst>
          </p:cNvPr>
          <p:cNvSpPr txBox="1"/>
          <p:nvPr/>
        </p:nvSpPr>
        <p:spPr>
          <a:xfrm>
            <a:off x="630359" y="5965211"/>
            <a:ext cx="7145880" cy="1323439"/>
          </a:xfrm>
          <a:prstGeom prst="rect">
            <a:avLst/>
          </a:prstGeom>
          <a:noFill/>
        </p:spPr>
        <p:txBody>
          <a:bodyPr wrap="square" lIns="91440" tIns="45720" rIns="91440" bIns="4572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defTabSz="1828755">
              <a:spcBef>
                <a:spcPts val="1100"/>
              </a:spcBef>
              <a:defRPr/>
            </a:pPr>
            <a:r>
              <a:rPr lang="en-US" sz="4000" b="1" kern="0" spc="-60">
                <a:solidFill>
                  <a:srgbClr val="FFFFFF"/>
                </a:solidFill>
                <a:latin typeface="Open Sans"/>
                <a:cs typeface="Arial"/>
              </a:rPr>
              <a:t>Fast Tracked Cyber Insurance</a:t>
            </a:r>
            <a:endParaRPr lang="en-US" sz="4000">
              <a:solidFill>
                <a:srgbClr val="FFFFFF"/>
              </a:solidFill>
              <a:cs typeface="Calibri"/>
            </a:endParaRPr>
          </a:p>
        </p:txBody>
      </p:sp>
      <p:sp>
        <p:nvSpPr>
          <p:cNvPr id="8" name="object 26">
            <a:extLst>
              <a:ext uri="{FF2B5EF4-FFF2-40B4-BE49-F238E27FC236}">
                <a16:creationId xmlns:a16="http://schemas.microsoft.com/office/drawing/2014/main" id="{A3E2A402-E5C1-CC83-220E-CC01E0077646}"/>
              </a:ext>
            </a:extLst>
          </p:cNvPr>
          <p:cNvSpPr txBox="1"/>
          <p:nvPr/>
        </p:nvSpPr>
        <p:spPr>
          <a:xfrm>
            <a:off x="9194238" y="7601240"/>
            <a:ext cx="7768182" cy="764312"/>
          </a:xfrm>
          <a:prstGeom prst="rect">
            <a:avLst/>
          </a:prstGeom>
        </p:spPr>
        <p:txBody>
          <a:bodyPr vert="horz" wrap="square" lIns="0" tIns="25400" rIns="0" bIns="0"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marL="25400" marR="0" lvl="0" indent="0" algn="l" defTabSz="1828755" rtl="0" eaLnBrk="1" fontAlgn="auto" latinLnBrk="0" hangingPunct="1">
              <a:lnSpc>
                <a:spcPct val="100000"/>
              </a:lnSpc>
              <a:spcBef>
                <a:spcPts val="200"/>
              </a:spcBef>
              <a:spcAft>
                <a:spcPts val="0"/>
              </a:spcAft>
              <a:buClrTx/>
              <a:buSzTx/>
              <a:buFontTx/>
              <a:buNone/>
              <a:tabLst/>
              <a:defRPr/>
            </a:pP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Flat</a:t>
            </a:r>
            <a:r>
              <a:rPr kumimoji="0" sz="2400" b="1" i="0" u="none" strike="noStrike" kern="0" cap="none" spc="-5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Fee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Cyber</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Insurance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$3M</a:t>
            </a:r>
            <a:r>
              <a:rPr kumimoji="0" sz="2400" b="1" i="0" u="none" strike="noStrike" kern="0" cap="none" spc="-41"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0" normalizeH="0" baseline="0" noProof="0">
                <a:ln>
                  <a:noFill/>
                </a:ln>
                <a:solidFill>
                  <a:srgbClr val="FFFFFF"/>
                </a:solidFill>
                <a:effectLst/>
                <a:uLnTx/>
                <a:uFillTx/>
                <a:latin typeface="Open Sans"/>
                <a:ea typeface="+mn-ea"/>
                <a:cs typeface="Arial" panose="020B0604020202020204" pitchFamily="34" charset="0"/>
              </a:rPr>
              <a:t>Coverage</a:t>
            </a:r>
            <a:r>
              <a:rPr kumimoji="0" sz="2400" b="1" i="0" u="none" strike="noStrike" kern="0" cap="none" spc="-6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Pricing</a:t>
            </a:r>
            <a:r>
              <a:rPr kumimoji="0" sz="2400" b="1" i="0" u="none" strike="noStrike" kern="0" cap="none" spc="-50" normalizeH="0" baseline="0" noProof="0">
                <a:ln>
                  <a:noFill/>
                </a:ln>
                <a:solidFill>
                  <a:srgbClr val="FFFFFF"/>
                </a:solidFill>
                <a:effectLst/>
                <a:uLnTx/>
                <a:uFillTx/>
                <a:latin typeface="Open Sans"/>
                <a:ea typeface="+mn-ea"/>
                <a:cs typeface="Arial" panose="020B0604020202020204" pitchFamily="34" charset="0"/>
              </a:rPr>
              <a:t> </a:t>
            </a:r>
            <a:r>
              <a:rPr kumimoji="0" sz="2400" b="1" i="0" u="none" strike="noStrike" kern="0" cap="none" spc="-20" normalizeH="0" baseline="0" noProof="0">
                <a:ln>
                  <a:noFill/>
                </a:ln>
                <a:solidFill>
                  <a:srgbClr val="FFFFFF"/>
                </a:solidFill>
                <a:effectLst/>
                <a:uLnTx/>
                <a:uFillTx/>
                <a:latin typeface="Open Sans"/>
                <a:ea typeface="+mn-ea"/>
                <a:cs typeface="Arial" panose="020B0604020202020204" pitchFamily="34" charset="0"/>
              </a:rPr>
              <a:t>Options</a:t>
            </a:r>
            <a:endParaRPr kumimoji="0" sz="2400" b="0" i="0" u="none" strike="noStrike" kern="0" cap="none" spc="0" normalizeH="0" baseline="0" noProof="0">
              <a:ln>
                <a:noFill/>
              </a:ln>
              <a:solidFill>
                <a:srgbClr val="FFFFFF"/>
              </a:solidFill>
              <a:effectLst/>
              <a:uLnTx/>
              <a:uFillTx/>
              <a:latin typeface="Open Sans"/>
              <a:ea typeface="+mn-ea"/>
              <a:cs typeface="Arial" panose="020B0604020202020204" pitchFamily="34" charset="0"/>
            </a:endParaRPr>
          </a:p>
        </p:txBody>
      </p:sp>
      <p:sp>
        <p:nvSpPr>
          <p:cNvPr id="32" name="TextBox 31">
            <a:extLst>
              <a:ext uri="{FF2B5EF4-FFF2-40B4-BE49-F238E27FC236}">
                <a16:creationId xmlns:a16="http://schemas.microsoft.com/office/drawing/2014/main" id="{A7A4498B-75AC-E48C-8535-56F824EF9C33}"/>
              </a:ext>
            </a:extLst>
          </p:cNvPr>
          <p:cNvSpPr txBox="1"/>
          <p:nvPr/>
        </p:nvSpPr>
        <p:spPr>
          <a:xfrm>
            <a:off x="816429" y="3978729"/>
            <a:ext cx="92093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Open Sans"/>
              </a:rPr>
              <a:t>Financial reimbursements up to $500,000 towards recovery expenses for services cost after adopting preventative cybersecurity controls</a:t>
            </a:r>
            <a:endParaRPr lang="en-US" sz="2800">
              <a:solidFill>
                <a:srgbClr val="FFFFFF"/>
              </a:solidFill>
            </a:endParaRPr>
          </a:p>
        </p:txBody>
      </p:sp>
      <p:sp>
        <p:nvSpPr>
          <p:cNvPr id="63" name="TextBox 62">
            <a:extLst>
              <a:ext uri="{FF2B5EF4-FFF2-40B4-BE49-F238E27FC236}">
                <a16:creationId xmlns:a16="http://schemas.microsoft.com/office/drawing/2014/main" id="{37537870-5F01-C217-A600-0BA5CD8A1261}"/>
              </a:ext>
            </a:extLst>
          </p:cNvPr>
          <p:cNvSpPr txBox="1"/>
          <p:nvPr/>
        </p:nvSpPr>
        <p:spPr>
          <a:xfrm>
            <a:off x="5657170" y="265949"/>
            <a:ext cx="39609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cs typeface="Calibri"/>
              </a:rPr>
              <a:t>360 Protect</a:t>
            </a:r>
            <a:endParaRPr lang="en-US" sz="3200"/>
          </a:p>
        </p:txBody>
      </p:sp>
      <p:pic>
        <p:nvPicPr>
          <p:cNvPr id="65" name="Picture 2">
            <a:extLst>
              <a:ext uri="{FF2B5EF4-FFF2-40B4-BE49-F238E27FC236}">
                <a16:creationId xmlns:a16="http://schemas.microsoft.com/office/drawing/2014/main" id="{67A2176B-D89A-207F-0C38-33DFFE7F76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943" y="326291"/>
            <a:ext cx="5396526" cy="890427"/>
          </a:xfrm>
          <a:prstGeom prst="rect">
            <a:avLst/>
          </a:prstGeom>
        </p:spPr>
      </p:pic>
      <p:pic>
        <p:nvPicPr>
          <p:cNvPr id="3" name="Picture 2" descr="A white text on a blue background&#10;&#10;Description automatically generated">
            <a:extLst>
              <a:ext uri="{FF2B5EF4-FFF2-40B4-BE49-F238E27FC236}">
                <a16:creationId xmlns:a16="http://schemas.microsoft.com/office/drawing/2014/main" id="{7D669135-5BC5-3143-A61C-5EEEBD4270EC}"/>
              </a:ext>
            </a:extLst>
          </p:cNvPr>
          <p:cNvPicPr>
            <a:picLocks noChangeAspect="1"/>
          </p:cNvPicPr>
          <p:nvPr/>
        </p:nvPicPr>
        <p:blipFill>
          <a:blip r:embed="rId8"/>
          <a:srcRect l="68273" t="34568" r="-159" b="41199"/>
          <a:stretch/>
        </p:blipFill>
        <p:spPr>
          <a:xfrm>
            <a:off x="14172970" y="203390"/>
            <a:ext cx="3912183" cy="964871"/>
          </a:xfrm>
          <a:prstGeom prst="rect">
            <a:avLst/>
          </a:prstGeom>
          <a:ln>
            <a:noFill/>
          </a:ln>
        </p:spPr>
      </p:pic>
    </p:spTree>
    <p:extLst>
      <p:ext uri="{BB962C8B-B14F-4D97-AF65-F5344CB8AC3E}">
        <p14:creationId xmlns:p14="http://schemas.microsoft.com/office/powerpoint/2010/main" val="111698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Google Shape;551;p14" descr="e7d195523061f1c0205959036996ad55c215b892a7aac5c0B9ADEF7896FB48F2EF97163A2DE1401E1875DEDC438B7864AD24CA23553DBBBD975DAF4CAD4A2592689FFB6CEE59FFA55B2702D0E5EE29CDA0679977A55BBD71F32513846C450AAE9B9A152CA99FEA830BCAEB38459B057739A6159C01F4E15E7595A93342AC529D18F46E1BEA77CCF0A0D732EE1265D4F5">
            <a:extLst>
              <a:ext uri="{FF2B5EF4-FFF2-40B4-BE49-F238E27FC236}">
                <a16:creationId xmlns:a16="http://schemas.microsoft.com/office/drawing/2014/main" id="{61155DB2-7077-DD47-A256-E2FBD9D1AF48}"/>
              </a:ext>
            </a:extLst>
          </p:cNvPr>
          <p:cNvSpPr/>
          <p:nvPr/>
        </p:nvSpPr>
        <p:spPr>
          <a:xfrm>
            <a:off x="456292" y="233054"/>
            <a:ext cx="17398571" cy="1101026"/>
          </a:xfrm>
          <a:prstGeom prst="rect">
            <a:avLst/>
          </a:prstGeom>
          <a:noFill/>
          <a:ln>
            <a:noFill/>
          </a:ln>
        </p:spPr>
        <p:txBody>
          <a:bodyPr spcFirstLastPara="1" wrap="square" lIns="102863" tIns="51413" rIns="102863" bIns="51413" anchor="t" anchorCtr="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ct val="120000"/>
              </a:lnSpc>
            </a:pPr>
            <a:r>
              <a:rPr lang="en-US" sz="5400" b="1" err="1">
                <a:solidFill>
                  <a:schemeClr val="bg1"/>
                </a:solidFill>
                <a:latin typeface="Open Sans Extrabold"/>
                <a:ea typeface="Open Sans"/>
                <a:cs typeface="Open Sans"/>
                <a:sym typeface="Arial"/>
              </a:rPr>
              <a:t>Cyvatar</a:t>
            </a:r>
            <a:r>
              <a:rPr lang="en-US" sz="5400" b="1">
                <a:solidFill>
                  <a:schemeClr val="bg1"/>
                </a:solidFill>
                <a:latin typeface="Open Sans Extrabold"/>
                <a:ea typeface="Open Sans"/>
                <a:cs typeface="Open Sans"/>
                <a:sym typeface="Arial"/>
              </a:rPr>
              <a:t> Delivers Outcomes, Not Alerts</a:t>
            </a:r>
            <a:endParaRPr lang="en-US" sz="5400" b="1">
              <a:solidFill>
                <a:schemeClr val="bg1"/>
              </a:solidFill>
              <a:latin typeface="Open Sans Extrabold"/>
              <a:ea typeface="Open Sans"/>
              <a:cs typeface="Open Sans"/>
            </a:endParaRPr>
          </a:p>
        </p:txBody>
      </p:sp>
      <p:sp>
        <p:nvSpPr>
          <p:cNvPr id="4" name="TextBox 3">
            <a:extLst>
              <a:ext uri="{FF2B5EF4-FFF2-40B4-BE49-F238E27FC236}">
                <a16:creationId xmlns:a16="http://schemas.microsoft.com/office/drawing/2014/main" id="{D90C8208-1F54-2748-9B25-0E09F66201E3}"/>
              </a:ext>
            </a:extLst>
          </p:cNvPr>
          <p:cNvSpPr txBox="1"/>
          <p:nvPr/>
        </p:nvSpPr>
        <p:spPr>
          <a:xfrm>
            <a:off x="2549821" y="2388460"/>
            <a:ext cx="9865253" cy="692498"/>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78">
              <a:buClr>
                <a:prstClr val="white">
                  <a:lumMod val="50000"/>
                </a:prstClr>
              </a:buClr>
              <a:buSzPct val="75000"/>
              <a:defRPr/>
            </a:pPr>
            <a:r>
              <a:rPr lang="en-US" sz="3600" b="1">
                <a:solidFill>
                  <a:srgbClr val="93FEFF"/>
                </a:solidFill>
                <a:latin typeface="Open Sans" panose="020B0606030504020204" pitchFamily="34" charset="0"/>
                <a:ea typeface="Open Sans" panose="020B0606030504020204" pitchFamily="34" charset="0"/>
                <a:cs typeface="Open Sans" panose="020B0606030504020204" pitchFamily="34" charset="0"/>
              </a:rPr>
              <a:t>Protect your Business</a:t>
            </a:r>
            <a:endParaRPr lang="en-US" sz="3600" b="1">
              <a:solidFill>
                <a:srgbClr val="93FEFF"/>
              </a:solidFill>
              <a:latin typeface="Arial" panose="020B0604020202020204"/>
            </a:endParaRPr>
          </a:p>
        </p:txBody>
      </p:sp>
      <p:sp>
        <p:nvSpPr>
          <p:cNvPr id="5" name="TextBox 4">
            <a:extLst>
              <a:ext uri="{FF2B5EF4-FFF2-40B4-BE49-F238E27FC236}">
                <a16:creationId xmlns:a16="http://schemas.microsoft.com/office/drawing/2014/main" id="{9D1B70B3-B716-B248-B880-A45E0C9B3C16}"/>
              </a:ext>
            </a:extLst>
          </p:cNvPr>
          <p:cNvSpPr txBox="1"/>
          <p:nvPr/>
        </p:nvSpPr>
        <p:spPr>
          <a:xfrm>
            <a:off x="2549822" y="4419989"/>
            <a:ext cx="14781332" cy="692498"/>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78">
              <a:defRPr/>
            </a:pPr>
            <a:r>
              <a:rPr lang="en-US" sz="3600" b="1">
                <a:solidFill>
                  <a:srgbClr val="93FEFF"/>
                </a:solidFill>
                <a:latin typeface="Open Sans"/>
                <a:ea typeface="Open Sans"/>
                <a:cs typeface="Open Sans"/>
              </a:rPr>
              <a:t>Grow your Business - Compliance &amp; Security Questionnaires</a:t>
            </a:r>
            <a:endParaRPr lang="en-US" sz="2100"/>
          </a:p>
        </p:txBody>
      </p:sp>
      <p:sp>
        <p:nvSpPr>
          <p:cNvPr id="8" name="TextBox 7">
            <a:extLst>
              <a:ext uri="{FF2B5EF4-FFF2-40B4-BE49-F238E27FC236}">
                <a16:creationId xmlns:a16="http://schemas.microsoft.com/office/drawing/2014/main" id="{64DA1F91-AFBC-3747-93A8-58111A5FF789}"/>
              </a:ext>
            </a:extLst>
          </p:cNvPr>
          <p:cNvSpPr txBox="1"/>
          <p:nvPr/>
        </p:nvSpPr>
        <p:spPr>
          <a:xfrm>
            <a:off x="2549821" y="3102079"/>
            <a:ext cx="15291326" cy="1246496"/>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78">
              <a:defRPr/>
            </a:pPr>
            <a:r>
              <a:rPr lang="en-US" sz="2400">
                <a:solidFill>
                  <a:schemeClr val="bg1"/>
                </a:solidFill>
                <a:ea typeface="+mn-lt"/>
                <a:cs typeface="+mn-lt"/>
              </a:rPr>
              <a:t>Cyvatar does not focus on detection because you cannot get compliant, secure, or insured by detecting. We focus on getting our members secure and staying secure continuously by implementing &amp; maintaining the best-of-breed solutions, which include remediation.</a:t>
            </a:r>
          </a:p>
        </p:txBody>
      </p:sp>
      <p:sp>
        <p:nvSpPr>
          <p:cNvPr id="9" name="TextBox 8">
            <a:extLst>
              <a:ext uri="{FF2B5EF4-FFF2-40B4-BE49-F238E27FC236}">
                <a16:creationId xmlns:a16="http://schemas.microsoft.com/office/drawing/2014/main" id="{3C4400C8-FA53-F642-B422-D48DD30B1CF1}"/>
              </a:ext>
            </a:extLst>
          </p:cNvPr>
          <p:cNvSpPr txBox="1"/>
          <p:nvPr/>
        </p:nvSpPr>
        <p:spPr>
          <a:xfrm>
            <a:off x="2549821" y="5114630"/>
            <a:ext cx="15291326" cy="877163"/>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78">
              <a:buClr>
                <a:prstClr val="white">
                  <a:lumMod val="50000"/>
                </a:prstClr>
              </a:buClr>
              <a:buSzPct val="75000"/>
              <a:defRPr/>
            </a:pPr>
            <a:r>
              <a:rPr lang="en-US" sz="2400">
                <a:solidFill>
                  <a:schemeClr val="bg1"/>
                </a:solidFill>
                <a:latin typeface="Calibri" panose="020F0502020204030204" pitchFamily="34" charset="0"/>
              </a:rPr>
              <a:t>Cyvatar has created all its solutions based on compliance requirements and mapped them to those requirements. making it seamless to get our members to a compliance state with our vast network of </a:t>
            </a:r>
            <a:r>
              <a:rPr lang="en-US" sz="2400" err="1">
                <a:solidFill>
                  <a:schemeClr val="bg1"/>
                </a:solidFill>
                <a:latin typeface="Calibri" panose="020F0502020204030204" pitchFamily="34" charset="0"/>
              </a:rPr>
              <a:t>vCISOs</a:t>
            </a:r>
            <a:r>
              <a:rPr lang="en-US" sz="2400">
                <a:solidFill>
                  <a:schemeClr val="bg1"/>
                </a:solidFill>
                <a:latin typeface="Calibri" panose="020F0502020204030204" pitchFamily="34" charset="0"/>
              </a:rPr>
              <a:t> and compliance auditors.  </a:t>
            </a:r>
            <a:endParaRPr lang="en-US" sz="2400">
              <a:solidFill>
                <a:schemeClr val="bg1"/>
              </a:solidFill>
              <a:latin typeface="Arial" panose="020B0604020202020204"/>
            </a:endParaRPr>
          </a:p>
        </p:txBody>
      </p:sp>
      <p:sp>
        <p:nvSpPr>
          <p:cNvPr id="14" name="Hexagon 13">
            <a:extLst>
              <a:ext uri="{FF2B5EF4-FFF2-40B4-BE49-F238E27FC236}">
                <a16:creationId xmlns:a16="http://schemas.microsoft.com/office/drawing/2014/main" id="{655BAD7A-1ECA-414B-B615-37CCC26EACBD}"/>
              </a:ext>
            </a:extLst>
          </p:cNvPr>
          <p:cNvSpPr/>
          <p:nvPr/>
        </p:nvSpPr>
        <p:spPr>
          <a:xfrm rot="5400000">
            <a:off x="894003" y="2444615"/>
            <a:ext cx="1445442" cy="1319753"/>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sp>
        <p:nvSpPr>
          <p:cNvPr id="15" name="Hexagon 14">
            <a:extLst>
              <a:ext uri="{FF2B5EF4-FFF2-40B4-BE49-F238E27FC236}">
                <a16:creationId xmlns:a16="http://schemas.microsoft.com/office/drawing/2014/main" id="{C747E820-68CA-D042-98C9-7BDD49F4236A}"/>
              </a:ext>
            </a:extLst>
          </p:cNvPr>
          <p:cNvSpPr/>
          <p:nvPr/>
        </p:nvSpPr>
        <p:spPr>
          <a:xfrm rot="5400000">
            <a:off x="894003" y="4365919"/>
            <a:ext cx="1445442" cy="1319753"/>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sp>
        <p:nvSpPr>
          <p:cNvPr id="7" name="TextBox 6">
            <a:extLst>
              <a:ext uri="{FF2B5EF4-FFF2-40B4-BE49-F238E27FC236}">
                <a16:creationId xmlns:a16="http://schemas.microsoft.com/office/drawing/2014/main" id="{4CE12EC7-174A-517D-6DAF-C9C5FF56CD90}"/>
              </a:ext>
            </a:extLst>
          </p:cNvPr>
          <p:cNvSpPr txBox="1"/>
          <p:nvPr/>
        </p:nvSpPr>
        <p:spPr>
          <a:xfrm>
            <a:off x="2549822" y="6023110"/>
            <a:ext cx="12587847" cy="692498"/>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78">
              <a:defRPr/>
            </a:pPr>
            <a:r>
              <a:rPr lang="en-US" sz="3600" b="1">
                <a:solidFill>
                  <a:srgbClr val="93FEFF"/>
                </a:solidFill>
                <a:latin typeface="Open Sans"/>
                <a:ea typeface="Open Sans"/>
                <a:cs typeface="Open Sans"/>
              </a:rPr>
              <a:t>Cybersecurity Insurance</a:t>
            </a:r>
            <a:endParaRPr lang="en-US" sz="2100"/>
          </a:p>
        </p:txBody>
      </p:sp>
      <p:sp>
        <p:nvSpPr>
          <p:cNvPr id="16" name="Hexagon 15">
            <a:extLst>
              <a:ext uri="{FF2B5EF4-FFF2-40B4-BE49-F238E27FC236}">
                <a16:creationId xmlns:a16="http://schemas.microsoft.com/office/drawing/2014/main" id="{0DBD0592-9476-1006-82B9-F5A2D9937F98}"/>
              </a:ext>
            </a:extLst>
          </p:cNvPr>
          <p:cNvSpPr/>
          <p:nvPr/>
        </p:nvSpPr>
        <p:spPr>
          <a:xfrm rot="5400000">
            <a:off x="894003" y="6240397"/>
            <a:ext cx="1445442" cy="1319753"/>
          </a:xfrm>
          <a:prstGeom prst="hexagon">
            <a:avLst/>
          </a:prstGeom>
          <a:noFill/>
          <a:ln w="28575">
            <a:solidFill>
              <a:srgbClr val="93F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sp>
        <p:nvSpPr>
          <p:cNvPr id="18" name="TextBox 17">
            <a:extLst>
              <a:ext uri="{FF2B5EF4-FFF2-40B4-BE49-F238E27FC236}">
                <a16:creationId xmlns:a16="http://schemas.microsoft.com/office/drawing/2014/main" id="{73B104A8-0BD4-F6C7-3EC5-77DD9ACAC9F4}"/>
              </a:ext>
            </a:extLst>
          </p:cNvPr>
          <p:cNvSpPr txBox="1"/>
          <p:nvPr/>
        </p:nvSpPr>
        <p:spPr>
          <a:xfrm>
            <a:off x="2549821" y="6757849"/>
            <a:ext cx="15291326" cy="877163"/>
          </a:xfrm>
          <a:prstGeom prst="rect">
            <a:avLst/>
          </a:prstGeom>
          <a:noFill/>
        </p:spPr>
        <p:txBody>
          <a:bodyPr wrap="square" lIns="137160" tIns="68580" rIns="137160" bIns="6858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defTabSz="914378">
              <a:defRPr/>
            </a:pPr>
            <a:r>
              <a:rPr lang="en-US" sz="2400">
                <a:solidFill>
                  <a:schemeClr val="bg1"/>
                </a:solidFill>
                <a:ea typeface="+mn-lt"/>
                <a:cs typeface="+mn-lt"/>
              </a:rPr>
              <a:t>Cyvatar continuously delivers the preventative controls that insurance companies require.  We have partnered with several top brokers to help our members get insurance.</a:t>
            </a:r>
            <a:endParaRPr lang="en-US" sz="3000">
              <a:solidFill>
                <a:schemeClr val="bg1"/>
              </a:solidFill>
              <a:ea typeface="+mn-lt"/>
              <a:cs typeface="+mn-lt"/>
            </a:endParaRPr>
          </a:p>
        </p:txBody>
      </p:sp>
      <p:sp>
        <p:nvSpPr>
          <p:cNvPr id="3" name="TextBox 2">
            <a:extLst>
              <a:ext uri="{FF2B5EF4-FFF2-40B4-BE49-F238E27FC236}">
                <a16:creationId xmlns:a16="http://schemas.microsoft.com/office/drawing/2014/main" id="{86666C28-B044-B644-DFF2-CF1EA93BD1B9}"/>
              </a:ext>
            </a:extLst>
          </p:cNvPr>
          <p:cNvSpPr txBox="1"/>
          <p:nvPr/>
        </p:nvSpPr>
        <p:spPr>
          <a:xfrm>
            <a:off x="1189684" y="2340330"/>
            <a:ext cx="854081" cy="138499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8100" b="1">
                <a:solidFill>
                  <a:schemeClr val="bg1"/>
                </a:solidFill>
              </a:rPr>
              <a:t>1</a:t>
            </a:r>
          </a:p>
        </p:txBody>
      </p:sp>
      <p:sp>
        <p:nvSpPr>
          <p:cNvPr id="13" name="TextBox 12">
            <a:extLst>
              <a:ext uri="{FF2B5EF4-FFF2-40B4-BE49-F238E27FC236}">
                <a16:creationId xmlns:a16="http://schemas.microsoft.com/office/drawing/2014/main" id="{1B64E2BE-4C35-8B96-6771-A9C3E6C43414}"/>
              </a:ext>
            </a:extLst>
          </p:cNvPr>
          <p:cNvSpPr txBox="1"/>
          <p:nvPr/>
        </p:nvSpPr>
        <p:spPr>
          <a:xfrm>
            <a:off x="1168498" y="6237999"/>
            <a:ext cx="854081" cy="138499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8100" b="1">
                <a:solidFill>
                  <a:schemeClr val="bg1"/>
                </a:solidFill>
              </a:rPr>
              <a:t>3</a:t>
            </a:r>
          </a:p>
        </p:txBody>
      </p:sp>
      <p:sp>
        <p:nvSpPr>
          <p:cNvPr id="17" name="TextBox 16">
            <a:extLst>
              <a:ext uri="{FF2B5EF4-FFF2-40B4-BE49-F238E27FC236}">
                <a16:creationId xmlns:a16="http://schemas.microsoft.com/office/drawing/2014/main" id="{91B9C91A-81A2-64EC-7A85-CA8F6B6288EE}"/>
              </a:ext>
            </a:extLst>
          </p:cNvPr>
          <p:cNvSpPr txBox="1"/>
          <p:nvPr/>
        </p:nvSpPr>
        <p:spPr>
          <a:xfrm>
            <a:off x="1168499" y="4303073"/>
            <a:ext cx="854081" cy="1384995"/>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8100" b="1">
                <a:solidFill>
                  <a:schemeClr val="bg1"/>
                </a:solidFill>
              </a:rPr>
              <a:t>2</a:t>
            </a:r>
          </a:p>
        </p:txBody>
      </p:sp>
    </p:spTree>
    <p:extLst>
      <p:ext uri="{BB962C8B-B14F-4D97-AF65-F5344CB8AC3E}">
        <p14:creationId xmlns:p14="http://schemas.microsoft.com/office/powerpoint/2010/main" val="21966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4" grpId="0" animBg="1"/>
      <p:bldP spid="15" grpId="0" animBg="1"/>
      <p:bldP spid="7" grpId="0"/>
      <p:bldP spid="16" grpId="0" animBg="1"/>
      <p:bldP spid="18" grpId="0"/>
      <p:bldP spid="3"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88D68B-9BAC-AEBC-8155-CE18F74A236A}"/>
              </a:ext>
            </a:extLst>
          </p:cNvPr>
          <p:cNvSpPr txBox="1"/>
          <p:nvPr/>
        </p:nvSpPr>
        <p:spPr>
          <a:xfrm>
            <a:off x="792197" y="4328852"/>
            <a:ext cx="8009454" cy="1384995"/>
          </a:xfrm>
          <a:prstGeom prst="rect">
            <a:avLst/>
          </a:prstGeom>
          <a:noFill/>
        </p:spPr>
        <p:txBody>
          <a:bodyPr wrap="square" lIns="91440" tIns="45720" rIns="91440" bIns="4572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200" b="1">
                <a:solidFill>
                  <a:srgbClr val="91FEFF"/>
                </a:solidFill>
                <a:latin typeface="Open Sans"/>
                <a:ea typeface="Open Sans"/>
                <a:cs typeface="Open Sans"/>
              </a:rPr>
              <a:t>Onboarding Experience with </a:t>
            </a:r>
            <a:r>
              <a:rPr lang="en-US" sz="4200" b="1" err="1">
                <a:solidFill>
                  <a:srgbClr val="91FEFF"/>
                </a:solidFill>
                <a:latin typeface="Open Sans"/>
                <a:ea typeface="Open Sans"/>
                <a:cs typeface="Open Sans"/>
              </a:rPr>
              <a:t>Cyvatar</a:t>
            </a:r>
          </a:p>
        </p:txBody>
      </p:sp>
      <p:sp>
        <p:nvSpPr>
          <p:cNvPr id="2" name="Hexagon 1">
            <a:extLst>
              <a:ext uri="{FF2B5EF4-FFF2-40B4-BE49-F238E27FC236}">
                <a16:creationId xmlns:a16="http://schemas.microsoft.com/office/drawing/2014/main" id="{E3E07579-CC31-98BC-E397-413E5247ABF4}"/>
              </a:ext>
            </a:extLst>
          </p:cNvPr>
          <p:cNvSpPr/>
          <p:nvPr/>
        </p:nvSpPr>
        <p:spPr>
          <a:xfrm rot="5400000">
            <a:off x="9390446" y="1364225"/>
            <a:ext cx="8484851" cy="7314527"/>
          </a:xfrm>
          <a:prstGeom prst="hexagon">
            <a:avLst/>
          </a:prstGeom>
          <a:solidFill>
            <a:srgbClr val="C4B3E9">
              <a:alpha val="15746"/>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6" name="Picture 5" descr="A picture containing text, room, gallery, sign&#10;&#10;Description automatically generated">
            <a:extLst>
              <a:ext uri="{FF2B5EF4-FFF2-40B4-BE49-F238E27FC236}">
                <a16:creationId xmlns:a16="http://schemas.microsoft.com/office/drawing/2014/main" id="{DC4DB3C5-A120-1901-174B-9194C6A53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089" y="1055131"/>
            <a:ext cx="5613563" cy="5613563"/>
          </a:xfrm>
          <a:prstGeom prst="rect">
            <a:avLst/>
          </a:prstGeom>
        </p:spPr>
      </p:pic>
      <p:pic>
        <p:nvPicPr>
          <p:cNvPr id="7" name="Picture 6" descr="A close up of a sign&#10;&#10;Description automatically generated">
            <a:extLst>
              <a:ext uri="{FF2B5EF4-FFF2-40B4-BE49-F238E27FC236}">
                <a16:creationId xmlns:a16="http://schemas.microsoft.com/office/drawing/2014/main" id="{5C6F6F78-E509-B00D-7BE1-65AF5D3940E0}"/>
              </a:ext>
            </a:extLst>
          </p:cNvPr>
          <p:cNvPicPr>
            <a:picLocks noChangeAspect="1"/>
          </p:cNvPicPr>
          <p:nvPr/>
        </p:nvPicPr>
        <p:blipFill rotWithShape="1">
          <a:blip r:embed="rId3">
            <a:extLst>
              <a:ext uri="{28A0092B-C50C-407E-A947-70E740481C1C}">
                <a14:useLocalDpi xmlns:a14="http://schemas.microsoft.com/office/drawing/2010/main" val="0"/>
              </a:ext>
            </a:extLst>
          </a:blip>
          <a:srcRect l="17732"/>
          <a:stretch/>
        </p:blipFill>
        <p:spPr>
          <a:xfrm>
            <a:off x="10563573" y="6245224"/>
            <a:ext cx="6236568" cy="1238825"/>
          </a:xfrm>
          <a:prstGeom prst="rect">
            <a:avLst/>
          </a:prstGeom>
        </p:spPr>
      </p:pic>
    </p:spTree>
    <p:extLst>
      <p:ext uri="{BB962C8B-B14F-4D97-AF65-F5344CB8AC3E}">
        <p14:creationId xmlns:p14="http://schemas.microsoft.com/office/powerpoint/2010/main" val="1448417660"/>
      </p:ext>
    </p:extLst>
  </p:cSld>
  <p:clrMapOvr>
    <a:masterClrMapping/>
  </p:clrMapOvr>
</p:sld>
</file>

<file path=ppt/theme/theme1.xml><?xml version="1.0" encoding="utf-8"?>
<a:theme xmlns:a="http://schemas.openxmlformats.org/drawingml/2006/main" name="Office Theme">
  <a:themeElements>
    <a:clrScheme name="cyvatar colors">
      <a:dk1>
        <a:srgbClr val="000000"/>
      </a:dk1>
      <a:lt1>
        <a:srgbClr val="FFFFFF"/>
      </a:lt1>
      <a:dk2>
        <a:srgbClr val="07033D"/>
      </a:dk2>
      <a:lt2>
        <a:srgbClr val="E7E6E6"/>
      </a:lt2>
      <a:accent1>
        <a:srgbClr val="91FEFF"/>
      </a:accent1>
      <a:accent2>
        <a:srgbClr val="2693B7"/>
      </a:accent2>
      <a:accent3>
        <a:srgbClr val="7448DE"/>
      </a:accent3>
      <a:accent4>
        <a:srgbClr val="FF6AFC"/>
      </a:accent4>
      <a:accent5>
        <a:srgbClr val="A88CFF"/>
      </a:accent5>
      <a:accent6>
        <a:srgbClr val="89DDF2"/>
      </a:accent6>
      <a:hlink>
        <a:srgbClr val="2693B7"/>
      </a:hlink>
      <a:folHlink>
        <a:srgbClr val="6E4B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yvatar font">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56AE3A5A59294BA0A751D20523D8C8" ma:contentTypeVersion="20" ma:contentTypeDescription="Create a new document." ma:contentTypeScope="" ma:versionID="80f4ae31ffc8020b0374a863f519f0a8">
  <xsd:schema xmlns:xsd="http://www.w3.org/2001/XMLSchema" xmlns:xs="http://www.w3.org/2001/XMLSchema" xmlns:p="http://schemas.microsoft.com/office/2006/metadata/properties" xmlns:ns1="http://schemas.microsoft.com/sharepoint/v3" xmlns:ns2="291e52f4-abf4-4fa6-8a5f-407834b66315" xmlns:ns3="affe3ce9-dc3e-4dc4-85f3-a0dbe3347e69" targetNamespace="http://schemas.microsoft.com/office/2006/metadata/properties" ma:root="true" ma:fieldsID="d2b59b4927a4790f47625389c9f872d0" ns1:_="" ns2:_="" ns3:_="">
    <xsd:import namespace="http://schemas.microsoft.com/sharepoint/v3"/>
    <xsd:import namespace="291e52f4-abf4-4fa6-8a5f-407834b66315"/>
    <xsd:import namespace="affe3ce9-dc3e-4dc4-85f3-a0dbe3347e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1e52f4-abf4-4fa6-8a5f-407834b663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701fbf9-1742-4c36-9ff2-5a15a35ff2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fe3ce9-dc3e-4dc4-85f3-a0dbe3347e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2037193-75b7-4ce5-9f0a-95aba26a9f1a}" ma:internalName="TaxCatchAll" ma:showField="CatchAllData" ma:web="affe3ce9-dc3e-4dc4-85f3-a0dbe3347e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ffe3ce9-dc3e-4dc4-85f3-a0dbe3347e69">
      <UserInfo>
        <DisplayName>SharingLinks.14000c5e-6823-43cf-9448-fb9c5730d9d0.OrganizationEdit.a1b08df7-7dbf-44bf-959b-d2e4f9d3107f</DisplayName>
        <AccountId>13</AccountId>
        <AccountType/>
      </UserInfo>
      <UserInfo>
        <DisplayName>DProdMGD105\_spocrwl_191167</DisplayName>
        <AccountId>11</AccountId>
        <AccountType/>
      </UserInfo>
      <UserInfo>
        <DisplayName>Maria Diaz</DisplayName>
        <AccountId>1404</AccountId>
        <AccountType/>
      </UserInfo>
      <UserInfo>
        <DisplayName>Corey White</DisplayName>
        <AccountId>6</AccountId>
        <AccountType/>
      </UserInfo>
    </SharedWithUsers>
    <lcf76f155ced4ddcb4097134ff3c332f xmlns="291e52f4-abf4-4fa6-8a5f-407834b66315">
      <Terms xmlns="http://schemas.microsoft.com/office/infopath/2007/PartnerControls"/>
    </lcf76f155ced4ddcb4097134ff3c332f>
    <TaxCatchAll xmlns="affe3ce9-dc3e-4dc4-85f3-a0dbe3347e69" xsi:nil="true"/>
  </documentManagement>
</p:properties>
</file>

<file path=customXml/itemProps1.xml><?xml version="1.0" encoding="utf-8"?>
<ds:datastoreItem xmlns:ds="http://schemas.openxmlformats.org/officeDocument/2006/customXml" ds:itemID="{F24FF087-E9D3-4FC2-81C9-40BD9710CF96}">
  <ds:schemaRefs>
    <ds:schemaRef ds:uri="291e52f4-abf4-4fa6-8a5f-407834b66315"/>
    <ds:schemaRef ds:uri="affe3ce9-dc3e-4dc4-85f3-a0dbe3347e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553B92-2B6B-4E88-9894-7EA5585179FE}">
  <ds:schemaRefs>
    <ds:schemaRef ds:uri="http://schemas.microsoft.com/sharepoint/v3/contenttype/forms"/>
  </ds:schemaRefs>
</ds:datastoreItem>
</file>

<file path=customXml/itemProps3.xml><?xml version="1.0" encoding="utf-8"?>
<ds:datastoreItem xmlns:ds="http://schemas.openxmlformats.org/officeDocument/2006/customXml" ds:itemID="{CB20B693-0AE5-4B1A-B406-93E97CC8DA98}">
  <ds:schemaRefs>
    <ds:schemaRef ds:uri="291e52f4-abf4-4fa6-8a5f-407834b66315"/>
    <ds:schemaRef ds:uri="affe3ce9-dc3e-4dc4-85f3-a0dbe3347e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30</Slides>
  <Notes>22</Notes>
  <HiddenSlides>0</HiddenSlide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Deck Template</dc:title>
  <dc:creator>Courtney Pereira</dc:creator>
  <cp:revision>214</cp:revision>
  <dcterms:created xsi:type="dcterms:W3CDTF">2006-08-16T00:00:00Z</dcterms:created>
  <dcterms:modified xsi:type="dcterms:W3CDTF">2025-03-21T16:25:38Z</dcterms:modified>
  <dc:identifier>DAFBoDpARMQ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0x010100A656AE3A5A59294BA0A751D20523D8C8</vt:lpwstr>
  </property>
  <property fmtid="{D5CDD505-2E9C-101B-9397-08002B2CF9AE}" pid="3" name="MediaServiceImageTags">
    <vt:lpwstr/>
  </property>
</Properties>
</file>