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4"/>
    <p:sldMasterId id="2147483724" r:id="rId5"/>
  </p:sldMasterIdLst>
  <p:notesMasterIdLst>
    <p:notesMasterId r:id="rId42"/>
  </p:notesMasterIdLst>
  <p:handoutMasterIdLst>
    <p:handoutMasterId r:id="rId43"/>
  </p:handoutMasterIdLst>
  <p:sldIdLst>
    <p:sldId id="1123" r:id="rId6"/>
    <p:sldId id="788" r:id="rId7"/>
    <p:sldId id="809" r:id="rId8"/>
    <p:sldId id="856" r:id="rId9"/>
    <p:sldId id="1146" r:id="rId10"/>
    <p:sldId id="1133" r:id="rId11"/>
    <p:sldId id="1144" r:id="rId12"/>
    <p:sldId id="1140" r:id="rId13"/>
    <p:sldId id="1138" r:id="rId14"/>
    <p:sldId id="828" r:id="rId15"/>
    <p:sldId id="1145" r:id="rId16"/>
    <p:sldId id="829" r:id="rId17"/>
    <p:sldId id="830" r:id="rId18"/>
    <p:sldId id="854" r:id="rId19"/>
    <p:sldId id="1149" r:id="rId20"/>
    <p:sldId id="833" r:id="rId21"/>
    <p:sldId id="831" r:id="rId22"/>
    <p:sldId id="835" r:id="rId23"/>
    <p:sldId id="855" r:id="rId24"/>
    <p:sldId id="834" r:id="rId25"/>
    <p:sldId id="1131" r:id="rId26"/>
    <p:sldId id="1126" r:id="rId27"/>
    <p:sldId id="799" r:id="rId28"/>
    <p:sldId id="841" r:id="rId29"/>
    <p:sldId id="1135" r:id="rId30"/>
    <p:sldId id="840" r:id="rId31"/>
    <p:sldId id="1132" r:id="rId32"/>
    <p:sldId id="1134" r:id="rId33"/>
    <p:sldId id="789" r:id="rId34"/>
    <p:sldId id="1147" r:id="rId35"/>
    <p:sldId id="1044" r:id="rId36"/>
    <p:sldId id="1136" r:id="rId37"/>
    <p:sldId id="845" r:id="rId38"/>
    <p:sldId id="1048" r:id="rId39"/>
    <p:sldId id="1137" r:id="rId40"/>
    <p:sldId id="114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FEFF"/>
    <a:srgbClr val="B72BFF"/>
    <a:srgbClr val="6CD2E7"/>
    <a:srgbClr val="653DCB"/>
    <a:srgbClr val="0A0541"/>
    <a:srgbClr val="4428A4"/>
    <a:srgbClr val="392298"/>
    <a:srgbClr val="973AEE"/>
    <a:srgbClr val="C4B3E9"/>
    <a:srgbClr val="00B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442E87-9EA4-425B-8C49-625B7192C660}" v="9" dt="2025-03-11T19:54:16.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02" y="12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378CE0-40DE-4850-AE43-887D8B0C9DCA}" type="doc">
      <dgm:prSet loTypeId="urn:microsoft.com/office/officeart/2005/8/layout/lProcess2" loCatId="relationship" qsTypeId="urn:microsoft.com/office/officeart/2005/8/quickstyle/simple5" qsCatId="simple" csTypeId="urn:microsoft.com/office/officeart/2005/8/colors/accent3_3" csCatId="accent3" phldr="1"/>
      <dgm:spPr/>
      <dgm:t>
        <a:bodyPr/>
        <a:lstStyle/>
        <a:p>
          <a:endParaRPr lang="en-US"/>
        </a:p>
      </dgm:t>
    </dgm:pt>
    <dgm:pt modelId="{E615AC16-DCE9-41AE-9409-2CB48F824F8E}">
      <dgm:prSet phldrT="[Text]" custT="1"/>
      <dgm:spPr>
        <a:solidFill>
          <a:srgbClr val="4428A4"/>
        </a:solidFill>
      </dgm:spPr>
      <dgm:t>
        <a:bodyPr anchor="t"/>
        <a:lstStyle/>
        <a:p>
          <a:pPr rtl="0">
            <a:lnSpc>
              <a:spcPct val="100000"/>
            </a:lnSpc>
            <a:spcBef>
              <a:spcPts val="600"/>
            </a:spcBef>
            <a:spcAft>
              <a:spcPts val="0"/>
            </a:spcAft>
          </a:pPr>
          <a:endParaRPr lang="en-US" sz="1050" b="1">
            <a:solidFill>
              <a:srgbClr val="93FEFF"/>
            </a:solidFill>
            <a:latin typeface="Open Sans"/>
            <a:ea typeface="Open Sans"/>
            <a:cs typeface="Open Sans"/>
          </a:endParaRPr>
        </a:p>
        <a:p>
          <a:pPr rtl="0">
            <a:lnSpc>
              <a:spcPct val="100000"/>
            </a:lnSpc>
            <a:spcBef>
              <a:spcPts val="600"/>
            </a:spcBef>
            <a:spcAft>
              <a:spcPts val="0"/>
            </a:spcAft>
          </a:pPr>
          <a:r>
            <a:rPr lang="en-US" sz="1050" b="1">
              <a:solidFill>
                <a:srgbClr val="93FEFF"/>
              </a:solidFill>
              <a:latin typeface="Open Sans"/>
              <a:ea typeface="Open Sans"/>
              <a:cs typeface="Open Sans"/>
            </a:rPr>
            <a:t>Sign up for </a:t>
          </a:r>
          <a:r>
            <a:rPr lang="en-US" sz="1050" b="1" err="1">
              <a:solidFill>
                <a:srgbClr val="93FEFF"/>
              </a:solidFill>
              <a:latin typeface="Open Sans"/>
              <a:ea typeface="Open Sans"/>
              <a:cs typeface="Open Sans"/>
            </a:rPr>
            <a:t>MyCyvatar</a:t>
          </a:r>
          <a:endParaRPr lang="en-US" sz="1050"/>
        </a:p>
        <a:p>
          <a:pPr>
            <a:lnSpc>
              <a:spcPct val="100000"/>
            </a:lnSpc>
            <a:spcBef>
              <a:spcPts val="0"/>
            </a:spcBef>
            <a:spcAft>
              <a:spcPts val="0"/>
            </a:spcAft>
          </a:pPr>
          <a:r>
            <a:rPr lang="en-US" sz="1000" b="0">
              <a:solidFill>
                <a:schemeClr val="bg1"/>
              </a:solidFill>
              <a:latin typeface="Open Sans"/>
              <a:ea typeface="Open Sans"/>
              <a:cs typeface="Open Sans"/>
            </a:rPr>
            <a:t>Complete Assessment</a:t>
          </a:r>
        </a:p>
        <a:p>
          <a:pPr rtl="0">
            <a:lnSpc>
              <a:spcPct val="100000"/>
            </a:lnSpc>
            <a:spcBef>
              <a:spcPts val="0"/>
            </a:spcBef>
            <a:spcAft>
              <a:spcPts val="0"/>
            </a:spcAft>
          </a:pPr>
          <a:r>
            <a:rPr lang="en-US" sz="1000" b="0">
              <a:solidFill>
                <a:schemeClr val="bg1"/>
              </a:solidFill>
              <a:latin typeface="Open Sans"/>
              <a:ea typeface="Open Sans"/>
              <a:cs typeface="Open Sans"/>
            </a:rPr>
            <a:t>Schedule Freemium scans</a:t>
          </a:r>
        </a:p>
        <a:p>
          <a:pPr rtl="0">
            <a:lnSpc>
              <a:spcPct val="100000"/>
            </a:lnSpc>
            <a:spcBef>
              <a:spcPts val="0"/>
            </a:spcBef>
            <a:spcAft>
              <a:spcPts val="0"/>
            </a:spcAft>
          </a:pPr>
          <a:r>
            <a:rPr lang="en-US" sz="1000" b="0">
              <a:solidFill>
                <a:schemeClr val="bg1"/>
              </a:solidFill>
              <a:latin typeface="Open Sans"/>
              <a:ea typeface="Open Sans"/>
              <a:cs typeface="Open Sans"/>
            </a:rPr>
            <a:t>Download Free Security Policies</a:t>
          </a:r>
        </a:p>
        <a:p>
          <a:pPr rtl="0">
            <a:lnSpc>
              <a:spcPct val="100000"/>
            </a:lnSpc>
            <a:spcBef>
              <a:spcPts val="0"/>
            </a:spcBef>
            <a:spcAft>
              <a:spcPts val="0"/>
            </a:spcAft>
          </a:pPr>
          <a:r>
            <a:rPr lang="en-US" sz="1000" b="0">
              <a:solidFill>
                <a:schemeClr val="bg1"/>
              </a:solidFill>
              <a:latin typeface="Open Sans"/>
              <a:ea typeface="Open Sans"/>
              <a:cs typeface="Open Sans"/>
            </a:rPr>
            <a:t>Select Solutions to purchase through eCommerce</a:t>
          </a:r>
          <a:endParaRPr lang="en-US" sz="1050" b="1">
            <a:solidFill>
              <a:srgbClr val="93FEFF"/>
            </a:solidFill>
            <a:latin typeface="Open Sans"/>
            <a:ea typeface="Open Sans"/>
            <a:cs typeface="Open Sans"/>
          </a:endParaRPr>
        </a:p>
        <a:p>
          <a:pPr rtl="0">
            <a:lnSpc>
              <a:spcPct val="100000"/>
            </a:lnSpc>
            <a:spcBef>
              <a:spcPts val="600"/>
            </a:spcBef>
            <a:spcAft>
              <a:spcPts val="0"/>
            </a:spcAft>
          </a:pPr>
          <a:r>
            <a:rPr lang="en-US" sz="1050" b="1">
              <a:solidFill>
                <a:srgbClr val="93FEFF"/>
              </a:solidFill>
              <a:latin typeface="Open Sans"/>
              <a:ea typeface="Open Sans"/>
              <a:cs typeface="Open Sans"/>
            </a:rPr>
            <a:t>New Subscription </a:t>
          </a:r>
          <a:r>
            <a:rPr lang="en-US" sz="1050" b="1" err="1">
              <a:solidFill>
                <a:srgbClr val="93FEFF"/>
              </a:solidFill>
              <a:latin typeface="Open Sans"/>
              <a:ea typeface="Open Sans"/>
              <a:cs typeface="Open Sans"/>
            </a:rPr>
            <a:t>CyvatarPro</a:t>
          </a:r>
          <a:r>
            <a:rPr lang="en-US" sz="1050" b="1">
              <a:solidFill>
                <a:srgbClr val="93FEFF"/>
              </a:solidFill>
              <a:latin typeface="Open Sans"/>
              <a:ea typeface="Open Sans"/>
              <a:cs typeface="Open Sans"/>
            </a:rPr>
            <a:t>! </a:t>
          </a:r>
          <a:endParaRPr lang="en-US" sz="1050"/>
        </a:p>
        <a:p>
          <a:pPr rtl="0">
            <a:lnSpc>
              <a:spcPct val="100000"/>
            </a:lnSpc>
            <a:spcBef>
              <a:spcPct val="0"/>
            </a:spcBef>
            <a:spcAft>
              <a:spcPts val="0"/>
            </a:spcAft>
          </a:pPr>
          <a:r>
            <a:rPr lang="en-US" sz="1000">
              <a:solidFill>
                <a:schemeClr val="bg1"/>
              </a:solidFill>
              <a:latin typeface="Open Sans"/>
              <a:ea typeface="Open Sans"/>
              <a:cs typeface="Open Sans"/>
            </a:rPr>
            <a:t>Your Member Experience (MX)  Manager will reach out to Welcome you to the </a:t>
          </a:r>
          <a:r>
            <a:rPr lang="en-US" sz="1000" err="1">
              <a:solidFill>
                <a:schemeClr val="bg1"/>
              </a:solidFill>
              <a:latin typeface="Open Sans"/>
              <a:ea typeface="Open Sans"/>
              <a:cs typeface="Open Sans"/>
            </a:rPr>
            <a:t>CyFamily</a:t>
          </a:r>
          <a:r>
            <a:rPr lang="en-US" sz="1000">
              <a:solidFill>
                <a:schemeClr val="bg1"/>
              </a:solidFill>
              <a:latin typeface="Open Sans"/>
              <a:ea typeface="Open Sans"/>
              <a:cs typeface="Open Sans"/>
            </a:rPr>
            <a:t>!</a:t>
          </a:r>
          <a:r>
            <a:rPr lang="en-US" sz="1000" b="0">
              <a:solidFill>
                <a:schemeClr val="bg1"/>
              </a:solidFill>
              <a:latin typeface="Open Sans"/>
              <a:ea typeface="Open Sans"/>
              <a:cs typeface="Open Sans"/>
            </a:rPr>
            <a:t> </a:t>
          </a:r>
          <a:endParaRPr lang="en-US" sz="900" b="1">
            <a:solidFill>
              <a:srgbClr val="93FEFF"/>
            </a:solidFill>
            <a:latin typeface="Open Sans"/>
            <a:ea typeface="Open Sans"/>
            <a:cs typeface="Open Sans"/>
          </a:endParaRPr>
        </a:p>
        <a:p>
          <a:pPr rtl="0">
            <a:lnSpc>
              <a:spcPct val="100000"/>
            </a:lnSpc>
            <a:spcBef>
              <a:spcPct val="0"/>
            </a:spcBef>
            <a:spcAft>
              <a:spcPts val="0"/>
            </a:spcAft>
          </a:pPr>
          <a:endParaRPr lang="en-US" sz="900" b="1">
            <a:solidFill>
              <a:srgbClr val="93FEFF"/>
            </a:solidFill>
            <a:latin typeface="Open Sans"/>
            <a:ea typeface="Open Sans"/>
            <a:cs typeface="Open Sans"/>
          </a:endParaRPr>
        </a:p>
        <a:p>
          <a:pPr rtl="0">
            <a:lnSpc>
              <a:spcPct val="100000"/>
            </a:lnSpc>
            <a:spcBef>
              <a:spcPct val="0"/>
            </a:spcBef>
            <a:spcAft>
              <a:spcPts val="0"/>
            </a:spcAft>
          </a:pPr>
          <a:r>
            <a:rPr lang="en-US" sz="1050" b="1">
              <a:solidFill>
                <a:srgbClr val="93FEFF"/>
              </a:solidFill>
              <a:latin typeface="Open Sans"/>
              <a:ea typeface="Open Sans"/>
              <a:cs typeface="Open Sans"/>
            </a:rPr>
            <a:t>Technical Information </a:t>
          </a:r>
        </a:p>
        <a:p>
          <a:pPr rtl="0">
            <a:lnSpc>
              <a:spcPct val="100000"/>
            </a:lnSpc>
            <a:spcBef>
              <a:spcPct val="0"/>
            </a:spcBef>
            <a:spcAft>
              <a:spcPts val="0"/>
            </a:spcAft>
          </a:pPr>
          <a:r>
            <a:rPr lang="en-US" sz="1000" b="0">
              <a:solidFill>
                <a:schemeClr val="bg1"/>
              </a:solidFill>
              <a:latin typeface="Open Sans"/>
              <a:ea typeface="Open Sans"/>
              <a:cs typeface="Open Sans"/>
            </a:rPr>
            <a:t>Enable notifications in the Cyvatar Platform and complete the data collection forms for Cyvatar Security Engineers to </a:t>
          </a:r>
          <a:r>
            <a:rPr lang="en-US" sz="1000">
              <a:solidFill>
                <a:schemeClr val="bg1"/>
              </a:solidFill>
              <a:latin typeface="Open Sans"/>
              <a:ea typeface="Open Sans"/>
              <a:cs typeface="Open Sans"/>
            </a:rPr>
            <a:t>custom select solution product</a:t>
          </a:r>
          <a:r>
            <a:rPr lang="en-US" sz="1000" b="0">
              <a:solidFill>
                <a:schemeClr val="bg1"/>
              </a:solidFill>
              <a:latin typeface="Open Sans"/>
              <a:ea typeface="Open Sans"/>
              <a:cs typeface="Open Sans"/>
            </a:rPr>
            <a:t>(s) that best fit your environment. </a:t>
          </a:r>
          <a:endParaRPr lang="en-US" sz="1000" b="0">
            <a:solidFill>
              <a:schemeClr val="bg1"/>
            </a:solidFill>
            <a:latin typeface="Arial" panose="020B0604020202020204"/>
            <a:ea typeface="Open Sans"/>
            <a:cs typeface="Arial" panose="020B0604020202020204"/>
          </a:endParaRPr>
        </a:p>
      </dgm:t>
    </dgm:pt>
    <dgm:pt modelId="{887A8956-5C89-458C-BD8E-9919AD224888}" type="parTrans" cxnId="{575A22F3-73A5-49AB-9D85-68F396DA3DF7}">
      <dgm:prSet/>
      <dgm:spPr/>
      <dgm:t>
        <a:bodyPr/>
        <a:lstStyle/>
        <a:p>
          <a:endParaRPr lang="en-US" sz="1500"/>
        </a:p>
      </dgm:t>
    </dgm:pt>
    <dgm:pt modelId="{858827E5-2865-41D2-BAA8-E52EDAF2F421}" type="sibTrans" cxnId="{575A22F3-73A5-49AB-9D85-68F396DA3DF7}">
      <dgm:prSet/>
      <dgm:spPr/>
      <dgm:t>
        <a:bodyPr/>
        <a:lstStyle/>
        <a:p>
          <a:endParaRPr lang="en-US" sz="1500"/>
        </a:p>
      </dgm:t>
    </dgm:pt>
    <dgm:pt modelId="{60A06182-A495-4659-9D91-766EB2A638D4}">
      <dgm:prSet phldrT="[Text]" custT="1"/>
      <dgm:spPr>
        <a:solidFill>
          <a:srgbClr val="4428A4"/>
        </a:solidFill>
      </dgm:spPr>
      <dgm:t>
        <a:bodyPr anchor="t"/>
        <a:lstStyle/>
        <a:p>
          <a:pPr>
            <a:lnSpc>
              <a:spcPct val="100000"/>
            </a:lnSpc>
            <a:spcAft>
              <a:spcPts val="0"/>
            </a:spcAft>
          </a:pPr>
          <a:endParaRPr lang="en-US" sz="105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Aft>
              <a:spcPts val="0"/>
            </a:spcAft>
          </a:pPr>
          <a:r>
            <a:rPr lang="en-US" sz="1050" b="1">
              <a:solidFill>
                <a:srgbClr val="93FEFF"/>
              </a:solidFill>
              <a:latin typeface="Open Sans"/>
              <a:ea typeface="Open Sans"/>
              <a:cs typeface="Open Sans"/>
            </a:rPr>
            <a:t>Configuration</a:t>
          </a:r>
          <a:endParaRPr lang="en-US" sz="1050">
            <a:solidFill>
              <a:srgbClr val="93FEFF"/>
            </a:solidFill>
            <a:latin typeface="Open Sans"/>
            <a:ea typeface="Open Sans"/>
            <a:cs typeface="Open Sans"/>
          </a:endParaRPr>
        </a:p>
        <a:p>
          <a:pPr>
            <a:lnSpc>
              <a:spcPct val="100000"/>
            </a:lnSpc>
            <a:spcAft>
              <a:spcPts val="0"/>
            </a:spcAft>
          </a:pPr>
          <a:r>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t>Once installed, Cyvatar Security Engineers will lead configuration efforts based on recommended security best practices and knowledge of your unique environment needs. </a:t>
          </a:r>
        </a:p>
        <a:p>
          <a:pPr>
            <a:lnSpc>
              <a:spcPct val="100000"/>
            </a:lnSpc>
            <a:spcAft>
              <a:spcPts val="0"/>
            </a:spcAft>
          </a:pPr>
          <a:endParaRPr lang="en-US" sz="1050" b="1">
            <a:solidFill>
              <a:srgbClr val="93FEFF"/>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ct val="35000"/>
            </a:spcAft>
          </a:pPr>
          <a:r>
            <a:rPr lang="en-US" sz="1050" b="1">
              <a:solidFill>
                <a:srgbClr val="93FEFF"/>
              </a:solidFill>
              <a:latin typeface="Open Sans" panose="020B0606030504020204" pitchFamily="34" charset="0"/>
              <a:ea typeface="Open Sans" panose="020B0606030504020204" pitchFamily="34" charset="0"/>
              <a:cs typeface="Open Sans" panose="020B0606030504020204" pitchFamily="34" charset="0"/>
            </a:rPr>
            <a:t>Assessment</a:t>
          </a:r>
          <a:endParaRPr lang="en-US" sz="1050">
            <a:solidFill>
              <a:srgbClr val="93FEFF"/>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ct val="35000"/>
            </a:spcAft>
          </a:pPr>
          <a:r>
            <a:rPr lang="en-US" sz="1000">
              <a:solidFill>
                <a:schemeClr val="bg1"/>
              </a:solidFill>
              <a:latin typeface="Open Sans"/>
              <a:ea typeface="Open Sans"/>
              <a:cs typeface="Open Sans"/>
            </a:rPr>
            <a:t>Security Engineers will assess gaps and risks and will provide recommendations that will be tracked in the Cyvatar Platform.</a:t>
          </a:r>
          <a:r>
            <a:rPr lang="en-US" sz="1050">
              <a:solidFill>
                <a:schemeClr val="bg1"/>
              </a:solidFill>
              <a:latin typeface="Open Sans"/>
              <a:ea typeface="Open Sans"/>
              <a:cs typeface="Open Sans"/>
            </a:rPr>
            <a:t>
</a:t>
          </a:r>
          <a:r>
            <a:rPr lang="en-US" sz="1050">
              <a:solidFill>
                <a:schemeClr val="accent1">
                  <a:lumMod val="75000"/>
                </a:schemeClr>
              </a:solidFill>
              <a:latin typeface="Open Sans"/>
              <a:ea typeface="Open Sans"/>
              <a:cs typeface="Open Sans"/>
            </a:rPr>
            <a:t>
</a:t>
          </a:r>
          <a:endPar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0DD4AD79-E975-4290-B836-3050DE1FD55D}" type="parTrans" cxnId="{0D8AAE7C-449E-43F1-B855-0B41A786FD68}">
      <dgm:prSet/>
      <dgm:spPr/>
      <dgm:t>
        <a:bodyPr/>
        <a:lstStyle/>
        <a:p>
          <a:endParaRPr lang="en-US" sz="1500"/>
        </a:p>
      </dgm:t>
    </dgm:pt>
    <dgm:pt modelId="{0934C0D7-0D75-4C7C-A195-85F06A0DA7A7}" type="sibTrans" cxnId="{0D8AAE7C-449E-43F1-B855-0B41A786FD68}">
      <dgm:prSet/>
      <dgm:spPr/>
      <dgm:t>
        <a:bodyPr/>
        <a:lstStyle/>
        <a:p>
          <a:endParaRPr lang="en-US" sz="1500"/>
        </a:p>
      </dgm:t>
    </dgm:pt>
    <dgm:pt modelId="{4D54D459-340A-4B4D-894E-89FDF7C8097D}">
      <dgm:prSet custT="1"/>
      <dgm:spPr>
        <a:solidFill>
          <a:srgbClr val="4428A4"/>
        </a:solidFill>
      </dgm:spPr>
      <dgm:t>
        <a:bodyPr anchor="t"/>
        <a:lstStyle/>
        <a:p>
          <a:pPr>
            <a:lnSpc>
              <a:spcPct val="100000"/>
            </a:lnSpc>
            <a:spcAft>
              <a:spcPts val="0"/>
            </a:spcAft>
          </a:pPr>
          <a:endParaRPr lang="en-US" sz="11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Aft>
              <a:spcPts val="0"/>
            </a:spcAft>
          </a:pPr>
          <a:r>
            <a:rPr lang="en-US" sz="1000" b="1">
              <a:solidFill>
                <a:srgbClr val="93FEFF"/>
              </a:solidFill>
              <a:latin typeface="Open Sans"/>
              <a:ea typeface="Open Sans"/>
              <a:cs typeface="Open Sans"/>
            </a:rPr>
            <a:t>Remediation</a:t>
          </a:r>
        </a:p>
        <a:p>
          <a:pPr>
            <a:lnSpc>
              <a:spcPct val="100000"/>
            </a:lnSpc>
            <a:spcAft>
              <a:spcPts val="0"/>
            </a:spcAft>
          </a:pPr>
          <a:r>
            <a:rPr lang="en-US" sz="1000">
              <a:solidFill>
                <a:schemeClr val="bg1"/>
              </a:solidFill>
              <a:latin typeface="Open Sans"/>
              <a:ea typeface="Open Sans"/>
              <a:cs typeface="Open Sans"/>
            </a:rPr>
            <a:t>Human driven. Technology assisted. Cyvatar Security Engineers will lead the remediation efforts, continuously </a:t>
          </a:r>
          <a:r>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t>reviewing gaps identified through the assessment. </a:t>
          </a:r>
        </a:p>
        <a:p>
          <a:pPr>
            <a:lnSpc>
              <a:spcPct val="100000"/>
            </a:lnSpc>
            <a:spcAft>
              <a:spcPts val="0"/>
            </a:spcAft>
          </a:pPr>
          <a:endPar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Aft>
              <a:spcPts val="0"/>
            </a:spcAft>
          </a:pPr>
          <a:r>
            <a:rPr lang="en-US" sz="1000">
              <a:solidFill>
                <a:schemeClr val="bg1"/>
              </a:solidFill>
              <a:latin typeface="Open Sans"/>
              <a:ea typeface="Open Sans"/>
              <a:cs typeface="Open Sans"/>
            </a:rPr>
            <a:t>Cyvatar Security Engineers will develop, plan, schedule, and execute remediation until identified gaps are remediated, to the extent reasonably possible. </a:t>
          </a:r>
        </a:p>
        <a:p>
          <a:pPr>
            <a:lnSpc>
              <a:spcPct val="100000"/>
            </a:lnSpc>
            <a:spcAft>
              <a:spcPts val="0"/>
            </a:spcAft>
          </a:pPr>
          <a:endParaRPr lang="en-US" sz="1000">
            <a:solidFill>
              <a:schemeClr val="bg1"/>
            </a:solidFill>
            <a:latin typeface="Open Sans"/>
            <a:ea typeface="Open Sans"/>
            <a:cs typeface="Open Sans"/>
          </a:endParaRPr>
        </a:p>
        <a:p>
          <a:pPr>
            <a:lnSpc>
              <a:spcPct val="100000"/>
            </a:lnSpc>
            <a:spcAft>
              <a:spcPts val="0"/>
            </a:spcAft>
          </a:pPr>
          <a:r>
            <a:rPr lang="en-US" sz="1000">
              <a:solidFill>
                <a:schemeClr val="bg1"/>
              </a:solidFill>
              <a:latin typeface="Open Sans"/>
              <a:ea typeface="Open Sans"/>
              <a:cs typeface="Open Sans"/>
            </a:rPr>
            <a:t>This will reduce the quantity of issues and actions needed by your team so you can focus on your bottom line.</a:t>
          </a:r>
          <a:endParaRPr lang="en-US" sz="1050">
            <a:solidFill>
              <a:schemeClr val="bg1"/>
            </a:solidFill>
            <a:latin typeface="Open Sans"/>
            <a:ea typeface="Open Sans"/>
            <a:cs typeface="Open Sans"/>
          </a:endParaRPr>
        </a:p>
      </dgm:t>
    </dgm:pt>
    <dgm:pt modelId="{36141647-F3CB-4560-8F00-C81580AC2B07}" type="parTrans" cxnId="{E14290BB-BB0B-4319-93D7-31B204493078}">
      <dgm:prSet/>
      <dgm:spPr/>
      <dgm:t>
        <a:bodyPr/>
        <a:lstStyle/>
        <a:p>
          <a:endParaRPr lang="en-US" sz="1500"/>
        </a:p>
      </dgm:t>
    </dgm:pt>
    <dgm:pt modelId="{23B4EC20-9B7D-46FA-9A86-30759B57A281}" type="sibTrans" cxnId="{E14290BB-BB0B-4319-93D7-31B204493078}">
      <dgm:prSet/>
      <dgm:spPr/>
      <dgm:t>
        <a:bodyPr/>
        <a:lstStyle/>
        <a:p>
          <a:endParaRPr lang="en-US" sz="1500"/>
        </a:p>
      </dgm:t>
    </dgm:pt>
    <dgm:pt modelId="{4FF19EF8-32A5-45EB-B3FC-FE5DE9758E9D}">
      <dgm:prSet custT="1"/>
      <dgm:spPr>
        <a:solidFill>
          <a:srgbClr val="4428A4"/>
        </a:solidFill>
      </dgm:spPr>
      <dgm:t>
        <a:bodyPr anchor="t"/>
        <a:lstStyle/>
        <a:p>
          <a:pPr>
            <a:lnSpc>
              <a:spcPct val="100000"/>
            </a:lnSpc>
            <a:spcAft>
              <a:spcPts val="0"/>
            </a:spcAft>
          </a:pPr>
          <a:endParaRPr lang="en-US" sz="1200" b="1" i="1">
            <a:solidFill>
              <a:schemeClr val="bg1"/>
            </a:solidFill>
          </a:endParaRPr>
        </a:p>
        <a:p>
          <a:pPr>
            <a:lnSpc>
              <a:spcPct val="100000"/>
            </a:lnSpc>
            <a:spcAft>
              <a:spcPts val="0"/>
            </a:spcAft>
          </a:pPr>
          <a:r>
            <a:rPr lang="en-US" sz="1000" b="1">
              <a:solidFill>
                <a:srgbClr val="93FEFF"/>
              </a:solidFill>
              <a:latin typeface="Open Sans" panose="020B0606030504020204" pitchFamily="34" charset="0"/>
              <a:ea typeface="Open Sans" panose="020B0606030504020204" pitchFamily="34" charset="0"/>
              <a:cs typeface="Open Sans" panose="020B0606030504020204" pitchFamily="34" charset="0"/>
            </a:rPr>
            <a:t>Maintain Remediated Status </a:t>
          </a:r>
        </a:p>
        <a:p>
          <a:pPr rtl="0">
            <a:lnSpc>
              <a:spcPct val="100000"/>
            </a:lnSpc>
            <a:spcAft>
              <a:spcPts val="0"/>
            </a:spcAft>
          </a:pPr>
          <a:r>
            <a:rPr lang="en-US" sz="1000">
              <a:solidFill>
                <a:schemeClr val="bg1"/>
              </a:solidFill>
              <a:latin typeface="Open Sans"/>
              <a:ea typeface="Open Sans"/>
              <a:cs typeface="Open Sans"/>
            </a:rPr>
            <a:t>Security Engineers will lead maintenance efforts, continuously assessing the environment &amp; remediating vulnerabilities identified so you can stay safe and compliant.
</a:t>
          </a:r>
        </a:p>
        <a:p>
          <a:pPr rtl="0">
            <a:lnSpc>
              <a:spcPct val="100000"/>
            </a:lnSpc>
            <a:spcAft>
              <a:spcPts val="0"/>
            </a:spcAft>
          </a:pPr>
          <a:r>
            <a:rPr lang="en-US" sz="1050" b="1" i="0">
              <a:solidFill>
                <a:srgbClr val="93FEFF"/>
              </a:solidFill>
              <a:latin typeface="Open Sans"/>
              <a:ea typeface="Open Sans"/>
              <a:cs typeface="Open Sans"/>
            </a:rPr>
            <a:t>ROI Visibility</a:t>
          </a:r>
        </a:p>
        <a:p>
          <a:pPr rtl="0">
            <a:lnSpc>
              <a:spcPct val="100000"/>
            </a:lnSpc>
            <a:spcAft>
              <a:spcPts val="0"/>
            </a:spcAft>
          </a:pPr>
          <a:r>
            <a:rPr lang="en-US" sz="1000" b="0" i="0">
              <a:solidFill>
                <a:schemeClr val="bg1"/>
              </a:solidFill>
              <a:latin typeface="Open Sans" panose="020B0606030504020204" pitchFamily="34" charset="0"/>
              <a:ea typeface="Open Sans" panose="020B0606030504020204" pitchFamily="34" charset="0"/>
              <a:cs typeface="Open Sans" panose="020B0606030504020204" pitchFamily="34" charset="0"/>
            </a:rPr>
            <a:t>With the Cyvatar Platform you have visibility into Cyvatar’s daily activities that keep you safe, all in one place. </a:t>
          </a:r>
          <a:r>
            <a:rPr lang="en-US" sz="900">
              <a:solidFill>
                <a:schemeClr val="bg1"/>
              </a:solidFill>
              <a:latin typeface="Open Sans"/>
              <a:ea typeface="Open Sans"/>
              <a:cs typeface="Open Sans"/>
            </a:rPr>
            <a:t>
</a:t>
          </a:r>
        </a:p>
        <a:p>
          <a:pPr>
            <a:lnSpc>
              <a:spcPct val="100000"/>
            </a:lnSpc>
            <a:spcAft>
              <a:spcPts val="0"/>
            </a:spcAft>
          </a:pPr>
          <a:r>
            <a:rPr lang="en-US" sz="1050" b="1">
              <a:solidFill>
                <a:srgbClr val="93FEFF"/>
              </a:solidFill>
              <a:latin typeface="Open Sans" panose="020B0606030504020204" pitchFamily="34" charset="0"/>
              <a:ea typeface="Open Sans" panose="020B0606030504020204" pitchFamily="34" charset="0"/>
              <a:cs typeface="Open Sans" panose="020B0606030504020204" pitchFamily="34" charset="0"/>
            </a:rPr>
            <a:t>Member Experience</a:t>
          </a:r>
        </a:p>
        <a:p>
          <a:pPr rtl="0">
            <a:lnSpc>
              <a:spcPct val="100000"/>
            </a:lnSpc>
            <a:spcAft>
              <a:spcPts val="0"/>
            </a:spcAft>
          </a:pPr>
          <a:r>
            <a:rPr lang="en-US" sz="1000">
              <a:solidFill>
                <a:schemeClr val="bg1"/>
              </a:solidFill>
              <a:latin typeface="Open Sans"/>
              <a:ea typeface="Open Sans"/>
              <a:cs typeface="Open Sans"/>
            </a:rPr>
            <a:t>Your MX Manager will stay connected to ensure your Cyber Security journey is aligned with your strategic objectives.</a:t>
          </a:r>
        </a:p>
      </dgm:t>
    </dgm:pt>
    <dgm:pt modelId="{904EAC9D-591C-4A48-B467-D9C79803C270}" type="parTrans" cxnId="{D39178A6-C9A6-4BA7-9AA5-2118BD7820EB}">
      <dgm:prSet/>
      <dgm:spPr/>
      <dgm:t>
        <a:bodyPr/>
        <a:lstStyle/>
        <a:p>
          <a:endParaRPr lang="en-US" sz="1500"/>
        </a:p>
      </dgm:t>
    </dgm:pt>
    <dgm:pt modelId="{C04E2D3E-69BD-4BE0-9C69-62D7C545AD2F}" type="sibTrans" cxnId="{D39178A6-C9A6-4BA7-9AA5-2118BD7820EB}">
      <dgm:prSet/>
      <dgm:spPr/>
      <dgm:t>
        <a:bodyPr/>
        <a:lstStyle/>
        <a:p>
          <a:endParaRPr lang="en-US" sz="1500"/>
        </a:p>
      </dgm:t>
    </dgm:pt>
    <dgm:pt modelId="{0F024F33-7C37-4BC5-840B-AE8A3E918C0F}">
      <dgm:prSet phldrT="[Text]" custT="1"/>
      <dgm:spPr>
        <a:solidFill>
          <a:srgbClr val="4428A4"/>
        </a:solidFill>
      </dgm:spPr>
      <dgm:t>
        <a:bodyPr anchor="t"/>
        <a:lstStyle/>
        <a:p>
          <a:pPr>
            <a:lnSpc>
              <a:spcPct val="100000"/>
            </a:lnSpc>
            <a:spcBef>
              <a:spcPts val="0"/>
            </a:spcBef>
            <a:spcAft>
              <a:spcPts val="0"/>
            </a:spcAft>
          </a:pPr>
          <a:endParaRPr lang="en-US" sz="800" b="1">
            <a:solidFill>
              <a:srgbClr val="93FEFF"/>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spcAft>
              <a:spcPts val="0"/>
            </a:spcAft>
          </a:pPr>
          <a:r>
            <a:rPr lang="en-US" sz="1050" b="1">
              <a:solidFill>
                <a:srgbClr val="93FEFF"/>
              </a:solidFill>
              <a:latin typeface="Open Sans"/>
              <a:ea typeface="Open Sans"/>
              <a:cs typeface="Open Sans"/>
            </a:rPr>
            <a:t>Installation</a:t>
          </a:r>
          <a:endPar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rtl="0">
            <a:lnSpc>
              <a:spcPct val="100000"/>
            </a:lnSpc>
            <a:spcBef>
              <a:spcPts val="0"/>
            </a:spcBef>
            <a:spcAft>
              <a:spcPts val="0"/>
            </a:spcAft>
          </a:pPr>
          <a:r>
            <a:rPr lang="en-US" sz="1000">
              <a:solidFill>
                <a:schemeClr val="bg1"/>
              </a:solidFill>
              <a:latin typeface="Open Sans"/>
              <a:ea typeface="Open Sans"/>
              <a:cs typeface="Open Sans"/>
            </a:rPr>
            <a:t>Acting as an extension of your team, Cyvatar Security Engineers will assist with installation of the relevant 3</a:t>
          </a:r>
          <a:r>
            <a:rPr lang="en-US" sz="1000" baseline="30000">
              <a:solidFill>
                <a:schemeClr val="bg1"/>
              </a:solidFill>
              <a:latin typeface="Open Sans"/>
              <a:ea typeface="Open Sans"/>
              <a:cs typeface="Open Sans"/>
            </a:rPr>
            <a:t>rd</a:t>
          </a:r>
          <a:r>
            <a:rPr lang="en-US" sz="1000">
              <a:solidFill>
                <a:schemeClr val="bg1"/>
              </a:solidFill>
              <a:latin typeface="Open Sans"/>
              <a:ea typeface="Open Sans"/>
              <a:cs typeface="Open Sans"/>
            </a:rPr>
            <a:t> Party Product(s) by providing installation instructions, and hands on guidance. While always having your back through any strategizing or troubleshooting.  </a:t>
          </a:r>
        </a:p>
        <a:p>
          <a:pPr rtl="0">
            <a:lnSpc>
              <a:spcPct val="100000"/>
            </a:lnSpc>
            <a:spcBef>
              <a:spcPts val="0"/>
            </a:spcBef>
            <a:spcAft>
              <a:spcPts val="0"/>
            </a:spcAft>
          </a:pPr>
          <a:endParaRPr lang="en-US" sz="1000">
            <a:solidFill>
              <a:schemeClr val="bg1"/>
            </a:solidFill>
            <a:latin typeface="Open Sans"/>
            <a:ea typeface="Open Sans"/>
            <a:cs typeface="Open Sans"/>
          </a:endParaRPr>
        </a:p>
        <a:p>
          <a:pPr rtl="0">
            <a:lnSpc>
              <a:spcPct val="100000"/>
            </a:lnSpc>
            <a:spcBef>
              <a:spcPts val="0"/>
            </a:spcBef>
            <a:spcAft>
              <a:spcPts val="0"/>
            </a:spcAft>
          </a:pPr>
          <a:r>
            <a:rPr lang="en-US" sz="1050" b="1">
              <a:solidFill>
                <a:srgbClr val="93FEFF"/>
              </a:solidFill>
              <a:latin typeface="Open Sans"/>
              <a:ea typeface="Open Sans"/>
              <a:cs typeface="Open Sans"/>
            </a:rPr>
            <a:t>ICARM Onboarding Visibility</a:t>
          </a:r>
        </a:p>
        <a:p>
          <a:pPr rtl="0">
            <a:lnSpc>
              <a:spcPct val="100000"/>
            </a:lnSpc>
            <a:spcBef>
              <a:spcPts val="0"/>
            </a:spcBef>
            <a:spcAft>
              <a:spcPts val="0"/>
            </a:spcAft>
          </a:pPr>
          <a:r>
            <a:rPr lang="en-US" sz="1000">
              <a:solidFill>
                <a:schemeClr val="bg1"/>
              </a:solidFill>
              <a:latin typeface="Open Sans"/>
              <a:ea typeface="Open Sans"/>
              <a:cs typeface="Open Sans"/>
            </a:rPr>
            <a:t>Progress is tracked through the Cyvatar Platform with the Cybersecurity Value Score, task manager, issues manager, and detailed dashboard. </a:t>
          </a:r>
          <a:endPar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AAA2B4AF-E9F0-47D1-BF40-F03DC8DEF7F4}" type="sibTrans" cxnId="{011A182E-3D4D-4D58-BF20-D8DDAAF59A6C}">
      <dgm:prSet/>
      <dgm:spPr/>
      <dgm:t>
        <a:bodyPr/>
        <a:lstStyle/>
        <a:p>
          <a:endParaRPr lang="en-US" sz="1500"/>
        </a:p>
      </dgm:t>
    </dgm:pt>
    <dgm:pt modelId="{B60B1D86-4EEC-46DD-9BB3-4B3DD167226D}" type="parTrans" cxnId="{011A182E-3D4D-4D58-BF20-D8DDAAF59A6C}">
      <dgm:prSet/>
      <dgm:spPr/>
      <dgm:t>
        <a:bodyPr/>
        <a:lstStyle/>
        <a:p>
          <a:endParaRPr lang="en-US" sz="1500"/>
        </a:p>
      </dgm:t>
    </dgm:pt>
    <dgm:pt modelId="{B9A4A242-4002-4C65-B47C-3BB7B033B631}" type="pres">
      <dgm:prSet presAssocID="{E8378CE0-40DE-4850-AE43-887D8B0C9DCA}" presName="theList" presStyleCnt="0">
        <dgm:presLayoutVars>
          <dgm:dir/>
          <dgm:animLvl val="lvl"/>
          <dgm:resizeHandles val="exact"/>
        </dgm:presLayoutVars>
      </dgm:prSet>
      <dgm:spPr/>
    </dgm:pt>
    <dgm:pt modelId="{39785BB8-5E2A-475C-BCF6-CCDE6EDF4FB4}" type="pres">
      <dgm:prSet presAssocID="{E615AC16-DCE9-41AE-9409-2CB48F824F8E}" presName="compNode" presStyleCnt="0"/>
      <dgm:spPr/>
    </dgm:pt>
    <dgm:pt modelId="{C6095804-6681-4306-8A50-5235A07A8B55}" type="pres">
      <dgm:prSet presAssocID="{E615AC16-DCE9-41AE-9409-2CB48F824F8E}" presName="aNode" presStyleLbl="bgShp" presStyleIdx="0" presStyleCnt="5" custScaleX="114802" custLinFactNeighborX="1478" custLinFactNeighborY="-888"/>
      <dgm:spPr/>
    </dgm:pt>
    <dgm:pt modelId="{0978B608-447C-429C-9192-2012EC1C98A4}" type="pres">
      <dgm:prSet presAssocID="{E615AC16-DCE9-41AE-9409-2CB48F824F8E}" presName="textNode" presStyleLbl="bgShp" presStyleIdx="0" presStyleCnt="5"/>
      <dgm:spPr/>
    </dgm:pt>
    <dgm:pt modelId="{FAA4FCD0-6AA7-495F-AC57-AAEDCBA204B4}" type="pres">
      <dgm:prSet presAssocID="{E615AC16-DCE9-41AE-9409-2CB48F824F8E}" presName="compChildNode" presStyleCnt="0"/>
      <dgm:spPr/>
    </dgm:pt>
    <dgm:pt modelId="{FAC0F3B7-43F8-4758-B223-56A84FC79CDB}" type="pres">
      <dgm:prSet presAssocID="{E615AC16-DCE9-41AE-9409-2CB48F824F8E}" presName="theInnerList" presStyleCnt="0"/>
      <dgm:spPr/>
    </dgm:pt>
    <dgm:pt modelId="{54A364FD-932E-4DE6-9E72-6092FDAACF7F}" type="pres">
      <dgm:prSet presAssocID="{E615AC16-DCE9-41AE-9409-2CB48F824F8E}" presName="aSpace" presStyleCnt="0"/>
      <dgm:spPr/>
    </dgm:pt>
    <dgm:pt modelId="{DB1F10FA-2D56-4A23-AE26-0F42E86E489F}" type="pres">
      <dgm:prSet presAssocID="{0F024F33-7C37-4BC5-840B-AE8A3E918C0F}" presName="compNode" presStyleCnt="0"/>
      <dgm:spPr/>
    </dgm:pt>
    <dgm:pt modelId="{B60BBB07-6B48-4E76-A85C-5D6526155084}" type="pres">
      <dgm:prSet presAssocID="{0F024F33-7C37-4BC5-840B-AE8A3E918C0F}" presName="aNode" presStyleLbl="bgShp" presStyleIdx="1" presStyleCnt="5" custScaleX="115447" custLinFactNeighborX="1471" custLinFactNeighborY="1109"/>
      <dgm:spPr/>
    </dgm:pt>
    <dgm:pt modelId="{455A4A88-F7F7-4E1F-8D5C-C3E1B94CE8BA}" type="pres">
      <dgm:prSet presAssocID="{0F024F33-7C37-4BC5-840B-AE8A3E918C0F}" presName="textNode" presStyleLbl="bgShp" presStyleIdx="1" presStyleCnt="5"/>
      <dgm:spPr/>
    </dgm:pt>
    <dgm:pt modelId="{BDFD55AA-B65F-4723-B14C-5230C8D58E80}" type="pres">
      <dgm:prSet presAssocID="{0F024F33-7C37-4BC5-840B-AE8A3E918C0F}" presName="compChildNode" presStyleCnt="0"/>
      <dgm:spPr/>
    </dgm:pt>
    <dgm:pt modelId="{CC2F5D87-7613-45A1-9204-364AE0AECB94}" type="pres">
      <dgm:prSet presAssocID="{0F024F33-7C37-4BC5-840B-AE8A3E918C0F}" presName="theInnerList" presStyleCnt="0"/>
      <dgm:spPr/>
    </dgm:pt>
    <dgm:pt modelId="{70ED01C2-5685-46B2-95F3-082C056008E6}" type="pres">
      <dgm:prSet presAssocID="{0F024F33-7C37-4BC5-840B-AE8A3E918C0F}" presName="aSpace" presStyleCnt="0"/>
      <dgm:spPr/>
    </dgm:pt>
    <dgm:pt modelId="{160569EE-A6F6-4BA7-A8F4-76946CB0A8F0}" type="pres">
      <dgm:prSet presAssocID="{60A06182-A495-4659-9D91-766EB2A638D4}" presName="compNode" presStyleCnt="0"/>
      <dgm:spPr/>
    </dgm:pt>
    <dgm:pt modelId="{905769CC-38D6-43F3-989E-55BEE3159C4D}" type="pres">
      <dgm:prSet presAssocID="{60A06182-A495-4659-9D91-766EB2A638D4}" presName="aNode" presStyleLbl="bgShp" presStyleIdx="2" presStyleCnt="5" custScaleX="114971" custLinFactNeighborX="0" custLinFactNeighborY="-2400"/>
      <dgm:spPr/>
    </dgm:pt>
    <dgm:pt modelId="{7BE7572C-50EB-489F-B9AB-8F000F0A0875}" type="pres">
      <dgm:prSet presAssocID="{60A06182-A495-4659-9D91-766EB2A638D4}" presName="textNode" presStyleLbl="bgShp" presStyleIdx="2" presStyleCnt="5"/>
      <dgm:spPr/>
    </dgm:pt>
    <dgm:pt modelId="{C241BFF4-08AC-4B18-B839-A4C57B5707DD}" type="pres">
      <dgm:prSet presAssocID="{60A06182-A495-4659-9D91-766EB2A638D4}" presName="compChildNode" presStyleCnt="0"/>
      <dgm:spPr/>
    </dgm:pt>
    <dgm:pt modelId="{F591A331-E248-460F-9A4C-754FE3FB2ED8}" type="pres">
      <dgm:prSet presAssocID="{60A06182-A495-4659-9D91-766EB2A638D4}" presName="theInnerList" presStyleCnt="0"/>
      <dgm:spPr/>
    </dgm:pt>
    <dgm:pt modelId="{DB358D08-5BC4-4AB2-AD18-87AF66F67EDE}" type="pres">
      <dgm:prSet presAssocID="{60A06182-A495-4659-9D91-766EB2A638D4}" presName="aSpace" presStyleCnt="0"/>
      <dgm:spPr/>
    </dgm:pt>
    <dgm:pt modelId="{946E0D2F-43DE-4FE4-A7C5-6B42525EF22F}" type="pres">
      <dgm:prSet presAssocID="{4D54D459-340A-4B4D-894E-89FDF7C8097D}" presName="compNode" presStyleCnt="0"/>
      <dgm:spPr/>
    </dgm:pt>
    <dgm:pt modelId="{DF15C80E-7A74-4D26-ACAB-150E686EFC46}" type="pres">
      <dgm:prSet presAssocID="{4D54D459-340A-4B4D-894E-89FDF7C8097D}" presName="aNode" presStyleLbl="bgShp" presStyleIdx="3" presStyleCnt="5" custScaleX="115311"/>
      <dgm:spPr/>
    </dgm:pt>
    <dgm:pt modelId="{8D39B3A5-7274-438F-9473-A397944D63EC}" type="pres">
      <dgm:prSet presAssocID="{4D54D459-340A-4B4D-894E-89FDF7C8097D}" presName="textNode" presStyleLbl="bgShp" presStyleIdx="3" presStyleCnt="5"/>
      <dgm:spPr/>
    </dgm:pt>
    <dgm:pt modelId="{C76233C6-2680-4414-BB67-2A7AE568EB45}" type="pres">
      <dgm:prSet presAssocID="{4D54D459-340A-4B4D-894E-89FDF7C8097D}" presName="compChildNode" presStyleCnt="0"/>
      <dgm:spPr/>
    </dgm:pt>
    <dgm:pt modelId="{73208892-86D2-4C2B-BA63-144CC6B6C690}" type="pres">
      <dgm:prSet presAssocID="{4D54D459-340A-4B4D-894E-89FDF7C8097D}" presName="theInnerList" presStyleCnt="0"/>
      <dgm:spPr/>
    </dgm:pt>
    <dgm:pt modelId="{E23A45CE-B1C9-442B-BCC3-99270AE65B99}" type="pres">
      <dgm:prSet presAssocID="{4D54D459-340A-4B4D-894E-89FDF7C8097D}" presName="aSpace" presStyleCnt="0"/>
      <dgm:spPr/>
    </dgm:pt>
    <dgm:pt modelId="{98F2C8C7-7EC5-48EC-A762-3369846D9B93}" type="pres">
      <dgm:prSet presAssocID="{4FF19EF8-32A5-45EB-B3FC-FE5DE9758E9D}" presName="compNode" presStyleCnt="0"/>
      <dgm:spPr/>
    </dgm:pt>
    <dgm:pt modelId="{F055986E-FB42-416E-B558-F9CE961D759F}" type="pres">
      <dgm:prSet presAssocID="{4FF19EF8-32A5-45EB-B3FC-FE5DE9758E9D}" presName="aNode" presStyleLbl="bgShp" presStyleIdx="4" presStyleCnt="5" custScaleX="114889"/>
      <dgm:spPr/>
    </dgm:pt>
    <dgm:pt modelId="{2C56783C-DCB3-4336-982F-2EB04E08A59B}" type="pres">
      <dgm:prSet presAssocID="{4FF19EF8-32A5-45EB-B3FC-FE5DE9758E9D}" presName="textNode" presStyleLbl="bgShp" presStyleIdx="4" presStyleCnt="5"/>
      <dgm:spPr/>
    </dgm:pt>
    <dgm:pt modelId="{C4C39086-CFE7-485E-94C3-2914F914A640}" type="pres">
      <dgm:prSet presAssocID="{4FF19EF8-32A5-45EB-B3FC-FE5DE9758E9D}" presName="compChildNode" presStyleCnt="0"/>
      <dgm:spPr/>
    </dgm:pt>
    <dgm:pt modelId="{4183E2AE-CFFC-4703-AF47-8F040ADBB1FF}" type="pres">
      <dgm:prSet presAssocID="{4FF19EF8-32A5-45EB-B3FC-FE5DE9758E9D}" presName="theInnerList" presStyleCnt="0"/>
      <dgm:spPr/>
    </dgm:pt>
  </dgm:ptLst>
  <dgm:cxnLst>
    <dgm:cxn modelId="{1E32612A-C6AB-4073-8045-DA71E60E7D92}" type="presOf" srcId="{0F024F33-7C37-4BC5-840B-AE8A3E918C0F}" destId="{455A4A88-F7F7-4E1F-8D5C-C3E1B94CE8BA}" srcOrd="1" destOrd="0" presId="urn:microsoft.com/office/officeart/2005/8/layout/lProcess2"/>
    <dgm:cxn modelId="{011A182E-3D4D-4D58-BF20-D8DDAAF59A6C}" srcId="{E8378CE0-40DE-4850-AE43-887D8B0C9DCA}" destId="{0F024F33-7C37-4BC5-840B-AE8A3E918C0F}" srcOrd="1" destOrd="0" parTransId="{B60B1D86-4EEC-46DD-9BB3-4B3DD167226D}" sibTransId="{AAA2B4AF-E9F0-47D1-BF40-F03DC8DEF7F4}"/>
    <dgm:cxn modelId="{53254A5B-AE9F-479E-A0C8-4621527A4717}" type="presOf" srcId="{E8378CE0-40DE-4850-AE43-887D8B0C9DCA}" destId="{B9A4A242-4002-4C65-B47C-3BB7B033B631}" srcOrd="0" destOrd="0" presId="urn:microsoft.com/office/officeart/2005/8/layout/lProcess2"/>
    <dgm:cxn modelId="{A033095C-A3B2-4D2A-8EC6-2C742EFDC4BA}" type="presOf" srcId="{60A06182-A495-4659-9D91-766EB2A638D4}" destId="{905769CC-38D6-43F3-989E-55BEE3159C4D}" srcOrd="0" destOrd="0" presId="urn:microsoft.com/office/officeart/2005/8/layout/lProcess2"/>
    <dgm:cxn modelId="{E45D506D-12D3-4EC6-BC55-6822525DCAF0}" type="presOf" srcId="{0F024F33-7C37-4BC5-840B-AE8A3E918C0F}" destId="{B60BBB07-6B48-4E76-A85C-5D6526155084}" srcOrd="0" destOrd="0" presId="urn:microsoft.com/office/officeart/2005/8/layout/lProcess2"/>
    <dgm:cxn modelId="{18A6AC57-9C17-43A9-AE7A-710206A00AEA}" type="presOf" srcId="{4D54D459-340A-4B4D-894E-89FDF7C8097D}" destId="{8D39B3A5-7274-438F-9473-A397944D63EC}" srcOrd="1" destOrd="0" presId="urn:microsoft.com/office/officeart/2005/8/layout/lProcess2"/>
    <dgm:cxn modelId="{0D8AAE7C-449E-43F1-B855-0B41A786FD68}" srcId="{E8378CE0-40DE-4850-AE43-887D8B0C9DCA}" destId="{60A06182-A495-4659-9D91-766EB2A638D4}" srcOrd="2" destOrd="0" parTransId="{0DD4AD79-E975-4290-B836-3050DE1FD55D}" sibTransId="{0934C0D7-0D75-4C7C-A195-85F06A0DA7A7}"/>
    <dgm:cxn modelId="{D39178A6-C9A6-4BA7-9AA5-2118BD7820EB}" srcId="{E8378CE0-40DE-4850-AE43-887D8B0C9DCA}" destId="{4FF19EF8-32A5-45EB-B3FC-FE5DE9758E9D}" srcOrd="4" destOrd="0" parTransId="{904EAC9D-591C-4A48-B467-D9C79803C270}" sibTransId="{C04E2D3E-69BD-4BE0-9C69-62D7C545AD2F}"/>
    <dgm:cxn modelId="{70B844A7-7393-4040-9450-57A1F43F6664}" type="presOf" srcId="{4D54D459-340A-4B4D-894E-89FDF7C8097D}" destId="{DF15C80E-7A74-4D26-ACAB-150E686EFC46}" srcOrd="0" destOrd="0" presId="urn:microsoft.com/office/officeart/2005/8/layout/lProcess2"/>
    <dgm:cxn modelId="{6EFAC5B7-5D6E-4299-B3FA-F841F1ACBA2D}" type="presOf" srcId="{4FF19EF8-32A5-45EB-B3FC-FE5DE9758E9D}" destId="{2C56783C-DCB3-4336-982F-2EB04E08A59B}" srcOrd="1" destOrd="0" presId="urn:microsoft.com/office/officeart/2005/8/layout/lProcess2"/>
    <dgm:cxn modelId="{E14290BB-BB0B-4319-93D7-31B204493078}" srcId="{E8378CE0-40DE-4850-AE43-887D8B0C9DCA}" destId="{4D54D459-340A-4B4D-894E-89FDF7C8097D}" srcOrd="3" destOrd="0" parTransId="{36141647-F3CB-4560-8F00-C81580AC2B07}" sibTransId="{23B4EC20-9B7D-46FA-9A86-30759B57A281}"/>
    <dgm:cxn modelId="{1D9674D5-8EB6-48EE-84F7-C809F1BC69CD}" type="presOf" srcId="{E615AC16-DCE9-41AE-9409-2CB48F824F8E}" destId="{0978B608-447C-429C-9192-2012EC1C98A4}" srcOrd="1" destOrd="0" presId="urn:microsoft.com/office/officeart/2005/8/layout/lProcess2"/>
    <dgm:cxn modelId="{D0133FDA-2984-4B86-8601-CB8B683B9CAC}" type="presOf" srcId="{E615AC16-DCE9-41AE-9409-2CB48F824F8E}" destId="{C6095804-6681-4306-8A50-5235A07A8B55}" srcOrd="0" destOrd="0" presId="urn:microsoft.com/office/officeart/2005/8/layout/lProcess2"/>
    <dgm:cxn modelId="{3E9E86F0-EC62-4D36-8BB0-877AD12286B4}" type="presOf" srcId="{4FF19EF8-32A5-45EB-B3FC-FE5DE9758E9D}" destId="{F055986E-FB42-416E-B558-F9CE961D759F}" srcOrd="0" destOrd="0" presId="urn:microsoft.com/office/officeart/2005/8/layout/lProcess2"/>
    <dgm:cxn modelId="{575A22F3-73A5-49AB-9D85-68F396DA3DF7}" srcId="{E8378CE0-40DE-4850-AE43-887D8B0C9DCA}" destId="{E615AC16-DCE9-41AE-9409-2CB48F824F8E}" srcOrd="0" destOrd="0" parTransId="{887A8956-5C89-458C-BD8E-9919AD224888}" sibTransId="{858827E5-2865-41D2-BAA8-E52EDAF2F421}"/>
    <dgm:cxn modelId="{DF99D5F8-9981-4F0E-BC99-74AAFD0924D9}" type="presOf" srcId="{60A06182-A495-4659-9D91-766EB2A638D4}" destId="{7BE7572C-50EB-489F-B9AB-8F000F0A0875}" srcOrd="1" destOrd="0" presId="urn:microsoft.com/office/officeart/2005/8/layout/lProcess2"/>
    <dgm:cxn modelId="{81C4C2AB-B467-47C4-A50C-DEE905AC3A8F}" type="presParOf" srcId="{B9A4A242-4002-4C65-B47C-3BB7B033B631}" destId="{39785BB8-5E2A-475C-BCF6-CCDE6EDF4FB4}" srcOrd="0" destOrd="0" presId="urn:microsoft.com/office/officeart/2005/8/layout/lProcess2"/>
    <dgm:cxn modelId="{F161676D-32FA-40C0-AE32-6EF6CB8B7B15}" type="presParOf" srcId="{39785BB8-5E2A-475C-BCF6-CCDE6EDF4FB4}" destId="{C6095804-6681-4306-8A50-5235A07A8B55}" srcOrd="0" destOrd="0" presId="urn:microsoft.com/office/officeart/2005/8/layout/lProcess2"/>
    <dgm:cxn modelId="{5AB84045-66E0-4650-9C99-5302DE7E8D90}" type="presParOf" srcId="{39785BB8-5E2A-475C-BCF6-CCDE6EDF4FB4}" destId="{0978B608-447C-429C-9192-2012EC1C98A4}" srcOrd="1" destOrd="0" presId="urn:microsoft.com/office/officeart/2005/8/layout/lProcess2"/>
    <dgm:cxn modelId="{07F791E3-CDFD-49E6-8474-DCA86A0D2844}" type="presParOf" srcId="{39785BB8-5E2A-475C-BCF6-CCDE6EDF4FB4}" destId="{FAA4FCD0-6AA7-495F-AC57-AAEDCBA204B4}" srcOrd="2" destOrd="0" presId="urn:microsoft.com/office/officeart/2005/8/layout/lProcess2"/>
    <dgm:cxn modelId="{136C7DF1-55CA-45D2-B8EC-DB0B5350BE8B}" type="presParOf" srcId="{FAA4FCD0-6AA7-495F-AC57-AAEDCBA204B4}" destId="{FAC0F3B7-43F8-4758-B223-56A84FC79CDB}" srcOrd="0" destOrd="0" presId="urn:microsoft.com/office/officeart/2005/8/layout/lProcess2"/>
    <dgm:cxn modelId="{CA39F500-3136-44E9-91CC-8DD786E263D2}" type="presParOf" srcId="{B9A4A242-4002-4C65-B47C-3BB7B033B631}" destId="{54A364FD-932E-4DE6-9E72-6092FDAACF7F}" srcOrd="1" destOrd="0" presId="urn:microsoft.com/office/officeart/2005/8/layout/lProcess2"/>
    <dgm:cxn modelId="{26F9356F-FE0D-4B5A-BD9B-26ED24163D57}" type="presParOf" srcId="{B9A4A242-4002-4C65-B47C-3BB7B033B631}" destId="{DB1F10FA-2D56-4A23-AE26-0F42E86E489F}" srcOrd="2" destOrd="0" presId="urn:microsoft.com/office/officeart/2005/8/layout/lProcess2"/>
    <dgm:cxn modelId="{82A62BFC-7D40-42CD-AABD-B49045B58976}" type="presParOf" srcId="{DB1F10FA-2D56-4A23-AE26-0F42E86E489F}" destId="{B60BBB07-6B48-4E76-A85C-5D6526155084}" srcOrd="0" destOrd="0" presId="urn:microsoft.com/office/officeart/2005/8/layout/lProcess2"/>
    <dgm:cxn modelId="{377A8C99-7EF0-4DC4-AB00-1E55DFC8D3CE}" type="presParOf" srcId="{DB1F10FA-2D56-4A23-AE26-0F42E86E489F}" destId="{455A4A88-F7F7-4E1F-8D5C-C3E1B94CE8BA}" srcOrd="1" destOrd="0" presId="urn:microsoft.com/office/officeart/2005/8/layout/lProcess2"/>
    <dgm:cxn modelId="{A4BCA32D-2A9F-49CD-98F6-C2A8B7D9E8CD}" type="presParOf" srcId="{DB1F10FA-2D56-4A23-AE26-0F42E86E489F}" destId="{BDFD55AA-B65F-4723-B14C-5230C8D58E80}" srcOrd="2" destOrd="0" presId="urn:microsoft.com/office/officeart/2005/8/layout/lProcess2"/>
    <dgm:cxn modelId="{8008431D-2873-4AAF-A2CB-CCDC14FBD883}" type="presParOf" srcId="{BDFD55AA-B65F-4723-B14C-5230C8D58E80}" destId="{CC2F5D87-7613-45A1-9204-364AE0AECB94}" srcOrd="0" destOrd="0" presId="urn:microsoft.com/office/officeart/2005/8/layout/lProcess2"/>
    <dgm:cxn modelId="{E00E47D8-6EEB-4AFF-AF6B-7391EEC0D3BD}" type="presParOf" srcId="{B9A4A242-4002-4C65-B47C-3BB7B033B631}" destId="{70ED01C2-5685-46B2-95F3-082C056008E6}" srcOrd="3" destOrd="0" presId="urn:microsoft.com/office/officeart/2005/8/layout/lProcess2"/>
    <dgm:cxn modelId="{4845623C-24AC-4208-BF0B-9DC8A2E119A0}" type="presParOf" srcId="{B9A4A242-4002-4C65-B47C-3BB7B033B631}" destId="{160569EE-A6F6-4BA7-A8F4-76946CB0A8F0}" srcOrd="4" destOrd="0" presId="urn:microsoft.com/office/officeart/2005/8/layout/lProcess2"/>
    <dgm:cxn modelId="{3B65DE2D-2AB3-42DE-AD25-9BC89986C721}" type="presParOf" srcId="{160569EE-A6F6-4BA7-A8F4-76946CB0A8F0}" destId="{905769CC-38D6-43F3-989E-55BEE3159C4D}" srcOrd="0" destOrd="0" presId="urn:microsoft.com/office/officeart/2005/8/layout/lProcess2"/>
    <dgm:cxn modelId="{7A6EDFC2-2FDF-4465-AE8F-FF21E79B958A}" type="presParOf" srcId="{160569EE-A6F6-4BA7-A8F4-76946CB0A8F0}" destId="{7BE7572C-50EB-489F-B9AB-8F000F0A0875}" srcOrd="1" destOrd="0" presId="urn:microsoft.com/office/officeart/2005/8/layout/lProcess2"/>
    <dgm:cxn modelId="{E34DC985-7E39-4F18-B83A-C98FAA07301D}" type="presParOf" srcId="{160569EE-A6F6-4BA7-A8F4-76946CB0A8F0}" destId="{C241BFF4-08AC-4B18-B839-A4C57B5707DD}" srcOrd="2" destOrd="0" presId="urn:microsoft.com/office/officeart/2005/8/layout/lProcess2"/>
    <dgm:cxn modelId="{B0B34461-BD9B-454B-BF86-3EFB746A3765}" type="presParOf" srcId="{C241BFF4-08AC-4B18-B839-A4C57B5707DD}" destId="{F591A331-E248-460F-9A4C-754FE3FB2ED8}" srcOrd="0" destOrd="0" presId="urn:microsoft.com/office/officeart/2005/8/layout/lProcess2"/>
    <dgm:cxn modelId="{22FC0BB0-B6F5-4CB0-BDD5-ACBB11A6051F}" type="presParOf" srcId="{B9A4A242-4002-4C65-B47C-3BB7B033B631}" destId="{DB358D08-5BC4-4AB2-AD18-87AF66F67EDE}" srcOrd="5" destOrd="0" presId="urn:microsoft.com/office/officeart/2005/8/layout/lProcess2"/>
    <dgm:cxn modelId="{0CA59ECB-0BE3-47C6-B0FA-535E2E7C5631}" type="presParOf" srcId="{B9A4A242-4002-4C65-B47C-3BB7B033B631}" destId="{946E0D2F-43DE-4FE4-A7C5-6B42525EF22F}" srcOrd="6" destOrd="0" presId="urn:microsoft.com/office/officeart/2005/8/layout/lProcess2"/>
    <dgm:cxn modelId="{38E8E94C-F385-45B5-A4B4-0A479CF74649}" type="presParOf" srcId="{946E0D2F-43DE-4FE4-A7C5-6B42525EF22F}" destId="{DF15C80E-7A74-4D26-ACAB-150E686EFC46}" srcOrd="0" destOrd="0" presId="urn:microsoft.com/office/officeart/2005/8/layout/lProcess2"/>
    <dgm:cxn modelId="{C77722E4-C2EF-46BA-AE24-786D933CE7EE}" type="presParOf" srcId="{946E0D2F-43DE-4FE4-A7C5-6B42525EF22F}" destId="{8D39B3A5-7274-438F-9473-A397944D63EC}" srcOrd="1" destOrd="0" presId="urn:microsoft.com/office/officeart/2005/8/layout/lProcess2"/>
    <dgm:cxn modelId="{0DC6ACF1-4CFB-4A8E-8F3E-B923DFB952E3}" type="presParOf" srcId="{946E0D2F-43DE-4FE4-A7C5-6B42525EF22F}" destId="{C76233C6-2680-4414-BB67-2A7AE568EB45}" srcOrd="2" destOrd="0" presId="urn:microsoft.com/office/officeart/2005/8/layout/lProcess2"/>
    <dgm:cxn modelId="{66D3AD2A-4228-428B-88AC-EE1889CF03A1}" type="presParOf" srcId="{C76233C6-2680-4414-BB67-2A7AE568EB45}" destId="{73208892-86D2-4C2B-BA63-144CC6B6C690}" srcOrd="0" destOrd="0" presId="urn:microsoft.com/office/officeart/2005/8/layout/lProcess2"/>
    <dgm:cxn modelId="{2EA4EA61-F6DC-4133-9DA5-B9E9D505EFD2}" type="presParOf" srcId="{B9A4A242-4002-4C65-B47C-3BB7B033B631}" destId="{E23A45CE-B1C9-442B-BCC3-99270AE65B99}" srcOrd="7" destOrd="0" presId="urn:microsoft.com/office/officeart/2005/8/layout/lProcess2"/>
    <dgm:cxn modelId="{F0E4476F-C820-4B9C-87C2-A064F7CE8133}" type="presParOf" srcId="{B9A4A242-4002-4C65-B47C-3BB7B033B631}" destId="{98F2C8C7-7EC5-48EC-A762-3369846D9B93}" srcOrd="8" destOrd="0" presId="urn:microsoft.com/office/officeart/2005/8/layout/lProcess2"/>
    <dgm:cxn modelId="{7FE07351-7552-4CC5-9ECF-F71EF4F1B950}" type="presParOf" srcId="{98F2C8C7-7EC5-48EC-A762-3369846D9B93}" destId="{F055986E-FB42-416E-B558-F9CE961D759F}" srcOrd="0" destOrd="0" presId="urn:microsoft.com/office/officeart/2005/8/layout/lProcess2"/>
    <dgm:cxn modelId="{F0AE5E9D-5EBA-4AF1-9BFB-0CA303356278}" type="presParOf" srcId="{98F2C8C7-7EC5-48EC-A762-3369846D9B93}" destId="{2C56783C-DCB3-4336-982F-2EB04E08A59B}" srcOrd="1" destOrd="0" presId="urn:microsoft.com/office/officeart/2005/8/layout/lProcess2"/>
    <dgm:cxn modelId="{E09E2421-A7F0-42D8-9A7E-065CB951E0F8}" type="presParOf" srcId="{98F2C8C7-7EC5-48EC-A762-3369846D9B93}" destId="{C4C39086-CFE7-485E-94C3-2914F914A640}" srcOrd="2" destOrd="0" presId="urn:microsoft.com/office/officeart/2005/8/layout/lProcess2"/>
    <dgm:cxn modelId="{21CFC757-A4CF-4B5D-9495-901F767AC544}" type="presParOf" srcId="{C4C39086-CFE7-485E-94C3-2914F914A640}" destId="{4183E2AE-CFFC-4703-AF47-8F040ADBB1FF}"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95804-6681-4306-8A50-5235A07A8B55}">
      <dsp:nvSpPr>
        <dsp:cNvPr id="0" name=""/>
        <dsp:cNvSpPr/>
      </dsp:nvSpPr>
      <dsp:spPr>
        <a:xfrm>
          <a:off x="32859" y="0"/>
          <a:ext cx="2184870" cy="3703476"/>
        </a:xfrm>
        <a:prstGeom prst="roundRect">
          <a:avLst>
            <a:gd name="adj" fmla="val 10000"/>
          </a:avLst>
        </a:prstGeom>
        <a:solidFill>
          <a:srgbClr val="4428A4"/>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41910" tIns="41910" rIns="41910" bIns="41910" numCol="1" spcCol="1270" anchor="t" anchorCtr="0">
          <a:noAutofit/>
        </a:bodyPr>
        <a:lstStyle/>
        <a:p>
          <a:pPr marL="0" lvl="0" indent="0" algn="ctr" defTabSz="466725" rtl="0">
            <a:lnSpc>
              <a:spcPct val="100000"/>
            </a:lnSpc>
            <a:spcBef>
              <a:spcPts val="600"/>
            </a:spcBef>
            <a:spcAft>
              <a:spcPts val="0"/>
            </a:spcAft>
            <a:buNone/>
          </a:pPr>
          <a:endParaRPr lang="en-US" sz="1050" b="1" kern="1200">
            <a:solidFill>
              <a:srgbClr val="93FEFF"/>
            </a:solidFill>
            <a:latin typeface="Open Sans"/>
            <a:ea typeface="Open Sans"/>
            <a:cs typeface="Open Sans"/>
          </a:endParaRPr>
        </a:p>
        <a:p>
          <a:pPr marL="0" lvl="0" indent="0" algn="ctr" defTabSz="466725" rtl="0">
            <a:lnSpc>
              <a:spcPct val="100000"/>
            </a:lnSpc>
            <a:spcBef>
              <a:spcPts val="600"/>
            </a:spcBef>
            <a:spcAft>
              <a:spcPts val="0"/>
            </a:spcAft>
            <a:buNone/>
          </a:pPr>
          <a:r>
            <a:rPr lang="en-US" sz="1050" b="1" kern="1200">
              <a:solidFill>
                <a:srgbClr val="93FEFF"/>
              </a:solidFill>
              <a:latin typeface="Open Sans"/>
              <a:ea typeface="Open Sans"/>
              <a:cs typeface="Open Sans"/>
            </a:rPr>
            <a:t>Sign up for </a:t>
          </a:r>
          <a:r>
            <a:rPr lang="en-US" sz="1050" b="1" kern="1200" err="1">
              <a:solidFill>
                <a:srgbClr val="93FEFF"/>
              </a:solidFill>
              <a:latin typeface="Open Sans"/>
              <a:ea typeface="Open Sans"/>
              <a:cs typeface="Open Sans"/>
            </a:rPr>
            <a:t>MyCyvatar</a:t>
          </a:r>
          <a:endParaRPr lang="en-US" sz="1050" kern="1200"/>
        </a:p>
        <a:p>
          <a:pPr marL="0" lvl="0" indent="0" algn="ctr" defTabSz="466725">
            <a:lnSpc>
              <a:spcPct val="100000"/>
            </a:lnSpc>
            <a:spcBef>
              <a:spcPts val="0"/>
            </a:spcBef>
            <a:spcAft>
              <a:spcPts val="0"/>
            </a:spcAft>
            <a:buNone/>
          </a:pPr>
          <a:r>
            <a:rPr lang="en-US" sz="1000" b="0" kern="1200">
              <a:solidFill>
                <a:schemeClr val="bg1"/>
              </a:solidFill>
              <a:latin typeface="Open Sans"/>
              <a:ea typeface="Open Sans"/>
              <a:cs typeface="Open Sans"/>
            </a:rPr>
            <a:t>Complete Assessment</a:t>
          </a:r>
        </a:p>
        <a:p>
          <a:pPr marL="0" lvl="0" indent="0" algn="ctr" defTabSz="466725" rtl="0">
            <a:lnSpc>
              <a:spcPct val="100000"/>
            </a:lnSpc>
            <a:spcBef>
              <a:spcPts val="0"/>
            </a:spcBef>
            <a:spcAft>
              <a:spcPts val="0"/>
            </a:spcAft>
            <a:buNone/>
          </a:pPr>
          <a:r>
            <a:rPr lang="en-US" sz="1000" b="0" kern="1200">
              <a:solidFill>
                <a:schemeClr val="bg1"/>
              </a:solidFill>
              <a:latin typeface="Open Sans"/>
              <a:ea typeface="Open Sans"/>
              <a:cs typeface="Open Sans"/>
            </a:rPr>
            <a:t>Schedule Freemium scans</a:t>
          </a:r>
        </a:p>
        <a:p>
          <a:pPr marL="0" lvl="0" indent="0" algn="ctr" defTabSz="466725" rtl="0">
            <a:lnSpc>
              <a:spcPct val="100000"/>
            </a:lnSpc>
            <a:spcBef>
              <a:spcPts val="0"/>
            </a:spcBef>
            <a:spcAft>
              <a:spcPts val="0"/>
            </a:spcAft>
            <a:buNone/>
          </a:pPr>
          <a:r>
            <a:rPr lang="en-US" sz="1000" b="0" kern="1200">
              <a:solidFill>
                <a:schemeClr val="bg1"/>
              </a:solidFill>
              <a:latin typeface="Open Sans"/>
              <a:ea typeface="Open Sans"/>
              <a:cs typeface="Open Sans"/>
            </a:rPr>
            <a:t>Download Free Security Policies</a:t>
          </a:r>
        </a:p>
        <a:p>
          <a:pPr marL="0" lvl="0" indent="0" algn="ctr" defTabSz="466725" rtl="0">
            <a:lnSpc>
              <a:spcPct val="100000"/>
            </a:lnSpc>
            <a:spcBef>
              <a:spcPts val="0"/>
            </a:spcBef>
            <a:spcAft>
              <a:spcPts val="0"/>
            </a:spcAft>
            <a:buNone/>
          </a:pPr>
          <a:r>
            <a:rPr lang="en-US" sz="1000" b="0" kern="1200">
              <a:solidFill>
                <a:schemeClr val="bg1"/>
              </a:solidFill>
              <a:latin typeface="Open Sans"/>
              <a:ea typeface="Open Sans"/>
              <a:cs typeface="Open Sans"/>
            </a:rPr>
            <a:t>Select Solutions to purchase through eCommerce</a:t>
          </a:r>
          <a:endParaRPr lang="en-US" sz="1050" b="1" kern="1200">
            <a:solidFill>
              <a:srgbClr val="93FEFF"/>
            </a:solidFill>
            <a:latin typeface="Open Sans"/>
            <a:ea typeface="Open Sans"/>
            <a:cs typeface="Open Sans"/>
          </a:endParaRPr>
        </a:p>
        <a:p>
          <a:pPr marL="0" lvl="0" indent="0" algn="ctr" defTabSz="466725" rtl="0">
            <a:lnSpc>
              <a:spcPct val="100000"/>
            </a:lnSpc>
            <a:spcBef>
              <a:spcPts val="600"/>
            </a:spcBef>
            <a:spcAft>
              <a:spcPts val="0"/>
            </a:spcAft>
            <a:buNone/>
          </a:pPr>
          <a:r>
            <a:rPr lang="en-US" sz="1050" b="1" kern="1200">
              <a:solidFill>
                <a:srgbClr val="93FEFF"/>
              </a:solidFill>
              <a:latin typeface="Open Sans"/>
              <a:ea typeface="Open Sans"/>
              <a:cs typeface="Open Sans"/>
            </a:rPr>
            <a:t>New Subscription </a:t>
          </a:r>
          <a:r>
            <a:rPr lang="en-US" sz="1050" b="1" kern="1200" err="1">
              <a:solidFill>
                <a:srgbClr val="93FEFF"/>
              </a:solidFill>
              <a:latin typeface="Open Sans"/>
              <a:ea typeface="Open Sans"/>
              <a:cs typeface="Open Sans"/>
            </a:rPr>
            <a:t>CyvatarPro</a:t>
          </a:r>
          <a:r>
            <a:rPr lang="en-US" sz="1050" b="1" kern="1200">
              <a:solidFill>
                <a:srgbClr val="93FEFF"/>
              </a:solidFill>
              <a:latin typeface="Open Sans"/>
              <a:ea typeface="Open Sans"/>
              <a:cs typeface="Open Sans"/>
            </a:rPr>
            <a:t>! </a:t>
          </a:r>
          <a:endParaRPr lang="en-US" sz="1050" kern="1200"/>
        </a:p>
        <a:p>
          <a:pPr marL="0" lvl="0" indent="0" algn="ctr" defTabSz="466725" rtl="0">
            <a:lnSpc>
              <a:spcPct val="100000"/>
            </a:lnSpc>
            <a:spcBef>
              <a:spcPct val="0"/>
            </a:spcBef>
            <a:spcAft>
              <a:spcPts val="0"/>
            </a:spcAft>
            <a:buNone/>
          </a:pPr>
          <a:r>
            <a:rPr lang="en-US" sz="1000" kern="1200">
              <a:solidFill>
                <a:schemeClr val="bg1"/>
              </a:solidFill>
              <a:latin typeface="Open Sans"/>
              <a:ea typeface="Open Sans"/>
              <a:cs typeface="Open Sans"/>
            </a:rPr>
            <a:t>Your Member Experience (MX)  Manager will reach out to Welcome you to the </a:t>
          </a:r>
          <a:r>
            <a:rPr lang="en-US" sz="1000" kern="1200" err="1">
              <a:solidFill>
                <a:schemeClr val="bg1"/>
              </a:solidFill>
              <a:latin typeface="Open Sans"/>
              <a:ea typeface="Open Sans"/>
              <a:cs typeface="Open Sans"/>
            </a:rPr>
            <a:t>CyFamily</a:t>
          </a:r>
          <a:r>
            <a:rPr lang="en-US" sz="1000" kern="1200">
              <a:solidFill>
                <a:schemeClr val="bg1"/>
              </a:solidFill>
              <a:latin typeface="Open Sans"/>
              <a:ea typeface="Open Sans"/>
              <a:cs typeface="Open Sans"/>
            </a:rPr>
            <a:t>!</a:t>
          </a:r>
          <a:r>
            <a:rPr lang="en-US" sz="1000" b="0" kern="1200">
              <a:solidFill>
                <a:schemeClr val="bg1"/>
              </a:solidFill>
              <a:latin typeface="Open Sans"/>
              <a:ea typeface="Open Sans"/>
              <a:cs typeface="Open Sans"/>
            </a:rPr>
            <a:t> </a:t>
          </a:r>
          <a:endParaRPr lang="en-US" sz="900" b="1" kern="1200">
            <a:solidFill>
              <a:srgbClr val="93FEFF"/>
            </a:solidFill>
            <a:latin typeface="Open Sans"/>
            <a:ea typeface="Open Sans"/>
            <a:cs typeface="Open Sans"/>
          </a:endParaRPr>
        </a:p>
        <a:p>
          <a:pPr marL="0" lvl="0" indent="0" algn="ctr" defTabSz="466725" rtl="0">
            <a:lnSpc>
              <a:spcPct val="100000"/>
            </a:lnSpc>
            <a:spcBef>
              <a:spcPct val="0"/>
            </a:spcBef>
            <a:spcAft>
              <a:spcPts val="0"/>
            </a:spcAft>
            <a:buNone/>
          </a:pPr>
          <a:endParaRPr lang="en-US" sz="900" b="1" kern="1200">
            <a:solidFill>
              <a:srgbClr val="93FEFF"/>
            </a:solidFill>
            <a:latin typeface="Open Sans"/>
            <a:ea typeface="Open Sans"/>
            <a:cs typeface="Open Sans"/>
          </a:endParaRPr>
        </a:p>
        <a:p>
          <a:pPr marL="0" lvl="0" indent="0" algn="ctr" defTabSz="466725" rtl="0">
            <a:lnSpc>
              <a:spcPct val="100000"/>
            </a:lnSpc>
            <a:spcBef>
              <a:spcPct val="0"/>
            </a:spcBef>
            <a:spcAft>
              <a:spcPts val="0"/>
            </a:spcAft>
            <a:buNone/>
          </a:pPr>
          <a:r>
            <a:rPr lang="en-US" sz="1050" b="1" kern="1200">
              <a:solidFill>
                <a:srgbClr val="93FEFF"/>
              </a:solidFill>
              <a:latin typeface="Open Sans"/>
              <a:ea typeface="Open Sans"/>
              <a:cs typeface="Open Sans"/>
            </a:rPr>
            <a:t>Technical Information </a:t>
          </a:r>
        </a:p>
        <a:p>
          <a:pPr marL="0" lvl="0" indent="0" algn="ctr" defTabSz="466725" rtl="0">
            <a:lnSpc>
              <a:spcPct val="100000"/>
            </a:lnSpc>
            <a:spcBef>
              <a:spcPct val="0"/>
            </a:spcBef>
            <a:spcAft>
              <a:spcPts val="0"/>
            </a:spcAft>
            <a:buNone/>
          </a:pPr>
          <a:r>
            <a:rPr lang="en-US" sz="1000" b="0" kern="1200">
              <a:solidFill>
                <a:schemeClr val="bg1"/>
              </a:solidFill>
              <a:latin typeface="Open Sans"/>
              <a:ea typeface="Open Sans"/>
              <a:cs typeface="Open Sans"/>
            </a:rPr>
            <a:t>Enable notifications in the Cyvatar Platform and complete the data collection forms for Cyvatar Security Engineers to </a:t>
          </a:r>
          <a:r>
            <a:rPr lang="en-US" sz="1000" kern="1200">
              <a:solidFill>
                <a:schemeClr val="bg1"/>
              </a:solidFill>
              <a:latin typeface="Open Sans"/>
              <a:ea typeface="Open Sans"/>
              <a:cs typeface="Open Sans"/>
            </a:rPr>
            <a:t>custom select solution product</a:t>
          </a:r>
          <a:r>
            <a:rPr lang="en-US" sz="1000" b="0" kern="1200">
              <a:solidFill>
                <a:schemeClr val="bg1"/>
              </a:solidFill>
              <a:latin typeface="Open Sans"/>
              <a:ea typeface="Open Sans"/>
              <a:cs typeface="Open Sans"/>
            </a:rPr>
            <a:t>(s) that best fit your environment. </a:t>
          </a:r>
          <a:endParaRPr lang="en-US" sz="1000" b="0" kern="1200">
            <a:solidFill>
              <a:schemeClr val="bg1"/>
            </a:solidFill>
            <a:latin typeface="Arial" panose="020B0604020202020204"/>
            <a:ea typeface="Open Sans"/>
            <a:cs typeface="Arial" panose="020B0604020202020204"/>
          </a:endParaRPr>
        </a:p>
      </dsp:txBody>
      <dsp:txXfrm>
        <a:off x="32859" y="0"/>
        <a:ext cx="2184870" cy="1111042"/>
      </dsp:txXfrm>
    </dsp:sp>
    <dsp:sp modelId="{B60BBB07-6B48-4E76-A85C-5D6526155084}">
      <dsp:nvSpPr>
        <dsp:cNvPr id="0" name=""/>
        <dsp:cNvSpPr/>
      </dsp:nvSpPr>
      <dsp:spPr>
        <a:xfrm>
          <a:off x="2360334" y="0"/>
          <a:ext cx="2197146" cy="3703476"/>
        </a:xfrm>
        <a:prstGeom prst="roundRect">
          <a:avLst>
            <a:gd name="adj" fmla="val 10000"/>
          </a:avLst>
        </a:prstGeom>
        <a:solidFill>
          <a:srgbClr val="4428A4"/>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0480" tIns="30480" rIns="30480" bIns="30480" numCol="1" spcCol="1270" anchor="t" anchorCtr="0">
          <a:noAutofit/>
        </a:bodyPr>
        <a:lstStyle/>
        <a:p>
          <a:pPr marL="0" lvl="0" indent="0" algn="ctr" defTabSz="355600">
            <a:lnSpc>
              <a:spcPct val="100000"/>
            </a:lnSpc>
            <a:spcBef>
              <a:spcPts val="0"/>
            </a:spcBef>
            <a:spcAft>
              <a:spcPts val="0"/>
            </a:spcAft>
            <a:buNone/>
          </a:pPr>
          <a:endParaRPr lang="en-US" sz="800" b="1" kern="1200">
            <a:solidFill>
              <a:srgbClr val="93FEFF"/>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defTabSz="355600">
            <a:lnSpc>
              <a:spcPct val="100000"/>
            </a:lnSpc>
            <a:spcBef>
              <a:spcPts val="0"/>
            </a:spcBef>
            <a:spcAft>
              <a:spcPts val="0"/>
            </a:spcAft>
            <a:buNone/>
          </a:pPr>
          <a:r>
            <a:rPr lang="en-US" sz="1050" b="1" kern="1200">
              <a:solidFill>
                <a:srgbClr val="93FEFF"/>
              </a:solidFill>
              <a:latin typeface="Open Sans"/>
              <a:ea typeface="Open Sans"/>
              <a:cs typeface="Open Sans"/>
            </a:rPr>
            <a:t>Installation</a:t>
          </a:r>
          <a:endParaRPr lang="en-US" sz="105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defTabSz="355600" rtl="0">
            <a:lnSpc>
              <a:spcPct val="100000"/>
            </a:lnSpc>
            <a:spcBef>
              <a:spcPts val="0"/>
            </a:spcBef>
            <a:spcAft>
              <a:spcPts val="0"/>
            </a:spcAft>
            <a:buNone/>
          </a:pPr>
          <a:r>
            <a:rPr lang="en-US" sz="1000" kern="1200">
              <a:solidFill>
                <a:schemeClr val="bg1"/>
              </a:solidFill>
              <a:latin typeface="Open Sans"/>
              <a:ea typeface="Open Sans"/>
              <a:cs typeface="Open Sans"/>
            </a:rPr>
            <a:t>Acting as an extension of your team, Cyvatar Security Engineers will assist with installation of the relevant 3</a:t>
          </a:r>
          <a:r>
            <a:rPr lang="en-US" sz="1000" kern="1200" baseline="30000">
              <a:solidFill>
                <a:schemeClr val="bg1"/>
              </a:solidFill>
              <a:latin typeface="Open Sans"/>
              <a:ea typeface="Open Sans"/>
              <a:cs typeface="Open Sans"/>
            </a:rPr>
            <a:t>rd</a:t>
          </a:r>
          <a:r>
            <a:rPr lang="en-US" sz="1000" kern="1200">
              <a:solidFill>
                <a:schemeClr val="bg1"/>
              </a:solidFill>
              <a:latin typeface="Open Sans"/>
              <a:ea typeface="Open Sans"/>
              <a:cs typeface="Open Sans"/>
            </a:rPr>
            <a:t> Party Product(s) by providing installation instructions, and hands on guidance. While always having your back through any strategizing or troubleshooting.  </a:t>
          </a:r>
        </a:p>
        <a:p>
          <a:pPr marL="0" lvl="0" indent="0" algn="ctr" defTabSz="355600" rtl="0">
            <a:lnSpc>
              <a:spcPct val="100000"/>
            </a:lnSpc>
            <a:spcBef>
              <a:spcPts val="0"/>
            </a:spcBef>
            <a:spcAft>
              <a:spcPts val="0"/>
            </a:spcAft>
            <a:buNone/>
          </a:pPr>
          <a:endParaRPr lang="en-US" sz="1000" kern="1200">
            <a:solidFill>
              <a:schemeClr val="bg1"/>
            </a:solidFill>
            <a:latin typeface="Open Sans"/>
            <a:ea typeface="Open Sans"/>
            <a:cs typeface="Open Sans"/>
          </a:endParaRPr>
        </a:p>
        <a:p>
          <a:pPr marL="0" lvl="0" indent="0" algn="ctr" defTabSz="355600" rtl="0">
            <a:lnSpc>
              <a:spcPct val="100000"/>
            </a:lnSpc>
            <a:spcBef>
              <a:spcPts val="0"/>
            </a:spcBef>
            <a:spcAft>
              <a:spcPts val="0"/>
            </a:spcAft>
            <a:buNone/>
          </a:pPr>
          <a:r>
            <a:rPr lang="en-US" sz="1050" b="1" kern="1200">
              <a:solidFill>
                <a:srgbClr val="93FEFF"/>
              </a:solidFill>
              <a:latin typeface="Open Sans"/>
              <a:ea typeface="Open Sans"/>
              <a:cs typeface="Open Sans"/>
            </a:rPr>
            <a:t>ICARM Onboarding Visibility</a:t>
          </a:r>
        </a:p>
        <a:p>
          <a:pPr marL="0" lvl="0" indent="0" algn="ctr" defTabSz="355600" rtl="0">
            <a:lnSpc>
              <a:spcPct val="100000"/>
            </a:lnSpc>
            <a:spcBef>
              <a:spcPts val="0"/>
            </a:spcBef>
            <a:spcAft>
              <a:spcPts val="0"/>
            </a:spcAft>
            <a:buNone/>
          </a:pPr>
          <a:r>
            <a:rPr lang="en-US" sz="1000" kern="1200">
              <a:solidFill>
                <a:schemeClr val="bg1"/>
              </a:solidFill>
              <a:latin typeface="Open Sans"/>
              <a:ea typeface="Open Sans"/>
              <a:cs typeface="Open Sans"/>
            </a:rPr>
            <a:t>Progress is tracked through the Cyvatar Platform with the Cybersecurity Value Score, task manager, issues manager, and detailed dashboard. </a:t>
          </a:r>
          <a:endParaRPr lang="en-US" sz="10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dsp:txBody>
      <dsp:txXfrm>
        <a:off x="2360334" y="0"/>
        <a:ext cx="2197146" cy="1111042"/>
      </dsp:txXfrm>
    </dsp:sp>
    <dsp:sp modelId="{905769CC-38D6-43F3-989E-55BEE3159C4D}">
      <dsp:nvSpPr>
        <dsp:cNvPr id="0" name=""/>
        <dsp:cNvSpPr/>
      </dsp:nvSpPr>
      <dsp:spPr>
        <a:xfrm>
          <a:off x="4672222" y="0"/>
          <a:ext cx="2188087" cy="3703476"/>
        </a:xfrm>
        <a:prstGeom prst="roundRect">
          <a:avLst>
            <a:gd name="adj" fmla="val 10000"/>
          </a:avLst>
        </a:prstGeom>
        <a:solidFill>
          <a:srgbClr val="4428A4"/>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41910" tIns="41910" rIns="41910" bIns="41910" numCol="1" spcCol="1270" anchor="t" anchorCtr="0">
          <a:noAutofit/>
        </a:bodyPr>
        <a:lstStyle/>
        <a:p>
          <a:pPr marL="0" lvl="0" indent="0" algn="ctr" defTabSz="466725">
            <a:lnSpc>
              <a:spcPct val="100000"/>
            </a:lnSpc>
            <a:spcBef>
              <a:spcPct val="0"/>
            </a:spcBef>
            <a:spcAft>
              <a:spcPts val="0"/>
            </a:spcAft>
            <a:buNone/>
          </a:pPr>
          <a:endParaRPr lang="en-US" sz="1050" b="1" i="1"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defTabSz="466725">
            <a:lnSpc>
              <a:spcPct val="100000"/>
            </a:lnSpc>
            <a:spcBef>
              <a:spcPct val="0"/>
            </a:spcBef>
            <a:spcAft>
              <a:spcPts val="0"/>
            </a:spcAft>
            <a:buNone/>
          </a:pPr>
          <a:r>
            <a:rPr lang="en-US" sz="1050" b="1" kern="1200">
              <a:solidFill>
                <a:srgbClr val="93FEFF"/>
              </a:solidFill>
              <a:latin typeface="Open Sans"/>
              <a:ea typeface="Open Sans"/>
              <a:cs typeface="Open Sans"/>
            </a:rPr>
            <a:t>Configuration</a:t>
          </a:r>
          <a:endParaRPr lang="en-US" sz="1050" kern="1200">
            <a:solidFill>
              <a:srgbClr val="93FEFF"/>
            </a:solidFill>
            <a:latin typeface="Open Sans"/>
            <a:ea typeface="Open Sans"/>
            <a:cs typeface="Open Sans"/>
          </a:endParaRPr>
        </a:p>
        <a:p>
          <a:pPr marL="0" lvl="0" indent="0" algn="ctr" defTabSz="466725">
            <a:lnSpc>
              <a:spcPct val="100000"/>
            </a:lnSpc>
            <a:spcBef>
              <a:spcPct val="0"/>
            </a:spcBef>
            <a:spcAft>
              <a:spcPts val="0"/>
            </a:spcAft>
            <a:buNone/>
          </a:pPr>
          <a:r>
            <a:rPr lang="en-US" sz="1000" kern="1200">
              <a:solidFill>
                <a:schemeClr val="bg1"/>
              </a:solidFill>
              <a:latin typeface="Open Sans" panose="020B0606030504020204" pitchFamily="34" charset="0"/>
              <a:ea typeface="Open Sans" panose="020B0606030504020204" pitchFamily="34" charset="0"/>
              <a:cs typeface="Open Sans" panose="020B0606030504020204" pitchFamily="34" charset="0"/>
            </a:rPr>
            <a:t>Once installed, Cyvatar Security Engineers will lead configuration efforts based on recommended security best practices and knowledge of your unique environment needs. </a:t>
          </a:r>
        </a:p>
        <a:p>
          <a:pPr marL="0" lvl="0" indent="0" algn="ctr" defTabSz="466725">
            <a:lnSpc>
              <a:spcPct val="100000"/>
            </a:lnSpc>
            <a:spcBef>
              <a:spcPct val="0"/>
            </a:spcBef>
            <a:spcAft>
              <a:spcPts val="0"/>
            </a:spcAft>
            <a:buNone/>
          </a:pPr>
          <a:endParaRPr lang="en-US" sz="1050" b="1" kern="1200">
            <a:solidFill>
              <a:srgbClr val="93FEFF"/>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defTabSz="466725">
            <a:lnSpc>
              <a:spcPct val="90000"/>
            </a:lnSpc>
            <a:spcBef>
              <a:spcPct val="0"/>
            </a:spcBef>
            <a:spcAft>
              <a:spcPct val="35000"/>
            </a:spcAft>
            <a:buNone/>
          </a:pPr>
          <a:r>
            <a:rPr lang="en-US" sz="1050" b="1" kern="1200">
              <a:solidFill>
                <a:srgbClr val="93FEFF"/>
              </a:solidFill>
              <a:latin typeface="Open Sans" panose="020B0606030504020204" pitchFamily="34" charset="0"/>
              <a:ea typeface="Open Sans" panose="020B0606030504020204" pitchFamily="34" charset="0"/>
              <a:cs typeface="Open Sans" panose="020B0606030504020204" pitchFamily="34" charset="0"/>
            </a:rPr>
            <a:t>Assessment</a:t>
          </a:r>
          <a:endParaRPr lang="en-US" sz="1050" kern="1200">
            <a:solidFill>
              <a:srgbClr val="93FEFF"/>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defTabSz="466725">
            <a:lnSpc>
              <a:spcPct val="90000"/>
            </a:lnSpc>
            <a:spcBef>
              <a:spcPct val="0"/>
            </a:spcBef>
            <a:spcAft>
              <a:spcPct val="35000"/>
            </a:spcAft>
            <a:buNone/>
          </a:pPr>
          <a:r>
            <a:rPr lang="en-US" sz="1000" kern="1200">
              <a:solidFill>
                <a:schemeClr val="bg1"/>
              </a:solidFill>
              <a:latin typeface="Open Sans"/>
              <a:ea typeface="Open Sans"/>
              <a:cs typeface="Open Sans"/>
            </a:rPr>
            <a:t>Security Engineers will assess gaps and risks and will provide recommendations that will be tracked in the Cyvatar Platform.</a:t>
          </a:r>
          <a:r>
            <a:rPr lang="en-US" sz="1050" kern="1200">
              <a:solidFill>
                <a:schemeClr val="bg1"/>
              </a:solidFill>
              <a:latin typeface="Open Sans"/>
              <a:ea typeface="Open Sans"/>
              <a:cs typeface="Open Sans"/>
            </a:rPr>
            <a:t>
</a:t>
          </a:r>
          <a:r>
            <a:rPr lang="en-US" sz="1050" kern="1200">
              <a:solidFill>
                <a:schemeClr val="accent1">
                  <a:lumMod val="75000"/>
                </a:schemeClr>
              </a:solidFill>
              <a:latin typeface="Open Sans"/>
              <a:ea typeface="Open Sans"/>
              <a:cs typeface="Open Sans"/>
            </a:rPr>
            <a:t>
</a:t>
          </a:r>
          <a:endParaRPr lang="en-US" sz="105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dsp:txBody>
      <dsp:txXfrm>
        <a:off x="4672222" y="0"/>
        <a:ext cx="2188087" cy="1111042"/>
      </dsp:txXfrm>
    </dsp:sp>
    <dsp:sp modelId="{DF15C80E-7A74-4D26-ACAB-150E686EFC46}">
      <dsp:nvSpPr>
        <dsp:cNvPr id="0" name=""/>
        <dsp:cNvSpPr/>
      </dsp:nvSpPr>
      <dsp:spPr>
        <a:xfrm>
          <a:off x="7003047" y="0"/>
          <a:ext cx="2194557" cy="3703476"/>
        </a:xfrm>
        <a:prstGeom prst="roundRect">
          <a:avLst>
            <a:gd name="adj" fmla="val 10000"/>
          </a:avLst>
        </a:prstGeom>
        <a:solidFill>
          <a:srgbClr val="4428A4"/>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41910" tIns="41910" rIns="41910" bIns="41910" numCol="1" spcCol="1270" anchor="t" anchorCtr="0">
          <a:noAutofit/>
        </a:bodyPr>
        <a:lstStyle/>
        <a:p>
          <a:pPr marL="0" lvl="0" indent="0" algn="ctr" defTabSz="488950">
            <a:lnSpc>
              <a:spcPct val="100000"/>
            </a:lnSpc>
            <a:spcBef>
              <a:spcPct val="0"/>
            </a:spcBef>
            <a:spcAft>
              <a:spcPts val="0"/>
            </a:spcAft>
            <a:buNone/>
          </a:pPr>
          <a:endParaRPr lang="en-US" sz="1100" b="1" i="1"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defTabSz="488950">
            <a:lnSpc>
              <a:spcPct val="100000"/>
            </a:lnSpc>
            <a:spcBef>
              <a:spcPct val="0"/>
            </a:spcBef>
            <a:spcAft>
              <a:spcPts val="0"/>
            </a:spcAft>
            <a:buNone/>
          </a:pPr>
          <a:r>
            <a:rPr lang="en-US" sz="1000" b="1" kern="1200">
              <a:solidFill>
                <a:srgbClr val="93FEFF"/>
              </a:solidFill>
              <a:latin typeface="Open Sans"/>
              <a:ea typeface="Open Sans"/>
              <a:cs typeface="Open Sans"/>
            </a:rPr>
            <a:t>Remediation</a:t>
          </a:r>
        </a:p>
        <a:p>
          <a:pPr marL="0" lvl="0" indent="0" algn="ctr" defTabSz="488950">
            <a:lnSpc>
              <a:spcPct val="100000"/>
            </a:lnSpc>
            <a:spcBef>
              <a:spcPct val="0"/>
            </a:spcBef>
            <a:spcAft>
              <a:spcPts val="0"/>
            </a:spcAft>
            <a:buNone/>
          </a:pPr>
          <a:r>
            <a:rPr lang="en-US" sz="1000" kern="1200">
              <a:solidFill>
                <a:schemeClr val="bg1"/>
              </a:solidFill>
              <a:latin typeface="Open Sans"/>
              <a:ea typeface="Open Sans"/>
              <a:cs typeface="Open Sans"/>
            </a:rPr>
            <a:t>Human driven. Technology assisted. Cyvatar Security Engineers will lead the remediation efforts, continuously </a:t>
          </a:r>
          <a:r>
            <a:rPr lang="en-US" sz="1000" kern="1200">
              <a:solidFill>
                <a:schemeClr val="bg1"/>
              </a:solidFill>
              <a:latin typeface="Open Sans" panose="020B0606030504020204" pitchFamily="34" charset="0"/>
              <a:ea typeface="Open Sans" panose="020B0606030504020204" pitchFamily="34" charset="0"/>
              <a:cs typeface="Open Sans" panose="020B0606030504020204" pitchFamily="34" charset="0"/>
            </a:rPr>
            <a:t>reviewing gaps identified through the assessment. </a:t>
          </a:r>
        </a:p>
        <a:p>
          <a:pPr marL="0" lvl="0" indent="0" algn="ctr" defTabSz="488950">
            <a:lnSpc>
              <a:spcPct val="100000"/>
            </a:lnSpc>
            <a:spcBef>
              <a:spcPct val="0"/>
            </a:spcBef>
            <a:spcAft>
              <a:spcPts val="0"/>
            </a:spcAft>
            <a:buNone/>
          </a:pPr>
          <a:endParaRPr lang="en-US" sz="10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defTabSz="488950">
            <a:lnSpc>
              <a:spcPct val="100000"/>
            </a:lnSpc>
            <a:spcBef>
              <a:spcPct val="0"/>
            </a:spcBef>
            <a:spcAft>
              <a:spcPts val="0"/>
            </a:spcAft>
            <a:buNone/>
          </a:pPr>
          <a:r>
            <a:rPr lang="en-US" sz="1000" kern="1200">
              <a:solidFill>
                <a:schemeClr val="bg1"/>
              </a:solidFill>
              <a:latin typeface="Open Sans"/>
              <a:ea typeface="Open Sans"/>
              <a:cs typeface="Open Sans"/>
            </a:rPr>
            <a:t>Cyvatar Security Engineers will develop, plan, schedule, and execute remediation until identified gaps are remediated, to the extent reasonably possible. </a:t>
          </a:r>
        </a:p>
        <a:p>
          <a:pPr marL="0" lvl="0" indent="0" algn="ctr" defTabSz="488950">
            <a:lnSpc>
              <a:spcPct val="100000"/>
            </a:lnSpc>
            <a:spcBef>
              <a:spcPct val="0"/>
            </a:spcBef>
            <a:spcAft>
              <a:spcPts val="0"/>
            </a:spcAft>
            <a:buNone/>
          </a:pPr>
          <a:endParaRPr lang="en-US" sz="1000" kern="1200">
            <a:solidFill>
              <a:schemeClr val="bg1"/>
            </a:solidFill>
            <a:latin typeface="Open Sans"/>
            <a:ea typeface="Open Sans"/>
            <a:cs typeface="Open Sans"/>
          </a:endParaRPr>
        </a:p>
        <a:p>
          <a:pPr marL="0" lvl="0" indent="0" algn="ctr" defTabSz="488950">
            <a:lnSpc>
              <a:spcPct val="100000"/>
            </a:lnSpc>
            <a:spcBef>
              <a:spcPct val="0"/>
            </a:spcBef>
            <a:spcAft>
              <a:spcPts val="0"/>
            </a:spcAft>
            <a:buNone/>
          </a:pPr>
          <a:r>
            <a:rPr lang="en-US" sz="1000" kern="1200">
              <a:solidFill>
                <a:schemeClr val="bg1"/>
              </a:solidFill>
              <a:latin typeface="Open Sans"/>
              <a:ea typeface="Open Sans"/>
              <a:cs typeface="Open Sans"/>
            </a:rPr>
            <a:t>This will reduce the quantity of issues and actions needed by your team so you can focus on your bottom line.</a:t>
          </a:r>
          <a:endParaRPr lang="en-US" sz="1050" kern="1200">
            <a:solidFill>
              <a:schemeClr val="bg1"/>
            </a:solidFill>
            <a:latin typeface="Open Sans"/>
            <a:ea typeface="Open Sans"/>
            <a:cs typeface="Open Sans"/>
          </a:endParaRPr>
        </a:p>
      </dsp:txBody>
      <dsp:txXfrm>
        <a:off x="7003047" y="0"/>
        <a:ext cx="2194557" cy="1111042"/>
      </dsp:txXfrm>
    </dsp:sp>
    <dsp:sp modelId="{F055986E-FB42-416E-B558-F9CE961D759F}">
      <dsp:nvSpPr>
        <dsp:cNvPr id="0" name=""/>
        <dsp:cNvSpPr/>
      </dsp:nvSpPr>
      <dsp:spPr>
        <a:xfrm>
          <a:off x="9340342" y="0"/>
          <a:ext cx="2186526" cy="3703476"/>
        </a:xfrm>
        <a:prstGeom prst="roundRect">
          <a:avLst>
            <a:gd name="adj" fmla="val 10000"/>
          </a:avLst>
        </a:prstGeom>
        <a:solidFill>
          <a:srgbClr val="4428A4"/>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marL="0" lvl="0" indent="0" algn="ctr" defTabSz="533400">
            <a:lnSpc>
              <a:spcPct val="100000"/>
            </a:lnSpc>
            <a:spcBef>
              <a:spcPct val="0"/>
            </a:spcBef>
            <a:spcAft>
              <a:spcPts val="0"/>
            </a:spcAft>
            <a:buNone/>
          </a:pPr>
          <a:endParaRPr lang="en-US" sz="1200" b="1" i="1" kern="1200">
            <a:solidFill>
              <a:schemeClr val="bg1"/>
            </a:solidFill>
          </a:endParaRPr>
        </a:p>
        <a:p>
          <a:pPr marL="0" lvl="0" indent="0" algn="ctr" defTabSz="533400">
            <a:lnSpc>
              <a:spcPct val="100000"/>
            </a:lnSpc>
            <a:spcBef>
              <a:spcPct val="0"/>
            </a:spcBef>
            <a:spcAft>
              <a:spcPts val="0"/>
            </a:spcAft>
            <a:buNone/>
          </a:pPr>
          <a:r>
            <a:rPr lang="en-US" sz="1000" b="1" kern="1200">
              <a:solidFill>
                <a:srgbClr val="93FEFF"/>
              </a:solidFill>
              <a:latin typeface="Open Sans" panose="020B0606030504020204" pitchFamily="34" charset="0"/>
              <a:ea typeface="Open Sans" panose="020B0606030504020204" pitchFamily="34" charset="0"/>
              <a:cs typeface="Open Sans" panose="020B0606030504020204" pitchFamily="34" charset="0"/>
            </a:rPr>
            <a:t>Maintain Remediated Status </a:t>
          </a:r>
        </a:p>
        <a:p>
          <a:pPr marL="0" lvl="0" indent="0" algn="ctr" defTabSz="533400" rtl="0">
            <a:lnSpc>
              <a:spcPct val="100000"/>
            </a:lnSpc>
            <a:spcBef>
              <a:spcPct val="0"/>
            </a:spcBef>
            <a:spcAft>
              <a:spcPts val="0"/>
            </a:spcAft>
            <a:buNone/>
          </a:pPr>
          <a:r>
            <a:rPr lang="en-US" sz="1000" kern="1200">
              <a:solidFill>
                <a:schemeClr val="bg1"/>
              </a:solidFill>
              <a:latin typeface="Open Sans"/>
              <a:ea typeface="Open Sans"/>
              <a:cs typeface="Open Sans"/>
            </a:rPr>
            <a:t>Security Engineers will lead maintenance efforts, continuously assessing the environment &amp; remediating vulnerabilities identified so you can stay safe and compliant.
</a:t>
          </a:r>
        </a:p>
        <a:p>
          <a:pPr marL="0" lvl="0" indent="0" algn="ctr" defTabSz="533400" rtl="0">
            <a:lnSpc>
              <a:spcPct val="100000"/>
            </a:lnSpc>
            <a:spcBef>
              <a:spcPct val="0"/>
            </a:spcBef>
            <a:spcAft>
              <a:spcPts val="0"/>
            </a:spcAft>
            <a:buNone/>
          </a:pPr>
          <a:r>
            <a:rPr lang="en-US" sz="1050" b="1" i="0" kern="1200">
              <a:solidFill>
                <a:srgbClr val="93FEFF"/>
              </a:solidFill>
              <a:latin typeface="Open Sans"/>
              <a:ea typeface="Open Sans"/>
              <a:cs typeface="Open Sans"/>
            </a:rPr>
            <a:t>ROI Visibility</a:t>
          </a:r>
        </a:p>
        <a:p>
          <a:pPr marL="0" lvl="0" indent="0" algn="ctr" defTabSz="533400" rtl="0">
            <a:lnSpc>
              <a:spcPct val="100000"/>
            </a:lnSpc>
            <a:spcBef>
              <a:spcPct val="0"/>
            </a:spcBef>
            <a:spcAft>
              <a:spcPts val="0"/>
            </a:spcAft>
            <a:buNone/>
          </a:pPr>
          <a:r>
            <a:rPr lang="en-US" sz="1000" b="0" i="0" kern="1200">
              <a:solidFill>
                <a:schemeClr val="bg1"/>
              </a:solidFill>
              <a:latin typeface="Open Sans" panose="020B0606030504020204" pitchFamily="34" charset="0"/>
              <a:ea typeface="Open Sans" panose="020B0606030504020204" pitchFamily="34" charset="0"/>
              <a:cs typeface="Open Sans" panose="020B0606030504020204" pitchFamily="34" charset="0"/>
            </a:rPr>
            <a:t>With the Cyvatar Platform you have visibility into Cyvatar’s daily activities that keep you safe, all in one place. </a:t>
          </a:r>
          <a:r>
            <a:rPr lang="en-US" sz="900" kern="1200">
              <a:solidFill>
                <a:schemeClr val="bg1"/>
              </a:solidFill>
              <a:latin typeface="Open Sans"/>
              <a:ea typeface="Open Sans"/>
              <a:cs typeface="Open Sans"/>
            </a:rPr>
            <a:t>
</a:t>
          </a:r>
        </a:p>
        <a:p>
          <a:pPr marL="0" lvl="0" indent="0" algn="ctr" defTabSz="533400">
            <a:lnSpc>
              <a:spcPct val="100000"/>
            </a:lnSpc>
            <a:spcBef>
              <a:spcPct val="0"/>
            </a:spcBef>
            <a:spcAft>
              <a:spcPts val="0"/>
            </a:spcAft>
            <a:buNone/>
          </a:pPr>
          <a:r>
            <a:rPr lang="en-US" sz="1050" b="1" kern="1200">
              <a:solidFill>
                <a:srgbClr val="93FEFF"/>
              </a:solidFill>
              <a:latin typeface="Open Sans" panose="020B0606030504020204" pitchFamily="34" charset="0"/>
              <a:ea typeface="Open Sans" panose="020B0606030504020204" pitchFamily="34" charset="0"/>
              <a:cs typeface="Open Sans" panose="020B0606030504020204" pitchFamily="34" charset="0"/>
            </a:rPr>
            <a:t>Member Experience</a:t>
          </a:r>
        </a:p>
        <a:p>
          <a:pPr marL="0" lvl="0" indent="0" algn="ctr" defTabSz="533400" rtl="0">
            <a:lnSpc>
              <a:spcPct val="100000"/>
            </a:lnSpc>
            <a:spcBef>
              <a:spcPct val="0"/>
            </a:spcBef>
            <a:spcAft>
              <a:spcPts val="0"/>
            </a:spcAft>
            <a:buNone/>
          </a:pPr>
          <a:r>
            <a:rPr lang="en-US" sz="1000" kern="1200">
              <a:solidFill>
                <a:schemeClr val="bg1"/>
              </a:solidFill>
              <a:latin typeface="Open Sans"/>
              <a:ea typeface="Open Sans"/>
              <a:cs typeface="Open Sans"/>
            </a:rPr>
            <a:t>Your MX Manager will stay connected to ensure your Cyber Security journey is aligned with your strategic objectives.</a:t>
          </a:r>
        </a:p>
      </dsp:txBody>
      <dsp:txXfrm>
        <a:off x="9340342" y="0"/>
        <a:ext cx="2186526" cy="111104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063EB7-2284-49EE-94D2-A2D8A43E65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BB25C66-D446-41A9-9AE6-D021598F3A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614E33-EC4D-4CAC-AB41-6DECD0E3BA3E}" type="datetimeFigureOut">
              <a:rPr lang="en-US" smtClean="0"/>
              <a:t>3/21/2025</a:t>
            </a:fld>
            <a:endParaRPr lang="en-US"/>
          </a:p>
        </p:txBody>
      </p:sp>
      <p:sp>
        <p:nvSpPr>
          <p:cNvPr id="4" name="Footer Placeholder 3">
            <a:extLst>
              <a:ext uri="{FF2B5EF4-FFF2-40B4-BE49-F238E27FC236}">
                <a16:creationId xmlns:a16="http://schemas.microsoft.com/office/drawing/2014/main" id="{77237D5D-D033-4C3C-A95C-94F62433A5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98CB066-6B40-449E-98FF-43F920A20C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44E6FC-9A20-41C1-ADEA-EF9BC5CF90F1}" type="slidenum">
              <a:rPr lang="en-US" smtClean="0"/>
              <a:t>‹#›</a:t>
            </a:fld>
            <a:endParaRPr lang="en-US"/>
          </a:p>
        </p:txBody>
      </p:sp>
    </p:spTree>
    <p:extLst>
      <p:ext uri="{BB962C8B-B14F-4D97-AF65-F5344CB8AC3E}">
        <p14:creationId xmlns:p14="http://schemas.microsoft.com/office/powerpoint/2010/main" val="176428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6F550-68D6-4808-A1BE-D05E008B21D5}" type="datetimeFigureOut">
              <a:rPr lang="en-US" smtClean="0"/>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3BB45-0BA9-49BE-910E-718C5EA75CA9}" type="slidenum">
              <a:rPr lang="en-US" smtClean="0"/>
              <a:t>‹#›</a:t>
            </a:fld>
            <a:endParaRPr lang="en-US"/>
          </a:p>
        </p:txBody>
      </p:sp>
    </p:spTree>
    <p:extLst>
      <p:ext uri="{BB962C8B-B14F-4D97-AF65-F5344CB8AC3E}">
        <p14:creationId xmlns:p14="http://schemas.microsoft.com/office/powerpoint/2010/main" val="138763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Version 1</a:t>
            </a:r>
          </a:p>
        </p:txBody>
      </p:sp>
      <p:sp>
        <p:nvSpPr>
          <p:cNvPr id="4" name="Slide Number Placeholder 3"/>
          <p:cNvSpPr>
            <a:spLocks noGrp="1"/>
          </p:cNvSpPr>
          <p:nvPr>
            <p:ph type="sldNum" sz="quarter" idx="5"/>
          </p:nvPr>
        </p:nvSpPr>
        <p:spPr/>
        <p:txBody>
          <a:bodyPr/>
          <a:lstStyle/>
          <a:p>
            <a:fld id="{5B63BB45-0BA9-49BE-910E-718C5EA75CA9}" type="slidenum">
              <a:rPr lang="en-US" smtClean="0"/>
              <a:t>1</a:t>
            </a:fld>
            <a:endParaRPr lang="en-US"/>
          </a:p>
        </p:txBody>
      </p:sp>
    </p:spTree>
    <p:extLst>
      <p:ext uri="{BB962C8B-B14F-4D97-AF65-F5344CB8AC3E}">
        <p14:creationId xmlns:p14="http://schemas.microsoft.com/office/powerpoint/2010/main" val="1243036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3CBD3-D61D-70CC-1102-7C53D2E3D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1372B-FBEF-EE89-BC5D-D483C5640D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0595A8-74F0-EBB3-965F-A7AF7D0FC949}"/>
              </a:ext>
            </a:extLst>
          </p:cNvPr>
          <p:cNvSpPr>
            <a:spLocks noGrp="1"/>
          </p:cNvSpPr>
          <p:nvPr>
            <p:ph type="body" idx="1"/>
          </p:nvPr>
        </p:nvSpPr>
        <p:spPr/>
        <p:txBody>
          <a:bodyPr/>
          <a:lstStyle/>
          <a:p>
            <a:pPr marL="171450" indent="-171450">
              <a:buFontTx/>
              <a:buChar char="-"/>
            </a:pPr>
            <a:r>
              <a:rPr lang="en-US"/>
              <a:t>Scanning domains and subdomain – why?</a:t>
            </a:r>
          </a:p>
          <a:p>
            <a:pPr marL="171450" indent="-171450">
              <a:buFontTx/>
              <a:buChar char="-"/>
            </a:pPr>
            <a:r>
              <a:rPr lang="en-US"/>
              <a:t>Security guards 24/7 running around your building – making laps to ensure the doors are locked, that there are no bags just lying around that are not supposed to. </a:t>
            </a:r>
          </a:p>
          <a:p>
            <a:pPr marL="171450" indent="-171450">
              <a:buFontTx/>
              <a:buChar char="-"/>
            </a:pPr>
            <a:r>
              <a:rPr lang="en-US"/>
              <a:t>Locking the door analogy with a Ring Camera – seeing who is trying to come in – your neighbor or best friend is welcome, someone that wants to harm you</a:t>
            </a:r>
          </a:p>
          <a:p>
            <a:pPr marL="171450" indent="-171450">
              <a:buFontTx/>
              <a:buChar char="-"/>
            </a:pPr>
            <a:r>
              <a:rPr lang="en-US"/>
              <a:t>If they bad guy can’t make it through the front door they might try to the windows or sliding doors – that’s where we start patching and add different techniques…think window sensors, new locks, etc. – what we call in our world patching</a:t>
            </a:r>
          </a:p>
          <a:p>
            <a:pPr marL="171450" indent="-171450">
              <a:buFontTx/>
              <a:buChar char="-"/>
            </a:pPr>
            <a:r>
              <a:rPr lang="en-US"/>
              <a:t>Layer that with us working on a security testing, so as the good guy will try to break in call it a </a:t>
            </a:r>
            <a:r>
              <a:rPr lang="en-US" err="1"/>
              <a:t>firedrill</a:t>
            </a:r>
            <a:r>
              <a:rPr lang="en-US"/>
              <a:t> – which we do once a quarter, have you ever done a pen testing. No or Yes (how much did you spent?)</a:t>
            </a:r>
          </a:p>
          <a:p>
            <a:pPr marL="171450" indent="-171450">
              <a:buFontTx/>
              <a:buChar char="-"/>
            </a:pPr>
            <a:endParaRPr lang="en-US"/>
          </a:p>
          <a:p>
            <a:pPr marL="171450" indent="-171450">
              <a:buFontTx/>
              <a:buChar char="-"/>
            </a:pPr>
            <a:endParaRPr lang="en-US"/>
          </a:p>
        </p:txBody>
      </p:sp>
      <p:sp>
        <p:nvSpPr>
          <p:cNvPr id="4" name="Slide Number Placeholder 3">
            <a:extLst>
              <a:ext uri="{FF2B5EF4-FFF2-40B4-BE49-F238E27FC236}">
                <a16:creationId xmlns:a16="http://schemas.microsoft.com/office/drawing/2014/main" id="{64E7DD69-A975-6116-FFC7-0B2ECECD11F3}"/>
              </a:ext>
            </a:extLst>
          </p:cNvPr>
          <p:cNvSpPr>
            <a:spLocks noGrp="1"/>
          </p:cNvSpPr>
          <p:nvPr>
            <p:ph type="sldNum" sz="quarter" idx="5"/>
          </p:nvPr>
        </p:nvSpPr>
        <p:spPr/>
        <p:txBody>
          <a:bodyPr/>
          <a:lstStyle/>
          <a:p>
            <a:fld id="{A7761454-1179-5A4E-A2E5-F0ADCFE59827}" type="slidenum">
              <a:rPr kumimoji="1" lang="zh-CN" altLang="en-US" smtClean="0"/>
              <a:t>11</a:t>
            </a:fld>
            <a:endParaRPr kumimoji="1" lang="zh-CN" altLang="en-US"/>
          </a:p>
        </p:txBody>
      </p:sp>
    </p:spTree>
    <p:extLst>
      <p:ext uri="{BB962C8B-B14F-4D97-AF65-F5344CB8AC3E}">
        <p14:creationId xmlns:p14="http://schemas.microsoft.com/office/powerpoint/2010/main" val="237179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Alarm notification, someone tries to break into the home, it will alert you and CPI 24/7 monitoring and sending the police right away to help you. </a:t>
            </a:r>
          </a:p>
          <a:p>
            <a:r>
              <a:rPr lang="en-US"/>
              <a:t>Back to the human factor – the alarms will alert us (Cyvatar) and we will manage this process. </a:t>
            </a:r>
          </a:p>
          <a:p>
            <a:r>
              <a:rPr lang="en-US"/>
              <a:t>In our world that might be someone trying to install ransomware or malware </a:t>
            </a:r>
          </a:p>
          <a:p>
            <a:r>
              <a:rPr lang="en-US"/>
              <a:t>PUP – Potential Unwanted Programs</a:t>
            </a:r>
          </a:p>
          <a:p>
            <a:r>
              <a:rPr lang="en-US"/>
              <a:t>SOC – Secure Operation Center</a:t>
            </a:r>
          </a:p>
        </p:txBody>
      </p:sp>
      <p:sp>
        <p:nvSpPr>
          <p:cNvPr id="4" name="Slide Number Placeholder 3"/>
          <p:cNvSpPr>
            <a:spLocks noGrp="1"/>
          </p:cNvSpPr>
          <p:nvPr>
            <p:ph type="sldNum" sz="quarter" idx="5"/>
          </p:nvPr>
        </p:nvSpPr>
        <p:spPr/>
        <p:txBody>
          <a:bodyPr/>
          <a:lstStyle/>
          <a:p>
            <a:fld id="{A7761454-1179-5A4E-A2E5-F0ADCFE59827}" type="slidenum">
              <a:rPr kumimoji="1" lang="zh-CN" altLang="en-US" smtClean="0"/>
              <a:t>12</a:t>
            </a:fld>
            <a:endParaRPr kumimoji="1" lang="zh-CN" altLang="en-US"/>
          </a:p>
        </p:txBody>
      </p:sp>
    </p:spTree>
    <p:extLst>
      <p:ext uri="{BB962C8B-B14F-4D97-AF65-F5344CB8AC3E}">
        <p14:creationId xmlns:p14="http://schemas.microsoft.com/office/powerpoint/2010/main" val="3295270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761454-1179-5A4E-A2E5-F0ADCFE59827}" type="slidenum">
              <a:rPr kumimoji="1" lang="zh-CN" altLang="en-US" smtClean="0"/>
              <a:t>13</a:t>
            </a:fld>
            <a:endParaRPr kumimoji="1" lang="zh-CN" altLang="en-US"/>
          </a:p>
        </p:txBody>
      </p:sp>
    </p:spTree>
    <p:extLst>
      <p:ext uri="{BB962C8B-B14F-4D97-AF65-F5344CB8AC3E}">
        <p14:creationId xmlns:p14="http://schemas.microsoft.com/office/powerpoint/2010/main" val="1726209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761454-1179-5A4E-A2E5-F0ADCFE59827}" type="slidenum">
              <a:rPr kumimoji="1" lang="zh-CN" altLang="en-US" smtClean="0"/>
              <a:t>14</a:t>
            </a:fld>
            <a:endParaRPr kumimoji="1" lang="zh-CN" altLang="en-US"/>
          </a:p>
        </p:txBody>
      </p:sp>
    </p:spTree>
    <p:extLst>
      <p:ext uri="{BB962C8B-B14F-4D97-AF65-F5344CB8AC3E}">
        <p14:creationId xmlns:p14="http://schemas.microsoft.com/office/powerpoint/2010/main" val="625320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243B7-E427-D40E-3BB7-E5882ACA1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7C3CFE-CF43-A90E-B69A-8F16257E3D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DA2F79-28AE-1DEF-4EB5-86BA9C44A412}"/>
              </a:ext>
            </a:extLst>
          </p:cNvPr>
          <p:cNvSpPr>
            <a:spLocks noGrp="1"/>
          </p:cNvSpPr>
          <p:nvPr>
            <p:ph type="body" idx="1"/>
          </p:nvPr>
        </p:nvSpPr>
        <p:spPr/>
        <p:txBody>
          <a:bodyPr/>
          <a:lstStyle/>
          <a:p>
            <a:pPr marL="171450" indent="-171450">
              <a:buFontTx/>
              <a:buChar char="-"/>
            </a:pPr>
            <a:r>
              <a:rPr lang="en-US"/>
              <a:t>Scanning domains and subdomain – why?</a:t>
            </a:r>
          </a:p>
          <a:p>
            <a:pPr marL="171450" indent="-171450">
              <a:buFontTx/>
              <a:buChar char="-"/>
            </a:pPr>
            <a:r>
              <a:rPr lang="en-US"/>
              <a:t>Security guards 24/7 running around your building – making laps to ensure the doors are locked, that there are no bags just lying around that are not supposed to. </a:t>
            </a:r>
          </a:p>
          <a:p>
            <a:pPr marL="171450" indent="-171450">
              <a:buFontTx/>
              <a:buChar char="-"/>
            </a:pPr>
            <a:r>
              <a:rPr lang="en-US"/>
              <a:t>Locking the door analogy with a Ring Camera – seeing who is trying to come in – your neighbor or best friend is welcome, someone that wants to harm you</a:t>
            </a:r>
          </a:p>
          <a:p>
            <a:pPr marL="171450" indent="-171450">
              <a:buFontTx/>
              <a:buChar char="-"/>
            </a:pPr>
            <a:r>
              <a:rPr lang="en-US"/>
              <a:t>If they bad guy can’t make it through the front door they might try to the windows or sliding doors – that’s where we start patching and add different techniques…think window sensors, new locks, etc. – what we call in our world patching</a:t>
            </a:r>
          </a:p>
          <a:p>
            <a:pPr marL="171450" indent="-171450">
              <a:buFontTx/>
              <a:buChar char="-"/>
            </a:pPr>
            <a:r>
              <a:rPr lang="en-US"/>
              <a:t>Layer that with us working on a security testing, so as the good guy will try to break in call it a </a:t>
            </a:r>
            <a:r>
              <a:rPr lang="en-US" err="1"/>
              <a:t>firedrill</a:t>
            </a:r>
            <a:r>
              <a:rPr lang="en-US"/>
              <a:t> – which we do once a quarter, have you ever done a pen testing. No or Yes (how much did you spent?)</a:t>
            </a:r>
          </a:p>
          <a:p>
            <a:pPr marL="171450" indent="-171450">
              <a:buFontTx/>
              <a:buChar char="-"/>
            </a:pPr>
            <a:endParaRPr lang="en-US"/>
          </a:p>
          <a:p>
            <a:pPr marL="171450" indent="-171450">
              <a:buFontTx/>
              <a:buChar char="-"/>
            </a:pPr>
            <a:endParaRPr lang="en-US"/>
          </a:p>
        </p:txBody>
      </p:sp>
      <p:sp>
        <p:nvSpPr>
          <p:cNvPr id="4" name="Slide Number Placeholder 3">
            <a:extLst>
              <a:ext uri="{FF2B5EF4-FFF2-40B4-BE49-F238E27FC236}">
                <a16:creationId xmlns:a16="http://schemas.microsoft.com/office/drawing/2014/main" id="{7DC90730-4F44-9FC7-B0FE-6695B2184584}"/>
              </a:ext>
            </a:extLst>
          </p:cNvPr>
          <p:cNvSpPr>
            <a:spLocks noGrp="1"/>
          </p:cNvSpPr>
          <p:nvPr>
            <p:ph type="sldNum" sz="quarter" idx="5"/>
          </p:nvPr>
        </p:nvSpPr>
        <p:spPr/>
        <p:txBody>
          <a:bodyPr/>
          <a:lstStyle/>
          <a:p>
            <a:fld id="{A7761454-1179-5A4E-A2E5-F0ADCFE59827}" type="slidenum">
              <a:rPr kumimoji="1" lang="zh-CN" altLang="en-US" smtClean="0"/>
              <a:t>15</a:t>
            </a:fld>
            <a:endParaRPr kumimoji="1" lang="zh-CN" altLang="en-US"/>
          </a:p>
        </p:txBody>
      </p:sp>
    </p:spTree>
    <p:extLst>
      <p:ext uri="{BB962C8B-B14F-4D97-AF65-F5344CB8AC3E}">
        <p14:creationId xmlns:p14="http://schemas.microsoft.com/office/powerpoint/2010/main" val="1008611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761454-1179-5A4E-A2E5-F0ADCFE59827}" type="slidenum">
              <a:rPr kumimoji="1" lang="zh-CN" altLang="en-US" smtClean="0"/>
              <a:t>17</a:t>
            </a:fld>
            <a:endParaRPr kumimoji="1" lang="zh-CN" altLang="en-US"/>
          </a:p>
        </p:txBody>
      </p:sp>
    </p:spTree>
    <p:extLst>
      <p:ext uri="{BB962C8B-B14F-4D97-AF65-F5344CB8AC3E}">
        <p14:creationId xmlns:p14="http://schemas.microsoft.com/office/powerpoint/2010/main" val="1704947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761454-1179-5A4E-A2E5-F0ADCFE59827}" type="slidenum">
              <a:rPr kumimoji="1" lang="zh-CN" altLang="en-US" smtClean="0"/>
              <a:t>18</a:t>
            </a:fld>
            <a:endParaRPr kumimoji="1" lang="zh-CN" altLang="en-US"/>
          </a:p>
        </p:txBody>
      </p:sp>
    </p:spTree>
    <p:extLst>
      <p:ext uri="{BB962C8B-B14F-4D97-AF65-F5344CB8AC3E}">
        <p14:creationId xmlns:p14="http://schemas.microsoft.com/office/powerpoint/2010/main" val="140366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761454-1179-5A4E-A2E5-F0ADCFE59827}" type="slidenum">
              <a:rPr kumimoji="1" lang="zh-CN" altLang="en-US" smtClean="0"/>
              <a:t>19</a:t>
            </a:fld>
            <a:endParaRPr kumimoji="1" lang="zh-CN" altLang="en-US"/>
          </a:p>
        </p:txBody>
      </p:sp>
    </p:spTree>
    <p:extLst>
      <p:ext uri="{BB962C8B-B14F-4D97-AF65-F5344CB8AC3E}">
        <p14:creationId xmlns:p14="http://schemas.microsoft.com/office/powerpoint/2010/main" val="1448536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3BB45-0BA9-49BE-910E-718C5EA75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620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Cyvatar has simplified cybersecurity into the outcomes that you need by choosing the best-of-breed products and tying them to our expert team that implements the people and the process. We deliver three primary outcomes to our members, compliance, continuous preventative controls, and cybersecurity insurance in case preventive controls are bypassed. </a:t>
            </a:r>
          </a:p>
          <a:p>
            <a:endParaRPr lang="en-US"/>
          </a:p>
        </p:txBody>
      </p:sp>
      <p:sp>
        <p:nvSpPr>
          <p:cNvPr id="4" name="Slide Number Placeholder 3"/>
          <p:cNvSpPr>
            <a:spLocks noGrp="1"/>
          </p:cNvSpPr>
          <p:nvPr>
            <p:ph type="sldNum" sz="quarter" idx="5"/>
          </p:nvPr>
        </p:nvSpPr>
        <p:spPr/>
        <p:txBody>
          <a:bodyPr/>
          <a:lstStyle/>
          <a:p>
            <a:fld id="{5B63BB45-0BA9-49BE-910E-718C5EA75CA9}" type="slidenum">
              <a:rPr lang="en-US" smtClean="0"/>
              <a:t>27</a:t>
            </a:fld>
            <a:endParaRPr lang="en-US"/>
          </a:p>
        </p:txBody>
      </p:sp>
    </p:spTree>
    <p:extLst>
      <p:ext uri="{BB962C8B-B14F-4D97-AF65-F5344CB8AC3E}">
        <p14:creationId xmlns:p14="http://schemas.microsoft.com/office/powerpoint/2010/main" val="690295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Access Tools – you can’t buy it</a:t>
            </a:r>
          </a:p>
          <a:p>
            <a:r>
              <a:rPr lang="en-US"/>
              <a:t>Human factor – implementation/monitoring/and human capital to plug them for you</a:t>
            </a:r>
          </a:p>
        </p:txBody>
      </p:sp>
      <p:sp>
        <p:nvSpPr>
          <p:cNvPr id="4" name="Slide Number Placeholder 3"/>
          <p:cNvSpPr>
            <a:spLocks noGrp="1"/>
          </p:cNvSpPr>
          <p:nvPr>
            <p:ph type="sldNum" sz="quarter" idx="5"/>
          </p:nvPr>
        </p:nvSpPr>
        <p:spPr/>
        <p:txBody>
          <a:bodyPr/>
          <a:lstStyle/>
          <a:p>
            <a:fld id="{5B63BB45-0BA9-49BE-910E-718C5EA75CA9}" type="slidenum">
              <a:rPr lang="en-US" smtClean="0"/>
              <a:t>2</a:t>
            </a:fld>
            <a:endParaRPr lang="en-US"/>
          </a:p>
        </p:txBody>
      </p:sp>
    </p:spTree>
    <p:extLst>
      <p:ext uri="{BB962C8B-B14F-4D97-AF65-F5344CB8AC3E}">
        <p14:creationId xmlns:p14="http://schemas.microsoft.com/office/powerpoint/2010/main" val="1507094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MSSPs, MDRs, XDRs DON’T DO THIS – make this clear</a:t>
            </a:r>
          </a:p>
          <a:p>
            <a:endParaRPr lang="en-US"/>
          </a:p>
          <a:p>
            <a:r>
              <a:rPr lang="en-US"/>
              <a:t>What does remediation mean to you?</a:t>
            </a:r>
          </a:p>
        </p:txBody>
      </p:sp>
      <p:sp>
        <p:nvSpPr>
          <p:cNvPr id="4" name="Slide Number Placeholder 3"/>
          <p:cNvSpPr>
            <a:spLocks noGrp="1"/>
          </p:cNvSpPr>
          <p:nvPr>
            <p:ph type="sldNum" sz="quarter" idx="5"/>
          </p:nvPr>
        </p:nvSpPr>
        <p:spPr/>
        <p:txBody>
          <a:bodyPr/>
          <a:lstStyle/>
          <a:p>
            <a:fld id="{5B63BB45-0BA9-49BE-910E-718C5EA75CA9}" type="slidenum">
              <a:rPr lang="en-US" smtClean="0"/>
              <a:t>29</a:t>
            </a:fld>
            <a:endParaRPr lang="en-US"/>
          </a:p>
        </p:txBody>
      </p:sp>
    </p:spTree>
    <p:extLst>
      <p:ext uri="{BB962C8B-B14F-4D97-AF65-F5344CB8AC3E}">
        <p14:creationId xmlns:p14="http://schemas.microsoft.com/office/powerpoint/2010/main" val="2611643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E29C7-C04F-522C-B8A5-8E8DA4BBF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C00F10-7989-646C-C6A8-CE34D5E533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E31DF8-17C9-D412-F2B9-CE7A9B7F9B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Cyvatar has simplified cybersecurity into the outcomes that you need by choosing the best-of-breed products and tying them to our expert team that implements the people and the process. We deliver three primary outcomes to our members, compliance, continuous preventative controls, and cybersecurity insurance in case preventive controls are bypassed. </a:t>
            </a:r>
          </a:p>
          <a:p>
            <a:endParaRPr lang="en-US"/>
          </a:p>
        </p:txBody>
      </p:sp>
      <p:sp>
        <p:nvSpPr>
          <p:cNvPr id="4" name="Slide Number Placeholder 3">
            <a:extLst>
              <a:ext uri="{FF2B5EF4-FFF2-40B4-BE49-F238E27FC236}">
                <a16:creationId xmlns:a16="http://schemas.microsoft.com/office/drawing/2014/main" id="{967FFCF6-9A4D-3055-A602-BE44709AB899}"/>
              </a:ext>
            </a:extLst>
          </p:cNvPr>
          <p:cNvSpPr>
            <a:spLocks noGrp="1"/>
          </p:cNvSpPr>
          <p:nvPr>
            <p:ph type="sldNum" sz="quarter" idx="5"/>
          </p:nvPr>
        </p:nvSpPr>
        <p:spPr/>
        <p:txBody>
          <a:bodyPr/>
          <a:lstStyle/>
          <a:p>
            <a:fld id="{5B63BB45-0BA9-49BE-910E-718C5EA75CA9}" type="slidenum">
              <a:rPr lang="en-US" smtClean="0"/>
              <a:t>30</a:t>
            </a:fld>
            <a:endParaRPr lang="en-US"/>
          </a:p>
        </p:txBody>
      </p:sp>
    </p:spTree>
    <p:extLst>
      <p:ext uri="{BB962C8B-B14F-4D97-AF65-F5344CB8AC3E}">
        <p14:creationId xmlns:p14="http://schemas.microsoft.com/office/powerpoint/2010/main" val="2880136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9CE21-5BBC-43E4-848E-716B1B0517C1}" type="slidenum">
              <a:rPr lang="en-US" smtClean="0"/>
              <a:t>31</a:t>
            </a:fld>
            <a:endParaRPr lang="en-US"/>
          </a:p>
        </p:txBody>
      </p:sp>
    </p:spTree>
    <p:extLst>
      <p:ext uri="{BB962C8B-B14F-4D97-AF65-F5344CB8AC3E}">
        <p14:creationId xmlns:p14="http://schemas.microsoft.com/office/powerpoint/2010/main" val="47015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 bullet point color</a:t>
            </a:r>
          </a:p>
        </p:txBody>
      </p:sp>
      <p:sp>
        <p:nvSpPr>
          <p:cNvPr id="4" name="Slide Number Placeholder 3"/>
          <p:cNvSpPr>
            <a:spLocks noGrp="1"/>
          </p:cNvSpPr>
          <p:nvPr>
            <p:ph type="sldNum" sz="quarter" idx="5"/>
          </p:nvPr>
        </p:nvSpPr>
        <p:spPr/>
        <p:txBody>
          <a:bodyPr/>
          <a:lstStyle/>
          <a:p>
            <a:fld id="{5B63BB45-0BA9-49BE-910E-718C5EA75CA9}" type="slidenum">
              <a:rPr lang="en-US" smtClean="0"/>
              <a:t>3</a:t>
            </a:fld>
            <a:endParaRPr lang="en-US"/>
          </a:p>
        </p:txBody>
      </p:sp>
    </p:spTree>
    <p:extLst>
      <p:ext uri="{BB962C8B-B14F-4D97-AF65-F5344CB8AC3E}">
        <p14:creationId xmlns:p14="http://schemas.microsoft.com/office/powerpoint/2010/main" val="3906966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63BB45-0BA9-49BE-910E-718C5EA75C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8408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D8F2C-9697-8E9F-B9D4-B537297BF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6AF0B3-7E1B-34C3-B17C-BAFB770E49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51A83-5A2B-D06C-8E02-598A88FD7C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B5F882-3A1E-1E83-94F4-ED38B9C51C1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63BB45-0BA9-49BE-910E-718C5EA75C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5467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3A6F6-F2CE-A203-1D61-A8C80C4903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23E0E-AC36-6C4A-48A9-C1B326440A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6777F2-4611-B900-6F31-9703999D98B5}"/>
              </a:ext>
            </a:extLst>
          </p:cNvPr>
          <p:cNvSpPr>
            <a:spLocks noGrp="1"/>
          </p:cNvSpPr>
          <p:nvPr>
            <p:ph type="body" idx="1"/>
          </p:nvPr>
        </p:nvSpPr>
        <p:spPr/>
        <p:txBody>
          <a:bodyPr/>
          <a:lstStyle/>
          <a:p>
            <a:pPr marL="171450" indent="-171450">
              <a:buFontTx/>
              <a:buChar char="-"/>
            </a:pPr>
            <a:r>
              <a:rPr lang="en-US"/>
              <a:t>Scanning domains and subdomain – why?</a:t>
            </a:r>
          </a:p>
          <a:p>
            <a:pPr marL="171450" indent="-171450">
              <a:buFontTx/>
              <a:buChar char="-"/>
            </a:pPr>
            <a:r>
              <a:rPr lang="en-US"/>
              <a:t>Security guards 24/7 running around your building – making laps to ensure the doors are locked, that there are no bags just lying around that are not supposed to. </a:t>
            </a:r>
          </a:p>
          <a:p>
            <a:pPr marL="171450" indent="-171450">
              <a:buFontTx/>
              <a:buChar char="-"/>
            </a:pPr>
            <a:r>
              <a:rPr lang="en-US"/>
              <a:t>Locking the door analogy with a Ring Camera – seeing who is trying to come in – your neighbor or best friend is welcome, someone that wants to harm you</a:t>
            </a:r>
          </a:p>
          <a:p>
            <a:pPr marL="171450" indent="-171450">
              <a:buFontTx/>
              <a:buChar char="-"/>
            </a:pPr>
            <a:r>
              <a:rPr lang="en-US"/>
              <a:t>If they bad guy can’t make it through the front door they might try to the windows or sliding doors – that’s where we start patching and add different techniques…think window sensors, new locks, etc. – what we call in our world patching</a:t>
            </a:r>
          </a:p>
          <a:p>
            <a:pPr marL="171450" indent="-171450">
              <a:buFontTx/>
              <a:buChar char="-"/>
            </a:pPr>
            <a:r>
              <a:rPr lang="en-US"/>
              <a:t>Layer that with us working on a security testing, so as the good guy will try to break in call it a </a:t>
            </a:r>
            <a:r>
              <a:rPr lang="en-US" err="1"/>
              <a:t>firedrill</a:t>
            </a:r>
            <a:r>
              <a:rPr lang="en-US"/>
              <a:t> – which we do once a quarter, have you ever done a pen testing. No or Yes (how much did you spent?)</a:t>
            </a:r>
          </a:p>
          <a:p>
            <a:pPr marL="171450" indent="-171450">
              <a:buFontTx/>
              <a:buChar char="-"/>
            </a:pPr>
            <a:endParaRPr lang="en-US"/>
          </a:p>
          <a:p>
            <a:pPr marL="171450" indent="-171450">
              <a:buFontTx/>
              <a:buChar char="-"/>
            </a:pPr>
            <a:endParaRPr lang="en-US"/>
          </a:p>
        </p:txBody>
      </p:sp>
      <p:sp>
        <p:nvSpPr>
          <p:cNvPr id="4" name="Slide Number Placeholder 3">
            <a:extLst>
              <a:ext uri="{FF2B5EF4-FFF2-40B4-BE49-F238E27FC236}">
                <a16:creationId xmlns:a16="http://schemas.microsoft.com/office/drawing/2014/main" id="{FF8FB368-48D3-BB97-7DE0-AC06E9E88A57}"/>
              </a:ext>
            </a:extLst>
          </p:cNvPr>
          <p:cNvSpPr>
            <a:spLocks noGrp="1"/>
          </p:cNvSpPr>
          <p:nvPr>
            <p:ph type="sldNum" sz="quarter" idx="5"/>
          </p:nvPr>
        </p:nvSpPr>
        <p:spPr/>
        <p:txBody>
          <a:bodyPr/>
          <a:lstStyle/>
          <a:p>
            <a:fld id="{A7761454-1179-5A4E-A2E5-F0ADCFE59827}" type="slidenum">
              <a:rPr kumimoji="1" lang="zh-CN" altLang="en-US" smtClean="0"/>
              <a:t>7</a:t>
            </a:fld>
            <a:endParaRPr kumimoji="1" lang="zh-CN" altLang="en-US"/>
          </a:p>
        </p:txBody>
      </p:sp>
    </p:spTree>
    <p:extLst>
      <p:ext uri="{BB962C8B-B14F-4D97-AF65-F5344CB8AC3E}">
        <p14:creationId xmlns:p14="http://schemas.microsoft.com/office/powerpoint/2010/main" val="3349289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4929D-2A21-638C-1DD4-784AD1BD7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62174-99B2-629A-9A83-444E9D2A6D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75E25F-EA74-0C63-247B-1A87741B34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Cyvatar has simplified cybersecurity into the outcomes that you need by choosing the best-of-breed products and tying them to our expert team that implements the people and the process. We deliver three primary outcomes to our members, compliance, continuous preventative controls, and cybersecurity insurance in case preventive controls are bypassed. </a:t>
            </a:r>
          </a:p>
          <a:p>
            <a:endParaRPr lang="en-US"/>
          </a:p>
        </p:txBody>
      </p:sp>
      <p:sp>
        <p:nvSpPr>
          <p:cNvPr id="4" name="Slide Number Placeholder 3">
            <a:extLst>
              <a:ext uri="{FF2B5EF4-FFF2-40B4-BE49-F238E27FC236}">
                <a16:creationId xmlns:a16="http://schemas.microsoft.com/office/drawing/2014/main" id="{808BA7F1-6428-4D85-1573-6B9E8F5695B0}"/>
              </a:ext>
            </a:extLst>
          </p:cNvPr>
          <p:cNvSpPr>
            <a:spLocks noGrp="1"/>
          </p:cNvSpPr>
          <p:nvPr>
            <p:ph type="sldNum" sz="quarter" idx="5"/>
          </p:nvPr>
        </p:nvSpPr>
        <p:spPr/>
        <p:txBody>
          <a:bodyPr/>
          <a:lstStyle/>
          <a:p>
            <a:fld id="{5B63BB45-0BA9-49BE-910E-718C5EA75CA9}" type="slidenum">
              <a:rPr lang="en-US" smtClean="0"/>
              <a:t>8</a:t>
            </a:fld>
            <a:endParaRPr lang="en-US"/>
          </a:p>
        </p:txBody>
      </p:sp>
    </p:spTree>
    <p:extLst>
      <p:ext uri="{BB962C8B-B14F-4D97-AF65-F5344CB8AC3E}">
        <p14:creationId xmlns:p14="http://schemas.microsoft.com/office/powerpoint/2010/main" val="3100612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Cyvatar has simplified cybersecurity into the outcomes that you need by choosing the best-of-breed products and tying them to our expert team that implements the people and the process. We deliver three primary outcomes to our members, compliance, continuous preventative controls, and cybersecurity insurance in case preventive controls are bypassed. </a:t>
            </a:r>
          </a:p>
          <a:p>
            <a:endParaRPr lang="en-US"/>
          </a:p>
        </p:txBody>
      </p:sp>
      <p:sp>
        <p:nvSpPr>
          <p:cNvPr id="4" name="Slide Number Placeholder 3"/>
          <p:cNvSpPr>
            <a:spLocks noGrp="1"/>
          </p:cNvSpPr>
          <p:nvPr>
            <p:ph type="sldNum" sz="quarter" idx="5"/>
          </p:nvPr>
        </p:nvSpPr>
        <p:spPr/>
        <p:txBody>
          <a:bodyPr/>
          <a:lstStyle/>
          <a:p>
            <a:fld id="{5B63BB45-0BA9-49BE-910E-718C5EA75CA9}" type="slidenum">
              <a:rPr lang="en-US" smtClean="0"/>
              <a:t>9</a:t>
            </a:fld>
            <a:endParaRPr lang="en-US"/>
          </a:p>
        </p:txBody>
      </p:sp>
    </p:spTree>
    <p:extLst>
      <p:ext uri="{BB962C8B-B14F-4D97-AF65-F5344CB8AC3E}">
        <p14:creationId xmlns:p14="http://schemas.microsoft.com/office/powerpoint/2010/main" val="690295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Scanning domains and subdomain – why?</a:t>
            </a:r>
          </a:p>
          <a:p>
            <a:pPr marL="171450" indent="-171450">
              <a:buFontTx/>
              <a:buChar char="-"/>
            </a:pPr>
            <a:r>
              <a:rPr lang="en-US"/>
              <a:t>Security guards 24/7 running around your building – making laps to ensure the doors are locked, that there are no bags just lying around that are not supposed to. </a:t>
            </a:r>
          </a:p>
          <a:p>
            <a:pPr marL="171450" indent="-171450">
              <a:buFontTx/>
              <a:buChar char="-"/>
            </a:pPr>
            <a:r>
              <a:rPr lang="en-US"/>
              <a:t>Locking the door analogy with a Ring Camera – seeing who is trying to come in – your neighbor or best friend is welcome, someone that wants to harm you</a:t>
            </a:r>
          </a:p>
          <a:p>
            <a:pPr marL="171450" indent="-171450">
              <a:buFontTx/>
              <a:buChar char="-"/>
            </a:pPr>
            <a:r>
              <a:rPr lang="en-US"/>
              <a:t>If they bad guy can’t make it through the front door they might try to the windows or sliding doors – that’s where we start patching and add different techniques…think window sensors, new locks, etc. – what we call in our world patching</a:t>
            </a:r>
          </a:p>
          <a:p>
            <a:pPr marL="171450" indent="-171450">
              <a:buFontTx/>
              <a:buChar char="-"/>
            </a:pPr>
            <a:r>
              <a:rPr lang="en-US"/>
              <a:t>Layer that with us working on a security testing, so as the good guy will try to break in call it a </a:t>
            </a:r>
            <a:r>
              <a:rPr lang="en-US" err="1"/>
              <a:t>firedrill</a:t>
            </a:r>
            <a:r>
              <a:rPr lang="en-US"/>
              <a:t> – which we do once a quarter, have you ever done a pen testing. No or Yes (how much did you spent?)</a:t>
            </a:r>
          </a:p>
          <a:p>
            <a:pPr marL="171450" indent="-171450">
              <a:buFontTx/>
              <a:buChar char="-"/>
            </a:pPr>
            <a:endParaRPr lang="en-US"/>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A7761454-1179-5A4E-A2E5-F0ADCFE59827}" type="slidenum">
              <a:rPr kumimoji="1" lang="zh-CN" altLang="en-US" smtClean="0"/>
              <a:t>10</a:t>
            </a:fld>
            <a:endParaRPr kumimoji="1" lang="zh-CN" altLang="en-US"/>
          </a:p>
        </p:txBody>
      </p:sp>
    </p:spTree>
    <p:extLst>
      <p:ext uri="{BB962C8B-B14F-4D97-AF65-F5344CB8AC3E}">
        <p14:creationId xmlns:p14="http://schemas.microsoft.com/office/powerpoint/2010/main" val="14036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0224455-406D-4875-AD3F-537FC6675E24}"/>
              </a:ext>
            </a:extLst>
          </p:cNvPr>
          <p:cNvSpPr txBox="1">
            <a:spLocks/>
          </p:cNvSpPr>
          <p:nvPr userDrawn="1"/>
        </p:nvSpPr>
        <p:spPr>
          <a:xfrm>
            <a:off x="90291" y="6497637"/>
            <a:ext cx="2653412" cy="3603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000" kern="1200">
                <a:solidFill>
                  <a:srgbClr val="B9B9B9"/>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a:solidFill>
                  <a:schemeClr val="bg1"/>
                </a:solidFill>
              </a:rPr>
              <a:t>© 2024 </a:t>
            </a:r>
            <a:r>
              <a:rPr lang="en-US" sz="800" err="1">
                <a:solidFill>
                  <a:schemeClr val="bg1"/>
                </a:solidFill>
              </a:rPr>
              <a:t>Cyvatar.ai</a:t>
            </a:r>
            <a:r>
              <a:rPr lang="en-US" sz="800">
                <a:solidFill>
                  <a:schemeClr val="bg1"/>
                </a:solidFill>
              </a:rPr>
              <a:t>. All Rights Reserved.</a:t>
            </a:r>
          </a:p>
        </p:txBody>
      </p:sp>
    </p:spTree>
    <p:extLst>
      <p:ext uri="{BB962C8B-B14F-4D97-AF65-F5344CB8AC3E}">
        <p14:creationId xmlns:p14="http://schemas.microsoft.com/office/powerpoint/2010/main" val="820982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7795B4EA-06AC-0E47-9E9A-F086B76412F5}" type="datetimeFigureOut">
              <a:rPr kumimoji="1" lang="zh-CN" altLang="en-US" smtClean="0"/>
              <a:t>2025/3/21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429776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kumimoji="1" lang="zh-CN" altLang="en-US"/>
          </a:p>
        </p:txBody>
      </p:sp>
      <p:sp>
        <p:nvSpPr>
          <p:cNvPr id="5" name="日期占位符 4"/>
          <p:cNvSpPr>
            <a:spLocks noGrp="1"/>
          </p:cNvSpPr>
          <p:nvPr>
            <p:ph type="dt" sz="half" idx="10"/>
          </p:nvPr>
        </p:nvSpPr>
        <p:spPr/>
        <p:txBody>
          <a:bodyPr/>
          <a:lstStyle/>
          <a:p>
            <a:fld id="{7795B4EA-06AC-0E47-9E9A-F086B76412F5}" type="datetimeFigureOut">
              <a:rPr kumimoji="1" lang="zh-CN" altLang="en-US" smtClean="0"/>
              <a:t>2025/3/21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1821556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竖排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795B4EA-06AC-0E47-9E9A-F086B76412F5}" type="datetimeFigureOut">
              <a:rPr kumimoji="1" lang="zh-CN" altLang="en-US" smtClean="0"/>
              <a:t>2025/3/21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3209332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795B4EA-06AC-0E47-9E9A-F086B76412F5}" type="datetimeFigureOut">
              <a:rPr kumimoji="1" lang="zh-CN" altLang="en-US" smtClean="0"/>
              <a:t>2025/3/21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3640112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 - Cover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2306D0-E749-204F-8E7A-AEFF43DABB20}"/>
              </a:ext>
            </a:extLst>
          </p:cNvPr>
          <p:cNvPicPr>
            <a:picLocks noChangeAspect="1"/>
          </p:cNvPicPr>
          <p:nvPr userDrawn="1"/>
        </p:nvPicPr>
        <p:blipFill>
          <a:blip r:embed="rId2"/>
          <a:stretch>
            <a:fillRect/>
          </a:stretch>
        </p:blipFill>
        <p:spPr>
          <a:xfrm>
            <a:off x="1488" y="0"/>
            <a:ext cx="12189024" cy="6858000"/>
          </a:xfrm>
          <a:prstGeom prst="rect">
            <a:avLst/>
          </a:prstGeom>
        </p:spPr>
      </p:pic>
    </p:spTree>
    <p:extLst>
      <p:ext uri="{BB962C8B-B14F-4D97-AF65-F5344CB8AC3E}">
        <p14:creationId xmlns:p14="http://schemas.microsoft.com/office/powerpoint/2010/main" val="916550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F60894-EF57-004B-8E93-8FB12D033E1B}"/>
              </a:ext>
            </a:extLst>
          </p:cNvPr>
          <p:cNvPicPr>
            <a:picLocks noChangeAspect="1"/>
          </p:cNvPicPr>
          <p:nvPr userDrawn="1"/>
        </p:nvPicPr>
        <p:blipFill>
          <a:blip r:embed="rId2"/>
          <a:stretch>
            <a:fillRect/>
          </a:stretch>
        </p:blipFill>
        <p:spPr>
          <a:xfrm>
            <a:off x="1488" y="0"/>
            <a:ext cx="12189024" cy="6858000"/>
          </a:xfrm>
          <a:prstGeom prst="rect">
            <a:avLst/>
          </a:prstGeom>
        </p:spPr>
      </p:pic>
      <p:pic>
        <p:nvPicPr>
          <p:cNvPr id="3" name="Picture 2">
            <a:extLst>
              <a:ext uri="{FF2B5EF4-FFF2-40B4-BE49-F238E27FC236}">
                <a16:creationId xmlns:a16="http://schemas.microsoft.com/office/drawing/2014/main" id="{37FBCFFA-A41C-CE41-89BC-EB65CAF633AF}"/>
              </a:ext>
            </a:extLst>
          </p:cNvPr>
          <p:cNvPicPr>
            <a:picLocks noChangeAspect="1"/>
          </p:cNvPicPr>
          <p:nvPr userDrawn="1"/>
        </p:nvPicPr>
        <p:blipFill>
          <a:blip r:embed="rId3"/>
          <a:stretch>
            <a:fillRect/>
          </a:stretch>
        </p:blipFill>
        <p:spPr>
          <a:xfrm>
            <a:off x="9774989" y="6269349"/>
            <a:ext cx="1950720" cy="316087"/>
          </a:xfrm>
          <a:prstGeom prst="rect">
            <a:avLst/>
          </a:prstGeom>
        </p:spPr>
      </p:pic>
    </p:spTree>
    <p:extLst>
      <p:ext uri="{BB962C8B-B14F-4D97-AF65-F5344CB8AC3E}">
        <p14:creationId xmlns:p14="http://schemas.microsoft.com/office/powerpoint/2010/main" val="1377639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CF7371-CBF4-E34B-8BDF-9A3AD096AEC3}"/>
              </a:ext>
            </a:extLst>
          </p:cNvPr>
          <p:cNvPicPr>
            <a:picLocks noChangeAspect="1"/>
          </p:cNvPicPr>
          <p:nvPr userDrawn="1"/>
        </p:nvPicPr>
        <p:blipFill>
          <a:blip r:embed="rId2"/>
          <a:stretch>
            <a:fillRect/>
          </a:stretch>
        </p:blipFill>
        <p:spPr>
          <a:xfrm>
            <a:off x="-9207" y="0"/>
            <a:ext cx="12189024" cy="6858000"/>
          </a:xfrm>
          <a:prstGeom prst="rect">
            <a:avLst/>
          </a:prstGeom>
        </p:spPr>
      </p:pic>
      <p:pic>
        <p:nvPicPr>
          <p:cNvPr id="3" name="Picture 2">
            <a:extLst>
              <a:ext uri="{FF2B5EF4-FFF2-40B4-BE49-F238E27FC236}">
                <a16:creationId xmlns:a16="http://schemas.microsoft.com/office/drawing/2014/main" id="{26939B5B-2489-E949-8300-6F73C14B1CDC}"/>
              </a:ext>
            </a:extLst>
          </p:cNvPr>
          <p:cNvPicPr>
            <a:picLocks noChangeAspect="1"/>
          </p:cNvPicPr>
          <p:nvPr userDrawn="1"/>
        </p:nvPicPr>
        <p:blipFill>
          <a:blip r:embed="rId3"/>
          <a:stretch>
            <a:fillRect/>
          </a:stretch>
        </p:blipFill>
        <p:spPr>
          <a:xfrm>
            <a:off x="9774989" y="6269349"/>
            <a:ext cx="1950720" cy="316087"/>
          </a:xfrm>
          <a:prstGeom prst="rect">
            <a:avLst/>
          </a:prstGeom>
        </p:spPr>
      </p:pic>
    </p:spTree>
    <p:extLst>
      <p:ext uri="{BB962C8B-B14F-4D97-AF65-F5344CB8AC3E}">
        <p14:creationId xmlns:p14="http://schemas.microsoft.com/office/powerpoint/2010/main" val="371088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 Large Logo Righ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7337F5-84CC-CC40-AD7A-A01174E75069}"/>
              </a:ext>
            </a:extLst>
          </p:cNvPr>
          <p:cNvSpPr>
            <a:spLocks noGrp="1"/>
          </p:cNvSpPr>
          <p:nvPr>
            <p:ph type="ftr" sz="quarter" idx="11"/>
          </p:nvPr>
        </p:nvSpPr>
        <p:spPr/>
        <p:txBody>
          <a:bodyPr/>
          <a:lstStyle/>
          <a:p>
            <a:r>
              <a:rPr kumimoji="1" lang="en-US" altLang="zh-CN"/>
              <a:t>CONFIDENTIAL &amp; PROPRIETARY – DO NOT SHARE</a:t>
            </a:r>
            <a:endParaRPr kumimoji="1" lang="zh-CN" altLang="en-US"/>
          </a:p>
        </p:txBody>
      </p:sp>
      <p:sp>
        <p:nvSpPr>
          <p:cNvPr id="5" name="Slide Number Placeholder 4">
            <a:extLst>
              <a:ext uri="{FF2B5EF4-FFF2-40B4-BE49-F238E27FC236}">
                <a16:creationId xmlns:a16="http://schemas.microsoft.com/office/drawing/2014/main" id="{AC59AE07-5CC6-EB45-9DAE-1FCA2C2B44D0}"/>
              </a:ext>
            </a:extLst>
          </p:cNvPr>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pic>
        <p:nvPicPr>
          <p:cNvPr id="7" name="Picture 6">
            <a:extLst>
              <a:ext uri="{FF2B5EF4-FFF2-40B4-BE49-F238E27FC236}">
                <a16:creationId xmlns:a16="http://schemas.microsoft.com/office/drawing/2014/main" id="{E0554EB5-C3AD-6C40-B513-D17B28458EB3}"/>
              </a:ext>
            </a:extLst>
          </p:cNvPr>
          <p:cNvPicPr>
            <a:picLocks noChangeAspect="1"/>
          </p:cNvPicPr>
          <p:nvPr userDrawn="1"/>
        </p:nvPicPr>
        <p:blipFill>
          <a:blip r:embed="rId2"/>
          <a:stretch>
            <a:fillRect/>
          </a:stretch>
        </p:blipFill>
        <p:spPr>
          <a:xfrm>
            <a:off x="1488" y="0"/>
            <a:ext cx="12189024" cy="6858000"/>
          </a:xfrm>
          <a:prstGeom prst="rect">
            <a:avLst/>
          </a:prstGeom>
        </p:spPr>
      </p:pic>
      <p:pic>
        <p:nvPicPr>
          <p:cNvPr id="6" name="Picture 5">
            <a:extLst>
              <a:ext uri="{FF2B5EF4-FFF2-40B4-BE49-F238E27FC236}">
                <a16:creationId xmlns:a16="http://schemas.microsoft.com/office/drawing/2014/main" id="{2B5AD707-A32E-AC4E-AEFC-420E8A522C7F}"/>
              </a:ext>
            </a:extLst>
          </p:cNvPr>
          <p:cNvPicPr>
            <a:picLocks noChangeAspect="1"/>
          </p:cNvPicPr>
          <p:nvPr userDrawn="1"/>
        </p:nvPicPr>
        <p:blipFill>
          <a:blip r:embed="rId3"/>
          <a:stretch>
            <a:fillRect/>
          </a:stretch>
        </p:blipFill>
        <p:spPr>
          <a:xfrm>
            <a:off x="406400" y="6222827"/>
            <a:ext cx="1950720" cy="316087"/>
          </a:xfrm>
          <a:prstGeom prst="rect">
            <a:avLst/>
          </a:prstGeom>
        </p:spPr>
      </p:pic>
    </p:spTree>
    <p:extLst>
      <p:ext uri="{BB962C8B-B14F-4D97-AF65-F5344CB8AC3E}">
        <p14:creationId xmlns:p14="http://schemas.microsoft.com/office/powerpoint/2010/main" val="4022510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 - Logo Righ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49B820-67EA-9C40-964E-966D8AAD68C4}"/>
              </a:ext>
            </a:extLst>
          </p:cNvPr>
          <p:cNvPicPr>
            <a:picLocks noChangeAspect="1"/>
          </p:cNvPicPr>
          <p:nvPr userDrawn="1"/>
        </p:nvPicPr>
        <p:blipFill>
          <a:blip r:embed="rId2"/>
          <a:stretch>
            <a:fillRect/>
          </a:stretch>
        </p:blipFill>
        <p:spPr>
          <a:xfrm>
            <a:off x="1488" y="0"/>
            <a:ext cx="12189024" cy="6858000"/>
          </a:xfrm>
          <a:prstGeom prst="rect">
            <a:avLst/>
          </a:prstGeom>
        </p:spPr>
      </p:pic>
      <p:pic>
        <p:nvPicPr>
          <p:cNvPr id="4" name="Picture 3">
            <a:extLst>
              <a:ext uri="{FF2B5EF4-FFF2-40B4-BE49-F238E27FC236}">
                <a16:creationId xmlns:a16="http://schemas.microsoft.com/office/drawing/2014/main" id="{C9F158FE-CFF7-AB4A-9257-A014404DF965}"/>
              </a:ext>
            </a:extLst>
          </p:cNvPr>
          <p:cNvPicPr>
            <a:picLocks noChangeAspect="1"/>
          </p:cNvPicPr>
          <p:nvPr userDrawn="1"/>
        </p:nvPicPr>
        <p:blipFill>
          <a:blip r:embed="rId3"/>
          <a:stretch>
            <a:fillRect/>
          </a:stretch>
        </p:blipFill>
        <p:spPr>
          <a:xfrm>
            <a:off x="9774989" y="6269349"/>
            <a:ext cx="1950720" cy="316087"/>
          </a:xfrm>
          <a:prstGeom prst="rect">
            <a:avLst/>
          </a:prstGeom>
        </p:spPr>
      </p:pic>
    </p:spTree>
    <p:extLst>
      <p:ext uri="{BB962C8B-B14F-4D97-AF65-F5344CB8AC3E}">
        <p14:creationId xmlns:p14="http://schemas.microsoft.com/office/powerpoint/2010/main" val="1458051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 - Logo Lef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287F0F-691A-164F-A16E-B22D15B8C58C}"/>
              </a:ext>
            </a:extLst>
          </p:cNvPr>
          <p:cNvPicPr>
            <a:picLocks noChangeAspect="1"/>
          </p:cNvPicPr>
          <p:nvPr userDrawn="1"/>
        </p:nvPicPr>
        <p:blipFill>
          <a:blip r:embed="rId2"/>
          <a:stretch>
            <a:fillRect/>
          </a:stretch>
        </p:blipFill>
        <p:spPr>
          <a:xfrm>
            <a:off x="1488" y="0"/>
            <a:ext cx="12189024" cy="6858000"/>
          </a:xfrm>
          <a:prstGeom prst="rect">
            <a:avLst/>
          </a:prstGeom>
        </p:spPr>
      </p:pic>
      <p:pic>
        <p:nvPicPr>
          <p:cNvPr id="4" name="Picture 3">
            <a:extLst>
              <a:ext uri="{FF2B5EF4-FFF2-40B4-BE49-F238E27FC236}">
                <a16:creationId xmlns:a16="http://schemas.microsoft.com/office/drawing/2014/main" id="{0033F6D5-1BA1-AA48-8E25-D6766CE0C2E5}"/>
              </a:ext>
            </a:extLst>
          </p:cNvPr>
          <p:cNvPicPr>
            <a:picLocks noChangeAspect="1"/>
          </p:cNvPicPr>
          <p:nvPr userDrawn="1"/>
        </p:nvPicPr>
        <p:blipFill>
          <a:blip r:embed="rId3"/>
          <a:stretch>
            <a:fillRect/>
          </a:stretch>
        </p:blipFill>
        <p:spPr>
          <a:xfrm>
            <a:off x="9774989" y="6269349"/>
            <a:ext cx="1950720" cy="316087"/>
          </a:xfrm>
          <a:prstGeom prst="rect">
            <a:avLst/>
          </a:prstGeom>
        </p:spPr>
      </p:pic>
    </p:spTree>
    <p:extLst>
      <p:ext uri="{BB962C8B-B14F-4D97-AF65-F5344CB8AC3E}">
        <p14:creationId xmlns:p14="http://schemas.microsoft.com/office/powerpoint/2010/main" val="285573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968040-14F0-4352-A884-4AEE7EDCAF22}"/>
              </a:ext>
            </a:extLst>
          </p:cNvPr>
          <p:cNvSpPr/>
          <p:nvPr userDrawn="1"/>
        </p:nvSpPr>
        <p:spPr>
          <a:xfrm>
            <a:off x="-1"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6">
            <a:extLst>
              <a:ext uri="{FF2B5EF4-FFF2-40B4-BE49-F238E27FC236}">
                <a16:creationId xmlns:a16="http://schemas.microsoft.com/office/drawing/2014/main" id="{40224455-406D-4875-AD3F-537FC6675E24}"/>
              </a:ext>
            </a:extLst>
          </p:cNvPr>
          <p:cNvSpPr txBox="1">
            <a:spLocks/>
          </p:cNvSpPr>
          <p:nvPr userDrawn="1"/>
        </p:nvSpPr>
        <p:spPr>
          <a:xfrm>
            <a:off x="770022" y="6261793"/>
            <a:ext cx="2653412" cy="3603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000" kern="1200">
                <a:solidFill>
                  <a:srgbClr val="B9B9B9"/>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a:solidFill>
                  <a:schemeClr val="bg1"/>
                </a:solidFill>
              </a:rPr>
              <a:t>© 2024 </a:t>
            </a:r>
            <a:r>
              <a:rPr lang="en-US" sz="800" err="1">
                <a:solidFill>
                  <a:schemeClr val="bg1"/>
                </a:solidFill>
              </a:rPr>
              <a:t>Cyvatar.ai</a:t>
            </a:r>
            <a:r>
              <a:rPr lang="en-US" sz="800">
                <a:solidFill>
                  <a:schemeClr val="bg1"/>
                </a:solidFill>
              </a:rPr>
              <a:t>. All Rights Reserved.</a:t>
            </a:r>
          </a:p>
        </p:txBody>
      </p:sp>
      <p:cxnSp>
        <p:nvCxnSpPr>
          <p:cNvPr id="4" name="Straight Connector 3">
            <a:extLst>
              <a:ext uri="{FF2B5EF4-FFF2-40B4-BE49-F238E27FC236}">
                <a16:creationId xmlns:a16="http://schemas.microsoft.com/office/drawing/2014/main" id="{22BBE0C4-DB94-B14F-97E1-8CBF35F9DF0B}"/>
              </a:ext>
            </a:extLst>
          </p:cNvPr>
          <p:cNvCxnSpPr>
            <a:cxnSpLocks/>
          </p:cNvCxnSpPr>
          <p:nvPr userDrawn="1"/>
        </p:nvCxnSpPr>
        <p:spPr>
          <a:xfrm>
            <a:off x="5790855" y="1556156"/>
            <a:ext cx="0" cy="4426456"/>
          </a:xfrm>
          <a:prstGeom prst="line">
            <a:avLst/>
          </a:prstGeom>
          <a:ln>
            <a:solidFill>
              <a:schemeClr val="bg1"/>
            </a:solidFill>
            <a:prstDash val="lgDash"/>
          </a:ln>
        </p:spPr>
        <p:style>
          <a:lnRef idx="2">
            <a:schemeClr val="accent1"/>
          </a:lnRef>
          <a:fillRef idx="0">
            <a:schemeClr val="accent1"/>
          </a:fillRef>
          <a:effectRef idx="1">
            <a:schemeClr val="accent1"/>
          </a:effectRef>
          <a:fontRef idx="minor">
            <a:schemeClr val="tx1"/>
          </a:fontRef>
        </p:style>
      </p:cxnSp>
      <p:pic>
        <p:nvPicPr>
          <p:cNvPr id="6" name="Picture 5" descr="A close up of a sign&#10;&#10;Description automatically generated">
            <a:extLst>
              <a:ext uri="{FF2B5EF4-FFF2-40B4-BE49-F238E27FC236}">
                <a16:creationId xmlns:a16="http://schemas.microsoft.com/office/drawing/2014/main" id="{5681BDFF-E7BB-3E43-8CE6-026CF99CBE4C}"/>
              </a:ext>
            </a:extLst>
          </p:cNvPr>
          <p:cNvPicPr>
            <a:picLocks noChangeAspect="1"/>
          </p:cNvPicPr>
          <p:nvPr userDrawn="1"/>
        </p:nvPicPr>
        <p:blipFill>
          <a:blip r:embed="rId3"/>
          <a:stretch>
            <a:fillRect/>
          </a:stretch>
        </p:blipFill>
        <p:spPr>
          <a:xfrm>
            <a:off x="1935077" y="1437002"/>
            <a:ext cx="2596059" cy="424233"/>
          </a:xfrm>
          <a:prstGeom prst="rect">
            <a:avLst/>
          </a:prstGeom>
        </p:spPr>
      </p:pic>
      <p:sp>
        <p:nvSpPr>
          <p:cNvPr id="7" name="Rectangle 6">
            <a:extLst>
              <a:ext uri="{FF2B5EF4-FFF2-40B4-BE49-F238E27FC236}">
                <a16:creationId xmlns:a16="http://schemas.microsoft.com/office/drawing/2014/main" id="{EBB9A1D2-3156-704F-94AB-EE39A257A7D4}"/>
              </a:ext>
            </a:extLst>
          </p:cNvPr>
          <p:cNvSpPr/>
          <p:nvPr userDrawn="1"/>
        </p:nvSpPr>
        <p:spPr>
          <a:xfrm>
            <a:off x="6308706" y="1238748"/>
            <a:ext cx="5199681" cy="379656"/>
          </a:xfrm>
          <a:prstGeom prst="rect">
            <a:avLst/>
          </a:prstGeom>
        </p:spPr>
        <p:txBody>
          <a:bodyPr wrap="square">
            <a:spAutoFit/>
          </a:bodyPr>
          <a:lstStyle/>
          <a:p>
            <a:pPr algn="ctr"/>
            <a:r>
              <a:rPr lang="en-GB" sz="1867" b="1">
                <a:solidFill>
                  <a:schemeClr val="bg1"/>
                </a:solidFill>
                <a:latin typeface="Open Sans" panose="020B0606030504020204" pitchFamily="34" charset="0"/>
                <a:ea typeface="Open Sans" panose="020B0606030504020204" pitchFamily="34" charset="0"/>
                <a:cs typeface="Open Sans" panose="020B0606030504020204" pitchFamily="34" charset="0"/>
              </a:rPr>
              <a:t>The Traditional Approach</a:t>
            </a:r>
          </a:p>
        </p:txBody>
      </p:sp>
      <p:sp>
        <p:nvSpPr>
          <p:cNvPr id="8" name="TextBox 7">
            <a:extLst>
              <a:ext uri="{FF2B5EF4-FFF2-40B4-BE49-F238E27FC236}">
                <a16:creationId xmlns:a16="http://schemas.microsoft.com/office/drawing/2014/main" id="{15961A0F-D07B-BF4C-B296-96078F856E16}"/>
              </a:ext>
            </a:extLst>
          </p:cNvPr>
          <p:cNvSpPr txBox="1"/>
          <p:nvPr userDrawn="1"/>
        </p:nvSpPr>
        <p:spPr>
          <a:xfrm>
            <a:off x="8496065" y="5859159"/>
            <a:ext cx="1184235" cy="379656"/>
          </a:xfrm>
          <a:prstGeom prst="rect">
            <a:avLst/>
          </a:prstGeom>
          <a:noFill/>
        </p:spPr>
        <p:txBody>
          <a:bodyPr wrap="none" rtlCol="0">
            <a:spAutoFit/>
          </a:bodyPr>
          <a:lstStyle/>
          <a:p>
            <a:r>
              <a:rPr lang="en-US" sz="1867">
                <a:solidFill>
                  <a:schemeClr val="bg1"/>
                </a:solidFill>
                <a:latin typeface="Open Sans" panose="020B0606030504020204" pitchFamily="34" charset="0"/>
                <a:ea typeface="Open Sans" panose="020B0606030504020204" pitchFamily="34" charset="0"/>
                <a:cs typeface="Open Sans" panose="020B0606030504020204" pitchFamily="34" charset="0"/>
              </a:rPr>
              <a:t>2 Years +</a:t>
            </a:r>
          </a:p>
        </p:txBody>
      </p:sp>
      <p:sp>
        <p:nvSpPr>
          <p:cNvPr id="9" name="TextBox 8">
            <a:extLst>
              <a:ext uri="{FF2B5EF4-FFF2-40B4-BE49-F238E27FC236}">
                <a16:creationId xmlns:a16="http://schemas.microsoft.com/office/drawing/2014/main" id="{DB5CB2F8-87C2-9A41-9506-ABF2DB27ABC4}"/>
              </a:ext>
            </a:extLst>
          </p:cNvPr>
          <p:cNvSpPr txBox="1"/>
          <p:nvPr userDrawn="1"/>
        </p:nvSpPr>
        <p:spPr>
          <a:xfrm>
            <a:off x="2407058" y="5783741"/>
            <a:ext cx="1061509" cy="379656"/>
          </a:xfrm>
          <a:prstGeom prst="rect">
            <a:avLst/>
          </a:prstGeom>
          <a:noFill/>
        </p:spPr>
        <p:txBody>
          <a:bodyPr wrap="none" rtlCol="0">
            <a:spAutoFit/>
          </a:bodyPr>
          <a:lstStyle/>
          <a:p>
            <a:r>
              <a:rPr lang="en-US" sz="1867">
                <a:solidFill>
                  <a:schemeClr val="bg1"/>
                </a:solidFill>
                <a:latin typeface="Open Sans" panose="020B0606030504020204" pitchFamily="34" charset="0"/>
                <a:ea typeface="Open Sans" panose="020B0606030504020204" pitchFamily="34" charset="0"/>
                <a:cs typeface="Open Sans" panose="020B0606030504020204" pitchFamily="34" charset="0"/>
              </a:rPr>
              <a:t>90 Days</a:t>
            </a:r>
          </a:p>
        </p:txBody>
      </p:sp>
      <p:pic>
        <p:nvPicPr>
          <p:cNvPr id="12" name="Picture 11">
            <a:extLst>
              <a:ext uri="{FF2B5EF4-FFF2-40B4-BE49-F238E27FC236}">
                <a16:creationId xmlns:a16="http://schemas.microsoft.com/office/drawing/2014/main" id="{B23E8E58-782B-2B44-8D03-E9462325D2B3}"/>
              </a:ext>
            </a:extLst>
          </p:cNvPr>
          <p:cNvPicPr>
            <a:picLocks noChangeAspect="1"/>
          </p:cNvPicPr>
          <p:nvPr userDrawn="1"/>
        </p:nvPicPr>
        <p:blipFill>
          <a:blip r:embed="rId4"/>
          <a:stretch>
            <a:fillRect/>
          </a:stretch>
        </p:blipFill>
        <p:spPr>
          <a:xfrm>
            <a:off x="936398" y="2128358"/>
            <a:ext cx="2487036" cy="3082971"/>
          </a:xfrm>
          <a:prstGeom prst="rect">
            <a:avLst/>
          </a:prstGeom>
        </p:spPr>
      </p:pic>
      <p:pic>
        <p:nvPicPr>
          <p:cNvPr id="2" name="Picture 1">
            <a:extLst>
              <a:ext uri="{FF2B5EF4-FFF2-40B4-BE49-F238E27FC236}">
                <a16:creationId xmlns:a16="http://schemas.microsoft.com/office/drawing/2014/main" id="{80800ADD-B798-3246-94EC-7194A4190527}"/>
              </a:ext>
            </a:extLst>
          </p:cNvPr>
          <p:cNvPicPr>
            <a:picLocks noChangeAspect="1"/>
          </p:cNvPicPr>
          <p:nvPr userDrawn="1"/>
        </p:nvPicPr>
        <p:blipFill>
          <a:blip r:embed="rId5"/>
          <a:stretch>
            <a:fillRect/>
          </a:stretch>
        </p:blipFill>
        <p:spPr>
          <a:xfrm>
            <a:off x="6265295" y="1948831"/>
            <a:ext cx="2854744" cy="3604220"/>
          </a:xfrm>
          <a:prstGeom prst="rect">
            <a:avLst/>
          </a:prstGeom>
        </p:spPr>
      </p:pic>
    </p:spTree>
    <p:extLst>
      <p:ext uri="{BB962C8B-B14F-4D97-AF65-F5344CB8AC3E}">
        <p14:creationId xmlns:p14="http://schemas.microsoft.com/office/powerpoint/2010/main" val="4014834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 - Three Pictur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04F44C-2749-1648-9AA8-4230273A1D2C}"/>
              </a:ext>
            </a:extLst>
          </p:cNvPr>
          <p:cNvPicPr>
            <a:picLocks noChangeAspect="1"/>
          </p:cNvPicPr>
          <p:nvPr userDrawn="1"/>
        </p:nvPicPr>
        <p:blipFill>
          <a:blip r:embed="rId2"/>
          <a:stretch>
            <a:fillRect/>
          </a:stretch>
        </p:blipFill>
        <p:spPr>
          <a:xfrm>
            <a:off x="1488" y="0"/>
            <a:ext cx="12189024" cy="6858000"/>
          </a:xfrm>
          <a:prstGeom prst="rect">
            <a:avLst/>
          </a:prstGeom>
        </p:spPr>
      </p:pic>
      <p:sp>
        <p:nvSpPr>
          <p:cNvPr id="3" name="图片占位符 2"/>
          <p:cNvSpPr>
            <a:spLocks noGrp="1"/>
          </p:cNvSpPr>
          <p:nvPr>
            <p:ph type="pic" sz="quarter" idx="10"/>
          </p:nvPr>
        </p:nvSpPr>
        <p:spPr>
          <a:xfrm>
            <a:off x="1038138" y="2656144"/>
            <a:ext cx="2933700" cy="1985433"/>
          </a:xfrm>
          <a:prstGeom prst="rect">
            <a:avLst/>
          </a:prstGeom>
        </p:spPr>
        <p:txBody>
          <a:bodyPr/>
          <a:lstStyle/>
          <a:p>
            <a:endParaRPr kumimoji="1" lang="zh-CN" altLang="en-US"/>
          </a:p>
        </p:txBody>
      </p:sp>
      <p:sp>
        <p:nvSpPr>
          <p:cNvPr id="5" name="图片占位符 2"/>
          <p:cNvSpPr>
            <a:spLocks noGrp="1"/>
          </p:cNvSpPr>
          <p:nvPr>
            <p:ph type="pic" sz="quarter" idx="11"/>
          </p:nvPr>
        </p:nvSpPr>
        <p:spPr>
          <a:xfrm>
            <a:off x="4629150" y="2656144"/>
            <a:ext cx="2933700" cy="1985433"/>
          </a:xfrm>
          <a:prstGeom prst="rect">
            <a:avLst/>
          </a:prstGeom>
        </p:spPr>
        <p:txBody>
          <a:bodyPr/>
          <a:lstStyle/>
          <a:p>
            <a:endParaRPr kumimoji="1" lang="zh-CN" altLang="en-US"/>
          </a:p>
        </p:txBody>
      </p:sp>
      <p:sp>
        <p:nvSpPr>
          <p:cNvPr id="7" name="图片占位符 2"/>
          <p:cNvSpPr>
            <a:spLocks noGrp="1"/>
          </p:cNvSpPr>
          <p:nvPr>
            <p:ph type="pic" sz="quarter" idx="12"/>
          </p:nvPr>
        </p:nvSpPr>
        <p:spPr>
          <a:xfrm>
            <a:off x="8175025" y="2656144"/>
            <a:ext cx="2933700" cy="1985433"/>
          </a:xfrm>
          <a:prstGeom prst="rect">
            <a:avLst/>
          </a:prstGeom>
        </p:spPr>
        <p:txBody>
          <a:bodyPr/>
          <a:lstStyle/>
          <a:p>
            <a:endParaRPr kumimoji="1" lang="zh-CN" altLang="en-US"/>
          </a:p>
        </p:txBody>
      </p:sp>
      <p:pic>
        <p:nvPicPr>
          <p:cNvPr id="6" name="Picture 5">
            <a:extLst>
              <a:ext uri="{FF2B5EF4-FFF2-40B4-BE49-F238E27FC236}">
                <a16:creationId xmlns:a16="http://schemas.microsoft.com/office/drawing/2014/main" id="{9E3DE97F-A9EB-074A-BD69-AE77FE31BC01}"/>
              </a:ext>
            </a:extLst>
          </p:cNvPr>
          <p:cNvPicPr>
            <a:picLocks noChangeAspect="1"/>
          </p:cNvPicPr>
          <p:nvPr userDrawn="1"/>
        </p:nvPicPr>
        <p:blipFill>
          <a:blip r:embed="rId3"/>
          <a:stretch>
            <a:fillRect/>
          </a:stretch>
        </p:blipFill>
        <p:spPr>
          <a:xfrm>
            <a:off x="9774989" y="6269349"/>
            <a:ext cx="1950720" cy="316087"/>
          </a:xfrm>
          <a:prstGeom prst="rect">
            <a:avLst/>
          </a:prstGeom>
        </p:spPr>
      </p:pic>
    </p:spTree>
    <p:extLst>
      <p:ext uri="{BB962C8B-B14F-4D97-AF65-F5344CB8AC3E}">
        <p14:creationId xmlns:p14="http://schemas.microsoft.com/office/powerpoint/2010/main" val="2432075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 - Photo Righ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5C820D-5CE5-C44D-AE6D-960692515743}"/>
              </a:ext>
            </a:extLst>
          </p:cNvPr>
          <p:cNvPicPr>
            <a:picLocks noChangeAspect="1"/>
          </p:cNvPicPr>
          <p:nvPr userDrawn="1"/>
        </p:nvPicPr>
        <p:blipFill>
          <a:blip r:embed="rId2"/>
          <a:stretch>
            <a:fillRect/>
          </a:stretch>
        </p:blipFill>
        <p:spPr>
          <a:xfrm>
            <a:off x="1488" y="0"/>
            <a:ext cx="12189024" cy="6858000"/>
          </a:xfrm>
          <a:prstGeom prst="rect">
            <a:avLst/>
          </a:prstGeom>
        </p:spPr>
      </p:pic>
      <p:sp>
        <p:nvSpPr>
          <p:cNvPr id="7" name="图片占位符 2"/>
          <p:cNvSpPr>
            <a:spLocks noGrp="1"/>
          </p:cNvSpPr>
          <p:nvPr>
            <p:ph type="pic" sz="quarter" idx="12"/>
          </p:nvPr>
        </p:nvSpPr>
        <p:spPr>
          <a:xfrm>
            <a:off x="6962688" y="0"/>
            <a:ext cx="5229313" cy="6858221"/>
          </a:xfrm>
          <a:prstGeom prst="rect">
            <a:avLst/>
          </a:prstGeom>
        </p:spPr>
        <p:txBody>
          <a:bodyPr/>
          <a:lstStyle/>
          <a:p>
            <a:endParaRPr kumimoji="1" lang="zh-CN" altLang="en-US"/>
          </a:p>
        </p:txBody>
      </p:sp>
      <p:pic>
        <p:nvPicPr>
          <p:cNvPr id="6" name="Picture 5">
            <a:extLst>
              <a:ext uri="{FF2B5EF4-FFF2-40B4-BE49-F238E27FC236}">
                <a16:creationId xmlns:a16="http://schemas.microsoft.com/office/drawing/2014/main" id="{49E5E807-2377-C04D-9EA4-20AC295ECAEC}"/>
              </a:ext>
            </a:extLst>
          </p:cNvPr>
          <p:cNvPicPr>
            <a:picLocks noChangeAspect="1"/>
          </p:cNvPicPr>
          <p:nvPr userDrawn="1"/>
        </p:nvPicPr>
        <p:blipFill>
          <a:blip r:embed="rId3"/>
          <a:stretch>
            <a:fillRect/>
          </a:stretch>
        </p:blipFill>
        <p:spPr>
          <a:xfrm>
            <a:off x="406400" y="6222827"/>
            <a:ext cx="1950720" cy="316087"/>
          </a:xfrm>
          <a:prstGeom prst="rect">
            <a:avLst/>
          </a:prstGeom>
        </p:spPr>
      </p:pic>
    </p:spTree>
    <p:extLst>
      <p:ext uri="{BB962C8B-B14F-4D97-AF65-F5344CB8AC3E}">
        <p14:creationId xmlns:p14="http://schemas.microsoft.com/office/powerpoint/2010/main" val="674434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 4 Photo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EE1E9C-F1E8-FF40-8BF3-D97794FBA858}"/>
              </a:ext>
            </a:extLst>
          </p:cNvPr>
          <p:cNvPicPr>
            <a:picLocks noChangeAspect="1"/>
          </p:cNvPicPr>
          <p:nvPr userDrawn="1"/>
        </p:nvPicPr>
        <p:blipFill>
          <a:blip r:embed="rId2"/>
          <a:stretch>
            <a:fillRect/>
          </a:stretch>
        </p:blipFill>
        <p:spPr>
          <a:xfrm>
            <a:off x="1488" y="0"/>
            <a:ext cx="12189024" cy="6858000"/>
          </a:xfrm>
          <a:prstGeom prst="rect">
            <a:avLst/>
          </a:prstGeom>
        </p:spPr>
      </p:pic>
      <p:sp>
        <p:nvSpPr>
          <p:cNvPr id="7" name="图片占位符 2"/>
          <p:cNvSpPr>
            <a:spLocks noGrp="1"/>
          </p:cNvSpPr>
          <p:nvPr>
            <p:ph type="pic" sz="quarter" idx="12"/>
          </p:nvPr>
        </p:nvSpPr>
        <p:spPr>
          <a:xfrm>
            <a:off x="6247442" y="0"/>
            <a:ext cx="2616481" cy="3649813"/>
          </a:xfrm>
          <a:prstGeom prst="rect">
            <a:avLst/>
          </a:prstGeom>
        </p:spPr>
        <p:txBody>
          <a:bodyPr/>
          <a:lstStyle/>
          <a:p>
            <a:endParaRPr kumimoji="1" lang="zh-CN" altLang="en-US"/>
          </a:p>
        </p:txBody>
      </p:sp>
      <p:sp>
        <p:nvSpPr>
          <p:cNvPr id="4" name="图片占位符 2"/>
          <p:cNvSpPr>
            <a:spLocks noGrp="1"/>
          </p:cNvSpPr>
          <p:nvPr>
            <p:ph type="pic" sz="quarter" idx="13"/>
          </p:nvPr>
        </p:nvSpPr>
        <p:spPr>
          <a:xfrm>
            <a:off x="9224040" y="3189478"/>
            <a:ext cx="2616481" cy="3649813"/>
          </a:xfrm>
          <a:prstGeom prst="rect">
            <a:avLst/>
          </a:prstGeom>
        </p:spPr>
        <p:txBody>
          <a:bodyPr/>
          <a:lstStyle/>
          <a:p>
            <a:endParaRPr kumimoji="1" lang="zh-CN" altLang="en-US"/>
          </a:p>
        </p:txBody>
      </p:sp>
      <p:sp>
        <p:nvSpPr>
          <p:cNvPr id="5" name="图片占位符 2"/>
          <p:cNvSpPr>
            <a:spLocks noGrp="1"/>
          </p:cNvSpPr>
          <p:nvPr>
            <p:ph type="pic" sz="quarter" idx="14"/>
          </p:nvPr>
        </p:nvSpPr>
        <p:spPr>
          <a:xfrm>
            <a:off x="9224040" y="1"/>
            <a:ext cx="2616481" cy="2803057"/>
          </a:xfrm>
          <a:prstGeom prst="rect">
            <a:avLst/>
          </a:prstGeom>
        </p:spPr>
        <p:txBody>
          <a:bodyPr/>
          <a:lstStyle/>
          <a:p>
            <a:endParaRPr kumimoji="1" lang="zh-CN" altLang="en-US"/>
          </a:p>
        </p:txBody>
      </p:sp>
      <p:sp>
        <p:nvSpPr>
          <p:cNvPr id="8" name="图片占位符 2"/>
          <p:cNvSpPr>
            <a:spLocks noGrp="1"/>
          </p:cNvSpPr>
          <p:nvPr>
            <p:ph type="pic" sz="quarter" idx="15"/>
          </p:nvPr>
        </p:nvSpPr>
        <p:spPr>
          <a:xfrm>
            <a:off x="6247442" y="4055165"/>
            <a:ext cx="2616481" cy="2803057"/>
          </a:xfrm>
          <a:prstGeom prst="rect">
            <a:avLst/>
          </a:prstGeom>
        </p:spPr>
        <p:txBody>
          <a:bodyPr/>
          <a:lstStyle/>
          <a:p>
            <a:endParaRPr kumimoji="1" lang="zh-CN" altLang="en-US"/>
          </a:p>
        </p:txBody>
      </p:sp>
      <p:pic>
        <p:nvPicPr>
          <p:cNvPr id="11" name="Picture 10">
            <a:extLst>
              <a:ext uri="{FF2B5EF4-FFF2-40B4-BE49-F238E27FC236}">
                <a16:creationId xmlns:a16="http://schemas.microsoft.com/office/drawing/2014/main" id="{6F5DA779-F07C-E44B-99D0-AB2B809A26A5}"/>
              </a:ext>
            </a:extLst>
          </p:cNvPr>
          <p:cNvPicPr>
            <a:picLocks noChangeAspect="1"/>
          </p:cNvPicPr>
          <p:nvPr userDrawn="1"/>
        </p:nvPicPr>
        <p:blipFill>
          <a:blip r:embed="rId3"/>
          <a:stretch>
            <a:fillRect/>
          </a:stretch>
        </p:blipFill>
        <p:spPr>
          <a:xfrm>
            <a:off x="406400" y="6222827"/>
            <a:ext cx="1950720" cy="316087"/>
          </a:xfrm>
          <a:prstGeom prst="rect">
            <a:avLst/>
          </a:prstGeom>
        </p:spPr>
      </p:pic>
    </p:spTree>
    <p:extLst>
      <p:ext uri="{BB962C8B-B14F-4D97-AF65-F5344CB8AC3E}">
        <p14:creationId xmlns:p14="http://schemas.microsoft.com/office/powerpoint/2010/main" val="586859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76201" y="6591193"/>
            <a:ext cx="1860188" cy="123111"/>
          </a:xfrm>
        </p:spPr>
        <p:txBody>
          <a:bodyPr lIns="0" tIns="0" rIns="0" bIns="0"/>
          <a:lstStyle>
            <a:lvl1pPr>
              <a:defRPr sz="800" b="0" i="0">
                <a:solidFill>
                  <a:schemeClr val="bg1"/>
                </a:solidFill>
                <a:latin typeface="Arial"/>
                <a:cs typeface="Arial"/>
              </a:defRPr>
            </a:lvl1pPr>
          </a:lstStyle>
          <a:p>
            <a:pPr marL="12700">
              <a:spcBef>
                <a:spcPts val="151"/>
              </a:spcBef>
            </a:pPr>
            <a:r>
              <a:rPr lang="en-US" spc="71"/>
              <a:t>©</a:t>
            </a:r>
            <a:r>
              <a:rPr lang="en-US"/>
              <a:t> 2024</a:t>
            </a:r>
            <a:r>
              <a:rPr lang="en-US" spc="5"/>
              <a:t> </a:t>
            </a:r>
            <a:r>
              <a:rPr lang="en-US" err="1"/>
              <a:t>Cyvatar.AI</a:t>
            </a:r>
            <a:r>
              <a:rPr lang="en-US"/>
              <a:t>.</a:t>
            </a:r>
            <a:r>
              <a:rPr lang="en-US" spc="-5"/>
              <a:t> </a:t>
            </a:r>
            <a:r>
              <a:rPr lang="en-US"/>
              <a:t>All</a:t>
            </a:r>
            <a:r>
              <a:rPr lang="en-US" spc="-5"/>
              <a:t> </a:t>
            </a:r>
            <a:r>
              <a:rPr lang="en-US"/>
              <a:t>Rights</a:t>
            </a:r>
            <a:r>
              <a:rPr lang="en-US" spc="5"/>
              <a:t> </a:t>
            </a:r>
            <a:r>
              <a:rPr lang="en-US" spc="-11"/>
              <a:t>Reserved.</a:t>
            </a:r>
          </a:p>
        </p:txBody>
      </p:sp>
      <p:sp>
        <p:nvSpPr>
          <p:cNvPr id="4" name="Holder 4"/>
          <p:cNvSpPr>
            <a:spLocks noGrp="1"/>
          </p:cNvSpPr>
          <p:nvPr>
            <p:ph type="sldNum" sz="quarter" idx="7"/>
          </p:nvPr>
        </p:nvSpPr>
        <p:spPr/>
        <p:txBody>
          <a:bodyPr lIns="0" tIns="0" rIns="0" bIns="0"/>
          <a:lstStyle>
            <a:lvl1pPr>
              <a:defRPr sz="1000" b="0" i="0">
                <a:solidFill>
                  <a:srgbClr val="7E7E7E"/>
                </a:solidFill>
                <a:latin typeface="Arial"/>
                <a:cs typeface="Arial"/>
              </a:defRPr>
            </a:lvl1pPr>
          </a:lstStyle>
          <a:p>
            <a:pPr marL="38099">
              <a:spcBef>
                <a:spcPts val="165"/>
              </a:spcBef>
            </a:pPr>
            <a:fld id="{81D60167-4931-47E6-BA6A-407CBD079E47}" type="slidenum">
              <a:rPr lang="en-US" spc="-25" smtClean="0"/>
              <a:pPr marL="38099">
                <a:spcBef>
                  <a:spcPts val="165"/>
                </a:spcBef>
              </a:pPr>
              <a:t>‹#›</a:t>
            </a:fld>
            <a:endParaRPr lang="en-US" spc="-25"/>
          </a:p>
        </p:txBody>
      </p:sp>
    </p:spTree>
    <p:extLst>
      <p:ext uri="{BB962C8B-B14F-4D97-AF65-F5344CB8AC3E}">
        <p14:creationId xmlns:p14="http://schemas.microsoft.com/office/powerpoint/2010/main" val="430659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A0541"/>
        </a:solid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19B77C0-5304-43F6-805B-A5229454F054}"/>
              </a:ext>
            </a:extLst>
          </p:cNvPr>
          <p:cNvSpPr txBox="1">
            <a:spLocks/>
          </p:cNvSpPr>
          <p:nvPr userDrawn="1"/>
        </p:nvSpPr>
        <p:spPr>
          <a:xfrm>
            <a:off x="1" y="6569905"/>
            <a:ext cx="2653412" cy="3603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000" kern="1200">
                <a:solidFill>
                  <a:srgbClr val="B9B9B9"/>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a:solidFill>
                  <a:schemeClr val="bg1"/>
                </a:solidFill>
              </a:rPr>
              <a:t>© 2024 </a:t>
            </a:r>
            <a:r>
              <a:rPr lang="en-US" sz="800" err="1">
                <a:solidFill>
                  <a:schemeClr val="bg1"/>
                </a:solidFill>
              </a:rPr>
              <a:t>Cyvatar.AI</a:t>
            </a:r>
            <a:r>
              <a:rPr lang="en-US" sz="800">
                <a:solidFill>
                  <a:schemeClr val="bg1"/>
                </a:solidFill>
              </a:rPr>
              <a:t>. All Rights Reserved.</a:t>
            </a:r>
          </a:p>
        </p:txBody>
      </p:sp>
      <p:sp>
        <p:nvSpPr>
          <p:cNvPr id="4" name="Footer Placeholder 3">
            <a:extLst>
              <a:ext uri="{FF2B5EF4-FFF2-40B4-BE49-F238E27FC236}">
                <a16:creationId xmlns:a16="http://schemas.microsoft.com/office/drawing/2014/main" id="{650B1DBF-4EE6-44E8-EC9B-21AA3E6A4679}"/>
              </a:ext>
            </a:extLst>
          </p:cNvPr>
          <p:cNvSpPr>
            <a:spLocks noGrp="1"/>
          </p:cNvSpPr>
          <p:nvPr>
            <p:ph type="ftr" sz="quarter" idx="11"/>
          </p:nvPr>
        </p:nvSpPr>
        <p:spPr/>
        <p:txBody>
          <a:bodyPr/>
          <a:lstStyle/>
          <a:p>
            <a:fld id="{C7944AD9-924A-A248-B3B8-8A64622134B3}" type="slidenum">
              <a:rPr lang="en-US" smtClean="0"/>
              <a:pPr/>
              <a:t>‹#›</a:t>
            </a:fld>
            <a:endParaRPr lang="en-US"/>
          </a:p>
        </p:txBody>
      </p:sp>
    </p:spTree>
    <p:extLst>
      <p:ext uri="{BB962C8B-B14F-4D97-AF65-F5344CB8AC3E}">
        <p14:creationId xmlns:p14="http://schemas.microsoft.com/office/powerpoint/2010/main" val="1084586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A0541"/>
        </a:solid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19B77C0-5304-43F6-805B-A5229454F054}"/>
              </a:ext>
            </a:extLst>
          </p:cNvPr>
          <p:cNvSpPr txBox="1">
            <a:spLocks/>
          </p:cNvSpPr>
          <p:nvPr userDrawn="1"/>
        </p:nvSpPr>
        <p:spPr>
          <a:xfrm>
            <a:off x="0" y="6569906"/>
            <a:ext cx="2653412" cy="36036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000" kern="1200">
                <a:solidFill>
                  <a:srgbClr val="B9B9B9"/>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a:solidFill>
                  <a:schemeClr val="bg1"/>
                </a:solidFill>
              </a:rPr>
              <a:t>© 2023 </a:t>
            </a:r>
            <a:r>
              <a:rPr lang="en-US" sz="800" err="1">
                <a:solidFill>
                  <a:schemeClr val="bg1"/>
                </a:solidFill>
              </a:rPr>
              <a:t>Cyvatar.AI</a:t>
            </a:r>
            <a:r>
              <a:rPr lang="en-US" sz="800">
                <a:solidFill>
                  <a:schemeClr val="bg1"/>
                </a:solidFill>
              </a:rPr>
              <a:t>. All Rights Reserved.</a:t>
            </a:r>
          </a:p>
        </p:txBody>
      </p:sp>
      <p:sp>
        <p:nvSpPr>
          <p:cNvPr id="4" name="Footer Placeholder 3">
            <a:extLst>
              <a:ext uri="{FF2B5EF4-FFF2-40B4-BE49-F238E27FC236}">
                <a16:creationId xmlns:a16="http://schemas.microsoft.com/office/drawing/2014/main" id="{650B1DBF-4EE6-44E8-EC9B-21AA3E6A4679}"/>
              </a:ext>
            </a:extLst>
          </p:cNvPr>
          <p:cNvSpPr>
            <a:spLocks noGrp="1"/>
          </p:cNvSpPr>
          <p:nvPr>
            <p:ph type="ftr" sz="quarter" idx="11"/>
          </p:nvPr>
        </p:nvSpPr>
        <p:spPr/>
        <p:txBody>
          <a:bodyPr/>
          <a:lstStyle/>
          <a:p>
            <a:fld id="{C7944AD9-924A-A248-B3B8-8A64622134B3}" type="slidenum">
              <a:rPr lang="en-US" smtClean="0"/>
              <a:pPr/>
              <a:t>‹#›</a:t>
            </a:fld>
            <a:endParaRPr lang="en-US"/>
          </a:p>
        </p:txBody>
      </p:sp>
    </p:spTree>
    <p:extLst>
      <p:ext uri="{BB962C8B-B14F-4D97-AF65-F5344CB8AC3E}">
        <p14:creationId xmlns:p14="http://schemas.microsoft.com/office/powerpoint/2010/main" val="23666383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0224455-406D-4875-AD3F-537FC6675E24}"/>
              </a:ext>
            </a:extLst>
          </p:cNvPr>
          <p:cNvSpPr txBox="1">
            <a:spLocks/>
          </p:cNvSpPr>
          <p:nvPr userDrawn="1"/>
        </p:nvSpPr>
        <p:spPr>
          <a:xfrm>
            <a:off x="0" y="6497638"/>
            <a:ext cx="2653412" cy="36036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000" kern="1200">
                <a:solidFill>
                  <a:srgbClr val="B9B9B9"/>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a:solidFill>
                  <a:schemeClr val="bg1"/>
                </a:solidFill>
              </a:rPr>
              <a:t>© 2023 </a:t>
            </a:r>
            <a:r>
              <a:rPr lang="en-US" sz="800" err="1">
                <a:solidFill>
                  <a:schemeClr val="bg1"/>
                </a:solidFill>
              </a:rPr>
              <a:t>Cyvatar.AI</a:t>
            </a:r>
            <a:r>
              <a:rPr lang="en-US" sz="800">
                <a:solidFill>
                  <a:schemeClr val="bg1"/>
                </a:solidFill>
              </a:rPr>
              <a:t>. All Rights Reserved.</a:t>
            </a:r>
          </a:p>
        </p:txBody>
      </p:sp>
    </p:spTree>
    <p:extLst>
      <p:ext uri="{BB962C8B-B14F-4D97-AF65-F5344CB8AC3E}">
        <p14:creationId xmlns:p14="http://schemas.microsoft.com/office/powerpoint/2010/main" val="2127723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19B77C0-5304-43F6-805B-A5229454F054}"/>
              </a:ext>
            </a:extLst>
          </p:cNvPr>
          <p:cNvSpPr txBox="1">
            <a:spLocks/>
          </p:cNvSpPr>
          <p:nvPr userDrawn="1"/>
        </p:nvSpPr>
        <p:spPr>
          <a:xfrm>
            <a:off x="0" y="6497638"/>
            <a:ext cx="2653412" cy="36036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000" kern="1200">
                <a:solidFill>
                  <a:srgbClr val="B9B9B9"/>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a:solidFill>
                  <a:schemeClr val="bg1"/>
                </a:solidFill>
              </a:rPr>
              <a:t>© 2023 </a:t>
            </a:r>
            <a:r>
              <a:rPr lang="en-US" sz="800" err="1">
                <a:solidFill>
                  <a:schemeClr val="bg1"/>
                </a:solidFill>
              </a:rPr>
              <a:t>Cyvatar.AI</a:t>
            </a:r>
            <a:r>
              <a:rPr lang="en-US" sz="800">
                <a:solidFill>
                  <a:schemeClr val="bg1"/>
                </a:solidFill>
              </a:rPr>
              <a:t>. All Rights Reserved.</a:t>
            </a:r>
          </a:p>
        </p:txBody>
      </p:sp>
    </p:spTree>
    <p:extLst>
      <p:ext uri="{BB962C8B-B14F-4D97-AF65-F5344CB8AC3E}">
        <p14:creationId xmlns:p14="http://schemas.microsoft.com/office/powerpoint/2010/main" val="3407905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0224455-406D-4875-AD3F-537FC6675E24}"/>
              </a:ext>
            </a:extLst>
          </p:cNvPr>
          <p:cNvSpPr txBox="1">
            <a:spLocks/>
          </p:cNvSpPr>
          <p:nvPr userDrawn="1"/>
        </p:nvSpPr>
        <p:spPr>
          <a:xfrm>
            <a:off x="0" y="6486191"/>
            <a:ext cx="2653412" cy="3603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000" kern="1200">
                <a:solidFill>
                  <a:srgbClr val="B9B9B9"/>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a:solidFill>
                  <a:schemeClr val="bg1"/>
                </a:solidFill>
              </a:rPr>
              <a:t>© 2023 </a:t>
            </a:r>
            <a:r>
              <a:rPr lang="en-US" sz="800" err="1">
                <a:solidFill>
                  <a:schemeClr val="bg1"/>
                </a:solidFill>
              </a:rPr>
              <a:t>Cyvatar.AI</a:t>
            </a:r>
            <a:r>
              <a:rPr lang="en-US" sz="800">
                <a:solidFill>
                  <a:schemeClr val="bg1"/>
                </a:solidFill>
              </a:rPr>
              <a:t>. All Rights Reserved.</a:t>
            </a:r>
          </a:p>
        </p:txBody>
      </p:sp>
      <p:cxnSp>
        <p:nvCxnSpPr>
          <p:cNvPr id="4" name="Straight Connector 3">
            <a:extLst>
              <a:ext uri="{FF2B5EF4-FFF2-40B4-BE49-F238E27FC236}">
                <a16:creationId xmlns:a16="http://schemas.microsoft.com/office/drawing/2014/main" id="{22BBE0C4-DB94-B14F-97E1-8CBF35F9DF0B}"/>
              </a:ext>
            </a:extLst>
          </p:cNvPr>
          <p:cNvCxnSpPr>
            <a:cxnSpLocks/>
          </p:cNvCxnSpPr>
          <p:nvPr userDrawn="1"/>
        </p:nvCxnSpPr>
        <p:spPr>
          <a:xfrm>
            <a:off x="5790855" y="1556156"/>
            <a:ext cx="0" cy="4426456"/>
          </a:xfrm>
          <a:prstGeom prst="line">
            <a:avLst/>
          </a:prstGeom>
          <a:ln>
            <a:solidFill>
              <a:schemeClr val="bg1"/>
            </a:solidFill>
            <a:prstDash val="lgDash"/>
          </a:ln>
        </p:spPr>
        <p:style>
          <a:lnRef idx="2">
            <a:schemeClr val="accent1"/>
          </a:lnRef>
          <a:fillRef idx="0">
            <a:schemeClr val="accent1"/>
          </a:fillRef>
          <a:effectRef idx="1">
            <a:schemeClr val="accent1"/>
          </a:effectRef>
          <a:fontRef idx="minor">
            <a:schemeClr val="tx1"/>
          </a:fontRef>
        </p:style>
      </p:cxnSp>
      <p:pic>
        <p:nvPicPr>
          <p:cNvPr id="6" name="Picture 5" descr="A close up of a sign&#10;&#10;Description automatically generated">
            <a:extLst>
              <a:ext uri="{FF2B5EF4-FFF2-40B4-BE49-F238E27FC236}">
                <a16:creationId xmlns:a16="http://schemas.microsoft.com/office/drawing/2014/main" id="{5681BDFF-E7BB-3E43-8CE6-026CF99CBE4C}"/>
              </a:ext>
            </a:extLst>
          </p:cNvPr>
          <p:cNvPicPr>
            <a:picLocks noChangeAspect="1"/>
          </p:cNvPicPr>
          <p:nvPr userDrawn="1"/>
        </p:nvPicPr>
        <p:blipFill>
          <a:blip r:embed="rId2"/>
          <a:stretch>
            <a:fillRect/>
          </a:stretch>
        </p:blipFill>
        <p:spPr>
          <a:xfrm>
            <a:off x="1935077" y="1437002"/>
            <a:ext cx="2596059" cy="424233"/>
          </a:xfrm>
          <a:prstGeom prst="rect">
            <a:avLst/>
          </a:prstGeom>
        </p:spPr>
      </p:pic>
      <p:sp>
        <p:nvSpPr>
          <p:cNvPr id="7" name="Rectangle 6">
            <a:extLst>
              <a:ext uri="{FF2B5EF4-FFF2-40B4-BE49-F238E27FC236}">
                <a16:creationId xmlns:a16="http://schemas.microsoft.com/office/drawing/2014/main" id="{EBB9A1D2-3156-704F-94AB-EE39A257A7D4}"/>
              </a:ext>
            </a:extLst>
          </p:cNvPr>
          <p:cNvSpPr/>
          <p:nvPr userDrawn="1"/>
        </p:nvSpPr>
        <p:spPr>
          <a:xfrm>
            <a:off x="6308706" y="1238749"/>
            <a:ext cx="5199681" cy="384721"/>
          </a:xfrm>
          <a:prstGeom prst="rect">
            <a:avLst/>
          </a:prstGeom>
        </p:spPr>
        <p:txBody>
          <a:bodyPr wrap="square">
            <a:spAutoFit/>
          </a:bodyPr>
          <a:lstStyle/>
          <a:p>
            <a:pPr algn="ctr"/>
            <a:r>
              <a:rPr lang="en-GB" sz="1900" b="1">
                <a:solidFill>
                  <a:schemeClr val="bg1"/>
                </a:solidFill>
                <a:latin typeface="Open Sans" panose="020B0606030504020204" pitchFamily="34" charset="0"/>
                <a:ea typeface="Open Sans" panose="020B0606030504020204" pitchFamily="34" charset="0"/>
                <a:cs typeface="Open Sans" panose="020B0606030504020204" pitchFamily="34" charset="0"/>
              </a:rPr>
              <a:t>The Traditional Approach</a:t>
            </a:r>
          </a:p>
        </p:txBody>
      </p:sp>
      <p:sp>
        <p:nvSpPr>
          <p:cNvPr id="8" name="TextBox 7">
            <a:extLst>
              <a:ext uri="{FF2B5EF4-FFF2-40B4-BE49-F238E27FC236}">
                <a16:creationId xmlns:a16="http://schemas.microsoft.com/office/drawing/2014/main" id="{15961A0F-D07B-BF4C-B296-96078F856E16}"/>
              </a:ext>
            </a:extLst>
          </p:cNvPr>
          <p:cNvSpPr txBox="1"/>
          <p:nvPr userDrawn="1"/>
        </p:nvSpPr>
        <p:spPr>
          <a:xfrm>
            <a:off x="8496064" y="5859160"/>
            <a:ext cx="1201676" cy="384721"/>
          </a:xfrm>
          <a:prstGeom prst="rect">
            <a:avLst/>
          </a:prstGeom>
          <a:noFill/>
        </p:spPr>
        <p:txBody>
          <a:bodyPr wrap="none" rtlCol="0">
            <a:spAutoFit/>
          </a:bodyPr>
          <a:lstStyle/>
          <a:p>
            <a:r>
              <a:rPr lang="en-US" sz="1900">
                <a:solidFill>
                  <a:schemeClr val="bg1"/>
                </a:solidFill>
                <a:latin typeface="Open Sans" panose="020B0606030504020204" pitchFamily="34" charset="0"/>
                <a:ea typeface="Open Sans" panose="020B0606030504020204" pitchFamily="34" charset="0"/>
                <a:cs typeface="Open Sans" panose="020B0606030504020204" pitchFamily="34" charset="0"/>
              </a:rPr>
              <a:t>2 Years +</a:t>
            </a:r>
          </a:p>
        </p:txBody>
      </p:sp>
      <p:sp>
        <p:nvSpPr>
          <p:cNvPr id="9" name="TextBox 8">
            <a:extLst>
              <a:ext uri="{FF2B5EF4-FFF2-40B4-BE49-F238E27FC236}">
                <a16:creationId xmlns:a16="http://schemas.microsoft.com/office/drawing/2014/main" id="{DB5CB2F8-87C2-9A41-9506-ABF2DB27ABC4}"/>
              </a:ext>
            </a:extLst>
          </p:cNvPr>
          <p:cNvSpPr txBox="1"/>
          <p:nvPr userDrawn="1"/>
        </p:nvSpPr>
        <p:spPr>
          <a:xfrm>
            <a:off x="2407058" y="5783742"/>
            <a:ext cx="1080745" cy="384721"/>
          </a:xfrm>
          <a:prstGeom prst="rect">
            <a:avLst/>
          </a:prstGeom>
          <a:noFill/>
        </p:spPr>
        <p:txBody>
          <a:bodyPr wrap="none" rtlCol="0">
            <a:spAutoFit/>
          </a:bodyPr>
          <a:lstStyle/>
          <a:p>
            <a:r>
              <a:rPr lang="en-US" sz="1900">
                <a:solidFill>
                  <a:schemeClr val="bg1"/>
                </a:solidFill>
                <a:latin typeface="Open Sans" panose="020B0606030504020204" pitchFamily="34" charset="0"/>
                <a:ea typeface="Open Sans" panose="020B0606030504020204" pitchFamily="34" charset="0"/>
                <a:cs typeface="Open Sans" panose="020B0606030504020204" pitchFamily="34" charset="0"/>
              </a:rPr>
              <a:t>90 Days</a:t>
            </a:r>
          </a:p>
        </p:txBody>
      </p:sp>
      <p:pic>
        <p:nvPicPr>
          <p:cNvPr id="12" name="Picture 11">
            <a:extLst>
              <a:ext uri="{FF2B5EF4-FFF2-40B4-BE49-F238E27FC236}">
                <a16:creationId xmlns:a16="http://schemas.microsoft.com/office/drawing/2014/main" id="{B23E8E58-782B-2B44-8D03-E9462325D2B3}"/>
              </a:ext>
            </a:extLst>
          </p:cNvPr>
          <p:cNvPicPr>
            <a:picLocks noChangeAspect="1"/>
          </p:cNvPicPr>
          <p:nvPr userDrawn="1"/>
        </p:nvPicPr>
        <p:blipFill>
          <a:blip r:embed="rId3"/>
          <a:stretch>
            <a:fillRect/>
          </a:stretch>
        </p:blipFill>
        <p:spPr>
          <a:xfrm>
            <a:off x="936398" y="2128358"/>
            <a:ext cx="2487036" cy="3082971"/>
          </a:xfrm>
          <a:prstGeom prst="rect">
            <a:avLst/>
          </a:prstGeom>
        </p:spPr>
      </p:pic>
      <p:pic>
        <p:nvPicPr>
          <p:cNvPr id="2" name="Picture 1">
            <a:extLst>
              <a:ext uri="{FF2B5EF4-FFF2-40B4-BE49-F238E27FC236}">
                <a16:creationId xmlns:a16="http://schemas.microsoft.com/office/drawing/2014/main" id="{80800ADD-B798-3246-94EC-7194A4190527}"/>
              </a:ext>
            </a:extLst>
          </p:cNvPr>
          <p:cNvPicPr>
            <a:picLocks noChangeAspect="1"/>
          </p:cNvPicPr>
          <p:nvPr userDrawn="1"/>
        </p:nvPicPr>
        <p:blipFill>
          <a:blip r:embed="rId4"/>
          <a:stretch>
            <a:fillRect/>
          </a:stretch>
        </p:blipFill>
        <p:spPr>
          <a:xfrm>
            <a:off x="6265295" y="1948831"/>
            <a:ext cx="2854744" cy="3604220"/>
          </a:xfrm>
          <a:prstGeom prst="rect">
            <a:avLst/>
          </a:prstGeom>
        </p:spPr>
      </p:pic>
    </p:spTree>
    <p:extLst>
      <p:ext uri="{BB962C8B-B14F-4D97-AF65-F5344CB8AC3E}">
        <p14:creationId xmlns:p14="http://schemas.microsoft.com/office/powerpoint/2010/main" val="2307785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0224455-406D-4875-AD3F-537FC6675E24}"/>
              </a:ext>
            </a:extLst>
          </p:cNvPr>
          <p:cNvSpPr txBox="1">
            <a:spLocks/>
          </p:cNvSpPr>
          <p:nvPr userDrawn="1"/>
        </p:nvSpPr>
        <p:spPr>
          <a:xfrm>
            <a:off x="90291" y="6497637"/>
            <a:ext cx="2653412" cy="3603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000" kern="1200">
                <a:solidFill>
                  <a:srgbClr val="B9B9B9"/>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a:solidFill>
                  <a:schemeClr val="bg1"/>
                </a:solidFill>
              </a:rPr>
              <a:t>© 2022 </a:t>
            </a:r>
            <a:r>
              <a:rPr lang="en-US" sz="800" err="1">
                <a:solidFill>
                  <a:schemeClr val="bg1"/>
                </a:solidFill>
              </a:rPr>
              <a:t>Cyvatar.AI</a:t>
            </a:r>
            <a:r>
              <a:rPr lang="en-US" sz="800">
                <a:solidFill>
                  <a:schemeClr val="bg1"/>
                </a:solidFill>
              </a:rPr>
              <a:t>. All Rights Reserved.</a:t>
            </a:r>
          </a:p>
        </p:txBody>
      </p:sp>
    </p:spTree>
    <p:extLst>
      <p:ext uri="{BB962C8B-B14F-4D97-AF65-F5344CB8AC3E}">
        <p14:creationId xmlns:p14="http://schemas.microsoft.com/office/powerpoint/2010/main" val="2886800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795B4EA-06AC-0E47-9E9A-F086B76412F5}" type="datetimeFigureOut">
              <a:rPr kumimoji="1" lang="zh-CN" altLang="en-US" smtClean="0"/>
              <a:t>2025/3/21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4099481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968040-14F0-4352-A884-4AEE7EDCAF22}"/>
              </a:ext>
            </a:extLst>
          </p:cNvPr>
          <p:cNvSpPr/>
          <p:nvPr userDrawn="1"/>
        </p:nvSpPr>
        <p:spPr>
          <a:xfrm>
            <a:off x="-1"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6">
            <a:extLst>
              <a:ext uri="{FF2B5EF4-FFF2-40B4-BE49-F238E27FC236}">
                <a16:creationId xmlns:a16="http://schemas.microsoft.com/office/drawing/2014/main" id="{40224455-406D-4875-AD3F-537FC6675E24}"/>
              </a:ext>
            </a:extLst>
          </p:cNvPr>
          <p:cNvSpPr txBox="1">
            <a:spLocks/>
          </p:cNvSpPr>
          <p:nvPr userDrawn="1"/>
        </p:nvSpPr>
        <p:spPr>
          <a:xfrm>
            <a:off x="770022" y="6261793"/>
            <a:ext cx="2653412" cy="3603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000" kern="1200">
                <a:solidFill>
                  <a:srgbClr val="B9B9B9"/>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a:solidFill>
                  <a:schemeClr val="bg1"/>
                </a:solidFill>
              </a:rPr>
              <a:t>© 2021 </a:t>
            </a:r>
            <a:r>
              <a:rPr lang="en-US" sz="800" err="1">
                <a:solidFill>
                  <a:schemeClr val="bg1"/>
                </a:solidFill>
              </a:rPr>
              <a:t>Cyvatar.AI</a:t>
            </a:r>
            <a:r>
              <a:rPr lang="en-US" sz="800">
                <a:solidFill>
                  <a:schemeClr val="bg1"/>
                </a:solidFill>
              </a:rPr>
              <a:t>. All Rights Reserved.</a:t>
            </a:r>
          </a:p>
        </p:txBody>
      </p:sp>
      <p:cxnSp>
        <p:nvCxnSpPr>
          <p:cNvPr id="4" name="Straight Connector 3">
            <a:extLst>
              <a:ext uri="{FF2B5EF4-FFF2-40B4-BE49-F238E27FC236}">
                <a16:creationId xmlns:a16="http://schemas.microsoft.com/office/drawing/2014/main" id="{22BBE0C4-DB94-B14F-97E1-8CBF35F9DF0B}"/>
              </a:ext>
            </a:extLst>
          </p:cNvPr>
          <p:cNvCxnSpPr>
            <a:cxnSpLocks/>
          </p:cNvCxnSpPr>
          <p:nvPr userDrawn="1"/>
        </p:nvCxnSpPr>
        <p:spPr>
          <a:xfrm>
            <a:off x="5790855" y="1556156"/>
            <a:ext cx="0" cy="4426456"/>
          </a:xfrm>
          <a:prstGeom prst="line">
            <a:avLst/>
          </a:prstGeom>
          <a:ln>
            <a:solidFill>
              <a:schemeClr val="bg1"/>
            </a:solidFill>
            <a:prstDash val="lgDash"/>
          </a:ln>
        </p:spPr>
        <p:style>
          <a:lnRef idx="2">
            <a:schemeClr val="accent1"/>
          </a:lnRef>
          <a:fillRef idx="0">
            <a:schemeClr val="accent1"/>
          </a:fillRef>
          <a:effectRef idx="1">
            <a:schemeClr val="accent1"/>
          </a:effectRef>
          <a:fontRef idx="minor">
            <a:schemeClr val="tx1"/>
          </a:fontRef>
        </p:style>
      </p:cxnSp>
      <p:pic>
        <p:nvPicPr>
          <p:cNvPr id="6" name="Picture 5" descr="A close up of a sign&#10;&#10;Description automatically generated">
            <a:extLst>
              <a:ext uri="{FF2B5EF4-FFF2-40B4-BE49-F238E27FC236}">
                <a16:creationId xmlns:a16="http://schemas.microsoft.com/office/drawing/2014/main" id="{5681BDFF-E7BB-3E43-8CE6-026CF99CBE4C}"/>
              </a:ext>
            </a:extLst>
          </p:cNvPr>
          <p:cNvPicPr>
            <a:picLocks noChangeAspect="1"/>
          </p:cNvPicPr>
          <p:nvPr userDrawn="1"/>
        </p:nvPicPr>
        <p:blipFill>
          <a:blip r:embed="rId3"/>
          <a:stretch>
            <a:fillRect/>
          </a:stretch>
        </p:blipFill>
        <p:spPr>
          <a:xfrm>
            <a:off x="1935077" y="1437002"/>
            <a:ext cx="2596059" cy="424233"/>
          </a:xfrm>
          <a:prstGeom prst="rect">
            <a:avLst/>
          </a:prstGeom>
        </p:spPr>
      </p:pic>
      <p:sp>
        <p:nvSpPr>
          <p:cNvPr id="7" name="Rectangle 6">
            <a:extLst>
              <a:ext uri="{FF2B5EF4-FFF2-40B4-BE49-F238E27FC236}">
                <a16:creationId xmlns:a16="http://schemas.microsoft.com/office/drawing/2014/main" id="{EBB9A1D2-3156-704F-94AB-EE39A257A7D4}"/>
              </a:ext>
            </a:extLst>
          </p:cNvPr>
          <p:cNvSpPr/>
          <p:nvPr userDrawn="1"/>
        </p:nvSpPr>
        <p:spPr>
          <a:xfrm>
            <a:off x="6308706" y="1238748"/>
            <a:ext cx="5199681" cy="379656"/>
          </a:xfrm>
          <a:prstGeom prst="rect">
            <a:avLst/>
          </a:prstGeom>
        </p:spPr>
        <p:txBody>
          <a:bodyPr wrap="square">
            <a:spAutoFit/>
          </a:bodyPr>
          <a:lstStyle/>
          <a:p>
            <a:pPr algn="ctr"/>
            <a:r>
              <a:rPr lang="en-GB" sz="1867" b="1">
                <a:solidFill>
                  <a:schemeClr val="bg1"/>
                </a:solidFill>
                <a:latin typeface="Open Sans" panose="020B0606030504020204" pitchFamily="34" charset="0"/>
                <a:ea typeface="Open Sans" panose="020B0606030504020204" pitchFamily="34" charset="0"/>
                <a:cs typeface="Open Sans" panose="020B0606030504020204" pitchFamily="34" charset="0"/>
              </a:rPr>
              <a:t>The Traditional Approach</a:t>
            </a:r>
          </a:p>
        </p:txBody>
      </p:sp>
      <p:sp>
        <p:nvSpPr>
          <p:cNvPr id="8" name="TextBox 7">
            <a:extLst>
              <a:ext uri="{FF2B5EF4-FFF2-40B4-BE49-F238E27FC236}">
                <a16:creationId xmlns:a16="http://schemas.microsoft.com/office/drawing/2014/main" id="{15961A0F-D07B-BF4C-B296-96078F856E16}"/>
              </a:ext>
            </a:extLst>
          </p:cNvPr>
          <p:cNvSpPr txBox="1"/>
          <p:nvPr userDrawn="1"/>
        </p:nvSpPr>
        <p:spPr>
          <a:xfrm>
            <a:off x="8496065" y="5859159"/>
            <a:ext cx="1184235" cy="379656"/>
          </a:xfrm>
          <a:prstGeom prst="rect">
            <a:avLst/>
          </a:prstGeom>
          <a:noFill/>
        </p:spPr>
        <p:txBody>
          <a:bodyPr wrap="none" rtlCol="0">
            <a:spAutoFit/>
          </a:bodyPr>
          <a:lstStyle/>
          <a:p>
            <a:r>
              <a:rPr lang="en-US" sz="1867">
                <a:solidFill>
                  <a:schemeClr val="bg1"/>
                </a:solidFill>
                <a:latin typeface="Open Sans" panose="020B0606030504020204" pitchFamily="34" charset="0"/>
                <a:ea typeface="Open Sans" panose="020B0606030504020204" pitchFamily="34" charset="0"/>
                <a:cs typeface="Open Sans" panose="020B0606030504020204" pitchFamily="34" charset="0"/>
              </a:rPr>
              <a:t>2 Years +</a:t>
            </a:r>
          </a:p>
        </p:txBody>
      </p:sp>
      <p:sp>
        <p:nvSpPr>
          <p:cNvPr id="9" name="TextBox 8">
            <a:extLst>
              <a:ext uri="{FF2B5EF4-FFF2-40B4-BE49-F238E27FC236}">
                <a16:creationId xmlns:a16="http://schemas.microsoft.com/office/drawing/2014/main" id="{DB5CB2F8-87C2-9A41-9506-ABF2DB27ABC4}"/>
              </a:ext>
            </a:extLst>
          </p:cNvPr>
          <p:cNvSpPr txBox="1"/>
          <p:nvPr userDrawn="1"/>
        </p:nvSpPr>
        <p:spPr>
          <a:xfrm>
            <a:off x="2407058" y="5783741"/>
            <a:ext cx="1061509" cy="379656"/>
          </a:xfrm>
          <a:prstGeom prst="rect">
            <a:avLst/>
          </a:prstGeom>
          <a:noFill/>
        </p:spPr>
        <p:txBody>
          <a:bodyPr wrap="none" rtlCol="0">
            <a:spAutoFit/>
          </a:bodyPr>
          <a:lstStyle/>
          <a:p>
            <a:r>
              <a:rPr lang="en-US" sz="1867">
                <a:solidFill>
                  <a:schemeClr val="bg1"/>
                </a:solidFill>
                <a:latin typeface="Open Sans" panose="020B0606030504020204" pitchFamily="34" charset="0"/>
                <a:ea typeface="Open Sans" panose="020B0606030504020204" pitchFamily="34" charset="0"/>
                <a:cs typeface="Open Sans" panose="020B0606030504020204" pitchFamily="34" charset="0"/>
              </a:rPr>
              <a:t>90 Days</a:t>
            </a:r>
          </a:p>
        </p:txBody>
      </p:sp>
      <p:pic>
        <p:nvPicPr>
          <p:cNvPr id="12" name="Picture 11">
            <a:extLst>
              <a:ext uri="{FF2B5EF4-FFF2-40B4-BE49-F238E27FC236}">
                <a16:creationId xmlns:a16="http://schemas.microsoft.com/office/drawing/2014/main" id="{B23E8E58-782B-2B44-8D03-E9462325D2B3}"/>
              </a:ext>
            </a:extLst>
          </p:cNvPr>
          <p:cNvPicPr>
            <a:picLocks noChangeAspect="1"/>
          </p:cNvPicPr>
          <p:nvPr userDrawn="1"/>
        </p:nvPicPr>
        <p:blipFill>
          <a:blip r:embed="rId4"/>
          <a:stretch>
            <a:fillRect/>
          </a:stretch>
        </p:blipFill>
        <p:spPr>
          <a:xfrm>
            <a:off x="936398" y="2128358"/>
            <a:ext cx="2487036" cy="3082971"/>
          </a:xfrm>
          <a:prstGeom prst="rect">
            <a:avLst/>
          </a:prstGeom>
        </p:spPr>
      </p:pic>
      <p:pic>
        <p:nvPicPr>
          <p:cNvPr id="2" name="Picture 1">
            <a:extLst>
              <a:ext uri="{FF2B5EF4-FFF2-40B4-BE49-F238E27FC236}">
                <a16:creationId xmlns:a16="http://schemas.microsoft.com/office/drawing/2014/main" id="{80800ADD-B798-3246-94EC-7194A4190527}"/>
              </a:ext>
            </a:extLst>
          </p:cNvPr>
          <p:cNvPicPr>
            <a:picLocks noChangeAspect="1"/>
          </p:cNvPicPr>
          <p:nvPr userDrawn="1"/>
        </p:nvPicPr>
        <p:blipFill>
          <a:blip r:embed="rId5"/>
          <a:stretch>
            <a:fillRect/>
          </a:stretch>
        </p:blipFill>
        <p:spPr>
          <a:xfrm>
            <a:off x="6265295" y="1948831"/>
            <a:ext cx="2854744" cy="3604220"/>
          </a:xfrm>
          <a:prstGeom prst="rect">
            <a:avLst/>
          </a:prstGeom>
        </p:spPr>
      </p:pic>
    </p:spTree>
    <p:extLst>
      <p:ext uri="{BB962C8B-B14F-4D97-AF65-F5344CB8AC3E}">
        <p14:creationId xmlns:p14="http://schemas.microsoft.com/office/powerpoint/2010/main" val="1745088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795B4EA-06AC-0E47-9E9A-F086B76412F5}" type="datetimeFigureOut">
              <a:rPr kumimoji="1" lang="zh-CN" altLang="en-US" smtClean="0"/>
              <a:t>2025/3/21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19307536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795B4EA-06AC-0E47-9E9A-F086B76412F5}" type="datetimeFigureOut">
              <a:rPr kumimoji="1" lang="zh-CN" altLang="en-US" smtClean="0"/>
              <a:t>2025/3/21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23924756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795B4EA-06AC-0E47-9E9A-F086B76412F5}" type="datetimeFigureOut">
              <a:rPr kumimoji="1" lang="zh-CN" altLang="en-US" smtClean="0"/>
              <a:t>2025/3/21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2337829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7795B4EA-06AC-0E47-9E9A-F086B76412F5}" type="datetimeFigureOut">
              <a:rPr kumimoji="1" lang="zh-CN" altLang="en-US" smtClean="0"/>
              <a:t>2025/3/21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320067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7795B4EA-06AC-0E47-9E9A-F086B76412F5}" type="datetimeFigureOut">
              <a:rPr kumimoji="1" lang="zh-CN" altLang="en-US" smtClean="0"/>
              <a:t>2025/3/21</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17668369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795B4EA-06AC-0E47-9E9A-F086B76412F5}" type="datetimeFigureOut">
              <a:rPr kumimoji="1" lang="zh-CN" altLang="en-US" smtClean="0"/>
              <a:t>2025/3/21</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3748651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95B4EA-06AC-0E47-9E9A-F086B76412F5}" type="datetimeFigureOut">
              <a:rPr kumimoji="1" lang="zh-CN" altLang="en-US" smtClean="0"/>
              <a:t>2025/3/21</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4233580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7795B4EA-06AC-0E47-9E9A-F086B76412F5}" type="datetimeFigureOut">
              <a:rPr kumimoji="1" lang="zh-CN" altLang="en-US" smtClean="0"/>
              <a:t>2025/3/21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1440880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kumimoji="1" lang="zh-CN" altLang="en-US"/>
          </a:p>
        </p:txBody>
      </p:sp>
      <p:sp>
        <p:nvSpPr>
          <p:cNvPr id="5" name="日期占位符 4"/>
          <p:cNvSpPr>
            <a:spLocks noGrp="1"/>
          </p:cNvSpPr>
          <p:nvPr>
            <p:ph type="dt" sz="half" idx="10"/>
          </p:nvPr>
        </p:nvSpPr>
        <p:spPr/>
        <p:txBody>
          <a:bodyPr/>
          <a:lstStyle/>
          <a:p>
            <a:fld id="{7795B4EA-06AC-0E47-9E9A-F086B76412F5}" type="datetimeFigureOut">
              <a:rPr kumimoji="1" lang="zh-CN" altLang="en-US" smtClean="0"/>
              <a:t>2025/3/21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1948624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795B4EA-06AC-0E47-9E9A-F086B76412F5}" type="datetimeFigureOut">
              <a:rPr kumimoji="1" lang="zh-CN" altLang="en-US" smtClean="0"/>
              <a:t>2025/3/21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15468862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标题和竖排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795B4EA-06AC-0E47-9E9A-F086B76412F5}" type="datetimeFigureOut">
              <a:rPr kumimoji="1" lang="zh-CN" altLang="en-US" smtClean="0"/>
              <a:t>2025/3/21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4290569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ight ">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795B4EA-06AC-0E47-9E9A-F086B76412F5}" type="datetimeFigureOut">
              <a:rPr kumimoji="1" lang="zh-CN" altLang="en-US" smtClean="0"/>
              <a:t>2025/3/21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26967192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ark - Cover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2306D0-E749-204F-8E7A-AEFF43DABB20}"/>
              </a:ext>
            </a:extLst>
          </p:cNvPr>
          <p:cNvPicPr>
            <a:picLocks noChangeAspect="1"/>
          </p:cNvPicPr>
          <p:nvPr userDrawn="1"/>
        </p:nvPicPr>
        <p:blipFill>
          <a:blip r:embed="rId2"/>
          <a:stretch>
            <a:fillRect/>
          </a:stretch>
        </p:blipFill>
        <p:spPr>
          <a:xfrm>
            <a:off x="1488" y="0"/>
            <a:ext cx="12189024" cy="6858000"/>
          </a:xfrm>
          <a:prstGeom prst="rect">
            <a:avLst/>
          </a:prstGeom>
        </p:spPr>
      </p:pic>
    </p:spTree>
    <p:extLst>
      <p:ext uri="{BB962C8B-B14F-4D97-AF65-F5344CB8AC3E}">
        <p14:creationId xmlns:p14="http://schemas.microsoft.com/office/powerpoint/2010/main" val="2370573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F60894-EF57-004B-8E93-8FB12D033E1B}"/>
              </a:ext>
            </a:extLst>
          </p:cNvPr>
          <p:cNvPicPr>
            <a:picLocks noChangeAspect="1"/>
          </p:cNvPicPr>
          <p:nvPr userDrawn="1"/>
        </p:nvPicPr>
        <p:blipFill>
          <a:blip r:embed="rId2"/>
          <a:stretch>
            <a:fillRect/>
          </a:stretch>
        </p:blipFill>
        <p:spPr>
          <a:xfrm>
            <a:off x="1488" y="0"/>
            <a:ext cx="12189024" cy="6858000"/>
          </a:xfrm>
          <a:prstGeom prst="rect">
            <a:avLst/>
          </a:prstGeom>
        </p:spPr>
      </p:pic>
      <p:pic>
        <p:nvPicPr>
          <p:cNvPr id="3" name="Picture 2">
            <a:extLst>
              <a:ext uri="{FF2B5EF4-FFF2-40B4-BE49-F238E27FC236}">
                <a16:creationId xmlns:a16="http://schemas.microsoft.com/office/drawing/2014/main" id="{37FBCFFA-A41C-CE41-89BC-EB65CAF633AF}"/>
              </a:ext>
            </a:extLst>
          </p:cNvPr>
          <p:cNvPicPr>
            <a:picLocks noChangeAspect="1"/>
          </p:cNvPicPr>
          <p:nvPr userDrawn="1"/>
        </p:nvPicPr>
        <p:blipFill>
          <a:blip r:embed="rId3"/>
          <a:stretch>
            <a:fillRect/>
          </a:stretch>
        </p:blipFill>
        <p:spPr>
          <a:xfrm>
            <a:off x="9774989" y="6269349"/>
            <a:ext cx="1950720" cy="316087"/>
          </a:xfrm>
          <a:prstGeom prst="rect">
            <a:avLst/>
          </a:prstGeom>
        </p:spPr>
      </p:pic>
    </p:spTree>
    <p:extLst>
      <p:ext uri="{BB962C8B-B14F-4D97-AF65-F5344CB8AC3E}">
        <p14:creationId xmlns:p14="http://schemas.microsoft.com/office/powerpoint/2010/main" val="29610619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rk -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CF7371-CBF4-E34B-8BDF-9A3AD096AEC3}"/>
              </a:ext>
            </a:extLst>
          </p:cNvPr>
          <p:cNvPicPr>
            <a:picLocks noChangeAspect="1"/>
          </p:cNvPicPr>
          <p:nvPr userDrawn="1"/>
        </p:nvPicPr>
        <p:blipFill>
          <a:blip r:embed="rId2"/>
          <a:stretch>
            <a:fillRect/>
          </a:stretch>
        </p:blipFill>
        <p:spPr>
          <a:xfrm>
            <a:off x="-9207" y="0"/>
            <a:ext cx="12189024" cy="6858000"/>
          </a:xfrm>
          <a:prstGeom prst="rect">
            <a:avLst/>
          </a:prstGeom>
        </p:spPr>
      </p:pic>
      <p:pic>
        <p:nvPicPr>
          <p:cNvPr id="3" name="Picture 2">
            <a:extLst>
              <a:ext uri="{FF2B5EF4-FFF2-40B4-BE49-F238E27FC236}">
                <a16:creationId xmlns:a16="http://schemas.microsoft.com/office/drawing/2014/main" id="{26939B5B-2489-E949-8300-6F73C14B1CDC}"/>
              </a:ext>
            </a:extLst>
          </p:cNvPr>
          <p:cNvPicPr>
            <a:picLocks noChangeAspect="1"/>
          </p:cNvPicPr>
          <p:nvPr userDrawn="1"/>
        </p:nvPicPr>
        <p:blipFill>
          <a:blip r:embed="rId3"/>
          <a:stretch>
            <a:fillRect/>
          </a:stretch>
        </p:blipFill>
        <p:spPr>
          <a:xfrm>
            <a:off x="9774989" y="6269349"/>
            <a:ext cx="1950720" cy="316087"/>
          </a:xfrm>
          <a:prstGeom prst="rect">
            <a:avLst/>
          </a:prstGeom>
        </p:spPr>
      </p:pic>
    </p:spTree>
    <p:extLst>
      <p:ext uri="{BB962C8B-B14F-4D97-AF65-F5344CB8AC3E}">
        <p14:creationId xmlns:p14="http://schemas.microsoft.com/office/powerpoint/2010/main" val="5736612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rk - Large Logo Righ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7337F5-84CC-CC40-AD7A-A01174E75069}"/>
              </a:ext>
            </a:extLst>
          </p:cNvPr>
          <p:cNvSpPr>
            <a:spLocks noGrp="1"/>
          </p:cNvSpPr>
          <p:nvPr>
            <p:ph type="ftr" sz="quarter" idx="11"/>
          </p:nvPr>
        </p:nvSpPr>
        <p:spPr/>
        <p:txBody>
          <a:bodyPr/>
          <a:lstStyle/>
          <a:p>
            <a:r>
              <a:rPr kumimoji="1" lang="en-US" altLang="zh-CN"/>
              <a:t>CONFIDENTIAL &amp; PROPRIETARY – DO NOT SHARE</a:t>
            </a:r>
            <a:endParaRPr kumimoji="1" lang="zh-CN" altLang="en-US"/>
          </a:p>
        </p:txBody>
      </p:sp>
      <p:sp>
        <p:nvSpPr>
          <p:cNvPr id="5" name="Slide Number Placeholder 4">
            <a:extLst>
              <a:ext uri="{FF2B5EF4-FFF2-40B4-BE49-F238E27FC236}">
                <a16:creationId xmlns:a16="http://schemas.microsoft.com/office/drawing/2014/main" id="{AC59AE07-5CC6-EB45-9DAE-1FCA2C2B44D0}"/>
              </a:ext>
            </a:extLst>
          </p:cNvPr>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pic>
        <p:nvPicPr>
          <p:cNvPr id="7" name="Picture 6">
            <a:extLst>
              <a:ext uri="{FF2B5EF4-FFF2-40B4-BE49-F238E27FC236}">
                <a16:creationId xmlns:a16="http://schemas.microsoft.com/office/drawing/2014/main" id="{E0554EB5-C3AD-6C40-B513-D17B28458EB3}"/>
              </a:ext>
            </a:extLst>
          </p:cNvPr>
          <p:cNvPicPr>
            <a:picLocks noChangeAspect="1"/>
          </p:cNvPicPr>
          <p:nvPr userDrawn="1"/>
        </p:nvPicPr>
        <p:blipFill>
          <a:blip r:embed="rId2"/>
          <a:stretch>
            <a:fillRect/>
          </a:stretch>
        </p:blipFill>
        <p:spPr>
          <a:xfrm>
            <a:off x="1488" y="0"/>
            <a:ext cx="12189024" cy="6858000"/>
          </a:xfrm>
          <a:prstGeom prst="rect">
            <a:avLst/>
          </a:prstGeom>
        </p:spPr>
      </p:pic>
      <p:pic>
        <p:nvPicPr>
          <p:cNvPr id="6" name="Picture 5">
            <a:extLst>
              <a:ext uri="{FF2B5EF4-FFF2-40B4-BE49-F238E27FC236}">
                <a16:creationId xmlns:a16="http://schemas.microsoft.com/office/drawing/2014/main" id="{2B5AD707-A32E-AC4E-AEFC-420E8A522C7F}"/>
              </a:ext>
            </a:extLst>
          </p:cNvPr>
          <p:cNvPicPr>
            <a:picLocks noChangeAspect="1"/>
          </p:cNvPicPr>
          <p:nvPr userDrawn="1"/>
        </p:nvPicPr>
        <p:blipFill>
          <a:blip r:embed="rId3"/>
          <a:stretch>
            <a:fillRect/>
          </a:stretch>
        </p:blipFill>
        <p:spPr>
          <a:xfrm>
            <a:off x="406400" y="6222827"/>
            <a:ext cx="1950720" cy="316087"/>
          </a:xfrm>
          <a:prstGeom prst="rect">
            <a:avLst/>
          </a:prstGeom>
        </p:spPr>
      </p:pic>
    </p:spTree>
    <p:extLst>
      <p:ext uri="{BB962C8B-B14F-4D97-AF65-F5344CB8AC3E}">
        <p14:creationId xmlns:p14="http://schemas.microsoft.com/office/powerpoint/2010/main" val="3599094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rk - Logo Righ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49B820-67EA-9C40-964E-966D8AAD68C4}"/>
              </a:ext>
            </a:extLst>
          </p:cNvPr>
          <p:cNvPicPr>
            <a:picLocks noChangeAspect="1"/>
          </p:cNvPicPr>
          <p:nvPr userDrawn="1"/>
        </p:nvPicPr>
        <p:blipFill>
          <a:blip r:embed="rId2"/>
          <a:stretch>
            <a:fillRect/>
          </a:stretch>
        </p:blipFill>
        <p:spPr>
          <a:xfrm>
            <a:off x="1488" y="0"/>
            <a:ext cx="12189024" cy="6858000"/>
          </a:xfrm>
          <a:prstGeom prst="rect">
            <a:avLst/>
          </a:prstGeom>
        </p:spPr>
      </p:pic>
      <p:pic>
        <p:nvPicPr>
          <p:cNvPr id="4" name="Picture 3">
            <a:extLst>
              <a:ext uri="{FF2B5EF4-FFF2-40B4-BE49-F238E27FC236}">
                <a16:creationId xmlns:a16="http://schemas.microsoft.com/office/drawing/2014/main" id="{C9F158FE-CFF7-AB4A-9257-A014404DF965}"/>
              </a:ext>
            </a:extLst>
          </p:cNvPr>
          <p:cNvPicPr>
            <a:picLocks noChangeAspect="1"/>
          </p:cNvPicPr>
          <p:nvPr userDrawn="1"/>
        </p:nvPicPr>
        <p:blipFill>
          <a:blip r:embed="rId3"/>
          <a:stretch>
            <a:fillRect/>
          </a:stretch>
        </p:blipFill>
        <p:spPr>
          <a:xfrm>
            <a:off x="9774989" y="6269349"/>
            <a:ext cx="1950720" cy="316087"/>
          </a:xfrm>
          <a:prstGeom prst="rect">
            <a:avLst/>
          </a:prstGeom>
        </p:spPr>
      </p:pic>
    </p:spTree>
    <p:extLst>
      <p:ext uri="{BB962C8B-B14F-4D97-AF65-F5344CB8AC3E}">
        <p14:creationId xmlns:p14="http://schemas.microsoft.com/office/powerpoint/2010/main" val="42589103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ark - Logo Lef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287F0F-691A-164F-A16E-B22D15B8C58C}"/>
              </a:ext>
            </a:extLst>
          </p:cNvPr>
          <p:cNvPicPr>
            <a:picLocks noChangeAspect="1"/>
          </p:cNvPicPr>
          <p:nvPr userDrawn="1"/>
        </p:nvPicPr>
        <p:blipFill>
          <a:blip r:embed="rId2"/>
          <a:stretch>
            <a:fillRect/>
          </a:stretch>
        </p:blipFill>
        <p:spPr>
          <a:xfrm>
            <a:off x="1488" y="0"/>
            <a:ext cx="12189024" cy="6858000"/>
          </a:xfrm>
          <a:prstGeom prst="rect">
            <a:avLst/>
          </a:prstGeom>
        </p:spPr>
      </p:pic>
      <p:pic>
        <p:nvPicPr>
          <p:cNvPr id="4" name="Picture 3">
            <a:extLst>
              <a:ext uri="{FF2B5EF4-FFF2-40B4-BE49-F238E27FC236}">
                <a16:creationId xmlns:a16="http://schemas.microsoft.com/office/drawing/2014/main" id="{0033F6D5-1BA1-AA48-8E25-D6766CE0C2E5}"/>
              </a:ext>
            </a:extLst>
          </p:cNvPr>
          <p:cNvPicPr>
            <a:picLocks noChangeAspect="1"/>
          </p:cNvPicPr>
          <p:nvPr userDrawn="1"/>
        </p:nvPicPr>
        <p:blipFill>
          <a:blip r:embed="rId3"/>
          <a:stretch>
            <a:fillRect/>
          </a:stretch>
        </p:blipFill>
        <p:spPr>
          <a:xfrm>
            <a:off x="9774989" y="6269349"/>
            <a:ext cx="1950720" cy="316087"/>
          </a:xfrm>
          <a:prstGeom prst="rect">
            <a:avLst/>
          </a:prstGeom>
        </p:spPr>
      </p:pic>
    </p:spTree>
    <p:extLst>
      <p:ext uri="{BB962C8B-B14F-4D97-AF65-F5344CB8AC3E}">
        <p14:creationId xmlns:p14="http://schemas.microsoft.com/office/powerpoint/2010/main" val="37735193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ark - Three Pictur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04F44C-2749-1648-9AA8-4230273A1D2C}"/>
              </a:ext>
            </a:extLst>
          </p:cNvPr>
          <p:cNvPicPr>
            <a:picLocks noChangeAspect="1"/>
          </p:cNvPicPr>
          <p:nvPr userDrawn="1"/>
        </p:nvPicPr>
        <p:blipFill>
          <a:blip r:embed="rId2"/>
          <a:stretch>
            <a:fillRect/>
          </a:stretch>
        </p:blipFill>
        <p:spPr>
          <a:xfrm>
            <a:off x="1488" y="0"/>
            <a:ext cx="12189024" cy="6858000"/>
          </a:xfrm>
          <a:prstGeom prst="rect">
            <a:avLst/>
          </a:prstGeom>
        </p:spPr>
      </p:pic>
      <p:sp>
        <p:nvSpPr>
          <p:cNvPr id="3" name="图片占位符 2"/>
          <p:cNvSpPr>
            <a:spLocks noGrp="1"/>
          </p:cNvSpPr>
          <p:nvPr>
            <p:ph type="pic" sz="quarter" idx="10"/>
          </p:nvPr>
        </p:nvSpPr>
        <p:spPr>
          <a:xfrm>
            <a:off x="1038138" y="2656144"/>
            <a:ext cx="2933700" cy="1985433"/>
          </a:xfrm>
          <a:prstGeom prst="rect">
            <a:avLst/>
          </a:prstGeom>
        </p:spPr>
        <p:txBody>
          <a:bodyPr/>
          <a:lstStyle/>
          <a:p>
            <a:endParaRPr kumimoji="1" lang="zh-CN" altLang="en-US"/>
          </a:p>
        </p:txBody>
      </p:sp>
      <p:sp>
        <p:nvSpPr>
          <p:cNvPr id="5" name="图片占位符 2"/>
          <p:cNvSpPr>
            <a:spLocks noGrp="1"/>
          </p:cNvSpPr>
          <p:nvPr>
            <p:ph type="pic" sz="quarter" idx="11"/>
          </p:nvPr>
        </p:nvSpPr>
        <p:spPr>
          <a:xfrm>
            <a:off x="4629150" y="2656144"/>
            <a:ext cx="2933700" cy="1985433"/>
          </a:xfrm>
          <a:prstGeom prst="rect">
            <a:avLst/>
          </a:prstGeom>
        </p:spPr>
        <p:txBody>
          <a:bodyPr/>
          <a:lstStyle/>
          <a:p>
            <a:endParaRPr kumimoji="1" lang="zh-CN" altLang="en-US"/>
          </a:p>
        </p:txBody>
      </p:sp>
      <p:sp>
        <p:nvSpPr>
          <p:cNvPr id="7" name="图片占位符 2"/>
          <p:cNvSpPr>
            <a:spLocks noGrp="1"/>
          </p:cNvSpPr>
          <p:nvPr>
            <p:ph type="pic" sz="quarter" idx="12"/>
          </p:nvPr>
        </p:nvSpPr>
        <p:spPr>
          <a:xfrm>
            <a:off x="8175025" y="2656144"/>
            <a:ext cx="2933700" cy="1985433"/>
          </a:xfrm>
          <a:prstGeom prst="rect">
            <a:avLst/>
          </a:prstGeom>
        </p:spPr>
        <p:txBody>
          <a:bodyPr/>
          <a:lstStyle/>
          <a:p>
            <a:endParaRPr kumimoji="1" lang="zh-CN" altLang="en-US"/>
          </a:p>
        </p:txBody>
      </p:sp>
      <p:pic>
        <p:nvPicPr>
          <p:cNvPr id="6" name="Picture 5">
            <a:extLst>
              <a:ext uri="{FF2B5EF4-FFF2-40B4-BE49-F238E27FC236}">
                <a16:creationId xmlns:a16="http://schemas.microsoft.com/office/drawing/2014/main" id="{9E3DE97F-A9EB-074A-BD69-AE77FE31BC01}"/>
              </a:ext>
            </a:extLst>
          </p:cNvPr>
          <p:cNvPicPr>
            <a:picLocks noChangeAspect="1"/>
          </p:cNvPicPr>
          <p:nvPr userDrawn="1"/>
        </p:nvPicPr>
        <p:blipFill>
          <a:blip r:embed="rId3"/>
          <a:stretch>
            <a:fillRect/>
          </a:stretch>
        </p:blipFill>
        <p:spPr>
          <a:xfrm>
            <a:off x="9774989" y="6269349"/>
            <a:ext cx="1950720" cy="316087"/>
          </a:xfrm>
          <a:prstGeom prst="rect">
            <a:avLst/>
          </a:prstGeom>
        </p:spPr>
      </p:pic>
    </p:spTree>
    <p:extLst>
      <p:ext uri="{BB962C8B-B14F-4D97-AF65-F5344CB8AC3E}">
        <p14:creationId xmlns:p14="http://schemas.microsoft.com/office/powerpoint/2010/main" val="15037682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rk - Photo Righ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5C820D-5CE5-C44D-AE6D-960692515743}"/>
              </a:ext>
            </a:extLst>
          </p:cNvPr>
          <p:cNvPicPr>
            <a:picLocks noChangeAspect="1"/>
          </p:cNvPicPr>
          <p:nvPr userDrawn="1"/>
        </p:nvPicPr>
        <p:blipFill>
          <a:blip r:embed="rId2"/>
          <a:stretch>
            <a:fillRect/>
          </a:stretch>
        </p:blipFill>
        <p:spPr>
          <a:xfrm>
            <a:off x="1488" y="0"/>
            <a:ext cx="12189024" cy="6858000"/>
          </a:xfrm>
          <a:prstGeom prst="rect">
            <a:avLst/>
          </a:prstGeom>
        </p:spPr>
      </p:pic>
      <p:sp>
        <p:nvSpPr>
          <p:cNvPr id="7" name="图片占位符 2"/>
          <p:cNvSpPr>
            <a:spLocks noGrp="1"/>
          </p:cNvSpPr>
          <p:nvPr>
            <p:ph type="pic" sz="quarter" idx="12"/>
          </p:nvPr>
        </p:nvSpPr>
        <p:spPr>
          <a:xfrm>
            <a:off x="6962688" y="0"/>
            <a:ext cx="5229313" cy="6858221"/>
          </a:xfrm>
          <a:prstGeom prst="rect">
            <a:avLst/>
          </a:prstGeom>
        </p:spPr>
        <p:txBody>
          <a:bodyPr/>
          <a:lstStyle/>
          <a:p>
            <a:endParaRPr kumimoji="1" lang="zh-CN" altLang="en-US"/>
          </a:p>
        </p:txBody>
      </p:sp>
      <p:pic>
        <p:nvPicPr>
          <p:cNvPr id="6" name="Picture 5">
            <a:extLst>
              <a:ext uri="{FF2B5EF4-FFF2-40B4-BE49-F238E27FC236}">
                <a16:creationId xmlns:a16="http://schemas.microsoft.com/office/drawing/2014/main" id="{49E5E807-2377-C04D-9EA4-20AC295ECAEC}"/>
              </a:ext>
            </a:extLst>
          </p:cNvPr>
          <p:cNvPicPr>
            <a:picLocks noChangeAspect="1"/>
          </p:cNvPicPr>
          <p:nvPr userDrawn="1"/>
        </p:nvPicPr>
        <p:blipFill>
          <a:blip r:embed="rId3"/>
          <a:stretch>
            <a:fillRect/>
          </a:stretch>
        </p:blipFill>
        <p:spPr>
          <a:xfrm>
            <a:off x="406400" y="6222827"/>
            <a:ext cx="1950720" cy="316087"/>
          </a:xfrm>
          <a:prstGeom prst="rect">
            <a:avLst/>
          </a:prstGeom>
        </p:spPr>
      </p:pic>
    </p:spTree>
    <p:extLst>
      <p:ext uri="{BB962C8B-B14F-4D97-AF65-F5344CB8AC3E}">
        <p14:creationId xmlns:p14="http://schemas.microsoft.com/office/powerpoint/2010/main" val="6289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795B4EA-06AC-0E47-9E9A-F086B76412F5}" type="datetimeFigureOut">
              <a:rPr kumimoji="1" lang="zh-CN" altLang="en-US" smtClean="0"/>
              <a:t>2025/3/21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26678996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ark - 4 Photo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EE1E9C-F1E8-FF40-8BF3-D97794FBA858}"/>
              </a:ext>
            </a:extLst>
          </p:cNvPr>
          <p:cNvPicPr>
            <a:picLocks noChangeAspect="1"/>
          </p:cNvPicPr>
          <p:nvPr userDrawn="1"/>
        </p:nvPicPr>
        <p:blipFill>
          <a:blip r:embed="rId2"/>
          <a:stretch>
            <a:fillRect/>
          </a:stretch>
        </p:blipFill>
        <p:spPr>
          <a:xfrm>
            <a:off x="1488" y="0"/>
            <a:ext cx="12189024" cy="6858000"/>
          </a:xfrm>
          <a:prstGeom prst="rect">
            <a:avLst/>
          </a:prstGeom>
        </p:spPr>
      </p:pic>
      <p:sp>
        <p:nvSpPr>
          <p:cNvPr id="7" name="图片占位符 2"/>
          <p:cNvSpPr>
            <a:spLocks noGrp="1"/>
          </p:cNvSpPr>
          <p:nvPr>
            <p:ph type="pic" sz="quarter" idx="12"/>
          </p:nvPr>
        </p:nvSpPr>
        <p:spPr>
          <a:xfrm>
            <a:off x="6247442" y="0"/>
            <a:ext cx="2616481" cy="3649813"/>
          </a:xfrm>
          <a:prstGeom prst="rect">
            <a:avLst/>
          </a:prstGeom>
        </p:spPr>
        <p:txBody>
          <a:bodyPr/>
          <a:lstStyle/>
          <a:p>
            <a:endParaRPr kumimoji="1" lang="zh-CN" altLang="en-US"/>
          </a:p>
        </p:txBody>
      </p:sp>
      <p:sp>
        <p:nvSpPr>
          <p:cNvPr id="4" name="图片占位符 2"/>
          <p:cNvSpPr>
            <a:spLocks noGrp="1"/>
          </p:cNvSpPr>
          <p:nvPr>
            <p:ph type="pic" sz="quarter" idx="13"/>
          </p:nvPr>
        </p:nvSpPr>
        <p:spPr>
          <a:xfrm>
            <a:off x="9224040" y="3189478"/>
            <a:ext cx="2616481" cy="3649813"/>
          </a:xfrm>
          <a:prstGeom prst="rect">
            <a:avLst/>
          </a:prstGeom>
        </p:spPr>
        <p:txBody>
          <a:bodyPr/>
          <a:lstStyle/>
          <a:p>
            <a:endParaRPr kumimoji="1" lang="zh-CN" altLang="en-US"/>
          </a:p>
        </p:txBody>
      </p:sp>
      <p:sp>
        <p:nvSpPr>
          <p:cNvPr id="5" name="图片占位符 2"/>
          <p:cNvSpPr>
            <a:spLocks noGrp="1"/>
          </p:cNvSpPr>
          <p:nvPr>
            <p:ph type="pic" sz="quarter" idx="14"/>
          </p:nvPr>
        </p:nvSpPr>
        <p:spPr>
          <a:xfrm>
            <a:off x="9224040" y="1"/>
            <a:ext cx="2616481" cy="2803057"/>
          </a:xfrm>
          <a:prstGeom prst="rect">
            <a:avLst/>
          </a:prstGeom>
        </p:spPr>
        <p:txBody>
          <a:bodyPr/>
          <a:lstStyle/>
          <a:p>
            <a:endParaRPr kumimoji="1" lang="zh-CN" altLang="en-US"/>
          </a:p>
        </p:txBody>
      </p:sp>
      <p:sp>
        <p:nvSpPr>
          <p:cNvPr id="8" name="图片占位符 2"/>
          <p:cNvSpPr>
            <a:spLocks noGrp="1"/>
          </p:cNvSpPr>
          <p:nvPr>
            <p:ph type="pic" sz="quarter" idx="15"/>
          </p:nvPr>
        </p:nvSpPr>
        <p:spPr>
          <a:xfrm>
            <a:off x="6247442" y="4055165"/>
            <a:ext cx="2616481" cy="2803057"/>
          </a:xfrm>
          <a:prstGeom prst="rect">
            <a:avLst/>
          </a:prstGeom>
        </p:spPr>
        <p:txBody>
          <a:bodyPr/>
          <a:lstStyle/>
          <a:p>
            <a:endParaRPr kumimoji="1" lang="zh-CN" altLang="en-US"/>
          </a:p>
        </p:txBody>
      </p:sp>
      <p:pic>
        <p:nvPicPr>
          <p:cNvPr id="11" name="Picture 10">
            <a:extLst>
              <a:ext uri="{FF2B5EF4-FFF2-40B4-BE49-F238E27FC236}">
                <a16:creationId xmlns:a16="http://schemas.microsoft.com/office/drawing/2014/main" id="{6F5DA779-F07C-E44B-99D0-AB2B809A26A5}"/>
              </a:ext>
            </a:extLst>
          </p:cNvPr>
          <p:cNvPicPr>
            <a:picLocks noChangeAspect="1"/>
          </p:cNvPicPr>
          <p:nvPr userDrawn="1"/>
        </p:nvPicPr>
        <p:blipFill>
          <a:blip r:embed="rId3"/>
          <a:stretch>
            <a:fillRect/>
          </a:stretch>
        </p:blipFill>
        <p:spPr>
          <a:xfrm>
            <a:off x="406400" y="6222827"/>
            <a:ext cx="1950720" cy="316087"/>
          </a:xfrm>
          <a:prstGeom prst="rect">
            <a:avLst/>
          </a:prstGeom>
        </p:spPr>
      </p:pic>
    </p:spTree>
    <p:extLst>
      <p:ext uri="{BB962C8B-B14F-4D97-AF65-F5344CB8AC3E}">
        <p14:creationId xmlns:p14="http://schemas.microsoft.com/office/powerpoint/2010/main" val="18340324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76201" y="6591193"/>
            <a:ext cx="1860188" cy="123111"/>
          </a:xfrm>
        </p:spPr>
        <p:txBody>
          <a:bodyPr lIns="0" tIns="0" rIns="0" bIns="0"/>
          <a:lstStyle>
            <a:lvl1pPr>
              <a:defRPr sz="800" b="0" i="0">
                <a:solidFill>
                  <a:schemeClr val="bg1"/>
                </a:solidFill>
                <a:latin typeface="Arial"/>
                <a:cs typeface="Arial"/>
              </a:defRPr>
            </a:lvl1pPr>
          </a:lstStyle>
          <a:p>
            <a:pPr marL="12700">
              <a:spcBef>
                <a:spcPts val="151"/>
              </a:spcBef>
            </a:pPr>
            <a:r>
              <a:rPr lang="en-US" spc="71"/>
              <a:t>©</a:t>
            </a:r>
            <a:r>
              <a:rPr lang="en-US"/>
              <a:t> 2024</a:t>
            </a:r>
            <a:r>
              <a:rPr lang="en-US" spc="5"/>
              <a:t> </a:t>
            </a:r>
            <a:r>
              <a:rPr lang="en-US" err="1"/>
              <a:t>Cyvatar.AI</a:t>
            </a:r>
            <a:r>
              <a:rPr lang="en-US"/>
              <a:t>.</a:t>
            </a:r>
            <a:r>
              <a:rPr lang="en-US" spc="-5"/>
              <a:t> </a:t>
            </a:r>
            <a:r>
              <a:rPr lang="en-US"/>
              <a:t>All</a:t>
            </a:r>
            <a:r>
              <a:rPr lang="en-US" spc="-5"/>
              <a:t> </a:t>
            </a:r>
            <a:r>
              <a:rPr lang="en-US"/>
              <a:t>Rights</a:t>
            </a:r>
            <a:r>
              <a:rPr lang="en-US" spc="5"/>
              <a:t> </a:t>
            </a:r>
            <a:r>
              <a:rPr lang="en-US" spc="-11"/>
              <a:t>Reserved.</a:t>
            </a:r>
          </a:p>
        </p:txBody>
      </p:sp>
      <p:sp>
        <p:nvSpPr>
          <p:cNvPr id="4" name="Holder 4"/>
          <p:cNvSpPr>
            <a:spLocks noGrp="1"/>
          </p:cNvSpPr>
          <p:nvPr>
            <p:ph type="sldNum" sz="quarter" idx="7"/>
          </p:nvPr>
        </p:nvSpPr>
        <p:spPr/>
        <p:txBody>
          <a:bodyPr lIns="0" tIns="0" rIns="0" bIns="0"/>
          <a:lstStyle>
            <a:lvl1pPr>
              <a:defRPr sz="1000" b="0" i="0">
                <a:solidFill>
                  <a:srgbClr val="7E7E7E"/>
                </a:solidFill>
                <a:latin typeface="Arial"/>
                <a:cs typeface="Arial"/>
              </a:defRPr>
            </a:lvl1pPr>
          </a:lstStyle>
          <a:p>
            <a:pPr marL="38099">
              <a:spcBef>
                <a:spcPts val="165"/>
              </a:spcBef>
            </a:pPr>
            <a:fld id="{81D60167-4931-47E6-BA6A-407CBD079E47}" type="slidenum">
              <a:rPr lang="en-US" spc="-25" smtClean="0"/>
              <a:pPr marL="38099">
                <a:spcBef>
                  <a:spcPts val="165"/>
                </a:spcBef>
              </a:pPr>
              <a:t>‹#›</a:t>
            </a:fld>
            <a:endParaRPr lang="en-US" spc="-25"/>
          </a:p>
        </p:txBody>
      </p:sp>
    </p:spTree>
    <p:extLst>
      <p:ext uri="{BB962C8B-B14F-4D97-AF65-F5344CB8AC3E}">
        <p14:creationId xmlns:p14="http://schemas.microsoft.com/office/powerpoint/2010/main" val="223505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7795B4EA-06AC-0E47-9E9A-F086B76412F5}" type="datetimeFigureOut">
              <a:rPr kumimoji="1" lang="zh-CN" altLang="en-US" smtClean="0"/>
              <a:t>2025/3/21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330951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7795B4EA-06AC-0E47-9E9A-F086B76412F5}" type="datetimeFigureOut">
              <a:rPr kumimoji="1" lang="zh-CN" altLang="en-US" smtClean="0"/>
              <a:t>2025/3/21</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1984348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795B4EA-06AC-0E47-9E9A-F086B76412F5}" type="datetimeFigureOut">
              <a:rPr kumimoji="1" lang="zh-CN" altLang="en-US" smtClean="0"/>
              <a:t>2025/3/21</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289973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95B4EA-06AC-0E47-9E9A-F086B76412F5}" type="datetimeFigureOut">
              <a:rPr kumimoji="1" lang="zh-CN" altLang="en-US" smtClean="0"/>
              <a:t>2025/3/21</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348583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theme" Target="../theme/theme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9044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795B4EA-06AC-0E47-9E9A-F086B76412F5}" type="datetimeFigureOut">
              <a:rPr kumimoji="1" lang="zh-CN" altLang="en-US" smtClean="0"/>
              <a:t>2025/3/21</a:t>
            </a:fld>
            <a:endParaRPr kumimoji="1"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74831361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697" r:id="rId25"/>
    <p:sldLayoutId id="2147483695" r:id="rId26"/>
    <p:sldLayoutId id="2147483696" r:id="rId27"/>
    <p:sldLayoutId id="2147483691" r:id="rId28"/>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9044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795B4EA-06AC-0E47-9E9A-F086B76412F5}" type="datetimeFigureOut">
              <a:rPr kumimoji="1" lang="zh-CN" altLang="en-US" smtClean="0"/>
              <a:t>2025/3/21</a:t>
            </a:fld>
            <a:endParaRPr kumimoji="1"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251284958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5.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35.png"/><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5.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9.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hyperlink" Target="https://www.obsidiansecurity.com/all-applications/" TargetMode="External"/><Relationship Id="rId13" Type="http://schemas.openxmlformats.org/officeDocument/2006/relationships/image" Target="../media/image56.png"/><Relationship Id="rId3" Type="http://schemas.openxmlformats.org/officeDocument/2006/relationships/image" Target="../media/image49.png"/><Relationship Id="rId7" Type="http://schemas.openxmlformats.org/officeDocument/2006/relationships/image" Target="../media/image24.png"/><Relationship Id="rId12"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54.png"/><Relationship Id="rId5" Type="http://schemas.openxmlformats.org/officeDocument/2006/relationships/image" Target="../media/image51.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5.pn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5.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34.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5.png"/><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27.emf"/><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60.pn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1.png"/><Relationship Id="rId7" Type="http://schemas.openxmlformats.org/officeDocument/2006/relationships/image" Target="../media/image23.png"/><Relationship Id="rId12"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64.png"/><Relationship Id="rId11" Type="http://schemas.openxmlformats.org/officeDocument/2006/relationships/image" Target="../media/image20.svg"/><Relationship Id="rId5" Type="http://schemas.openxmlformats.org/officeDocument/2006/relationships/image" Target="../media/image63.png"/><Relationship Id="rId10" Type="http://schemas.openxmlformats.org/officeDocument/2006/relationships/image" Target="../media/image19.png"/><Relationship Id="rId4" Type="http://schemas.openxmlformats.org/officeDocument/2006/relationships/image" Target="../media/image62.pn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emf"/><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25.png"/><Relationship Id="rId5" Type="http://schemas.openxmlformats.org/officeDocument/2006/relationships/image" Target="../media/image20.sv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054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EAFF00-7D2F-4F48-9350-9365E023A06B}"/>
              </a:ext>
            </a:extLst>
          </p:cNvPr>
          <p:cNvSpPr txBox="1"/>
          <p:nvPr/>
        </p:nvSpPr>
        <p:spPr>
          <a:xfrm>
            <a:off x="312414" y="1825133"/>
            <a:ext cx="9041974" cy="584775"/>
          </a:xfrm>
          <a:prstGeom prst="rect">
            <a:avLst/>
          </a:prstGeom>
          <a:noFill/>
        </p:spPr>
        <p:txBody>
          <a:bodyPr wrap="square" lIns="91440" tIns="45720" rIns="91440" bIns="45720" rtlCol="0" anchor="ctr">
            <a:spAutoFit/>
          </a:bodyPr>
          <a:lstStyle/>
          <a:p>
            <a:r>
              <a:rPr lang="en-US" sz="3200" b="1">
                <a:solidFill>
                  <a:srgbClr val="93FEFF"/>
                </a:solidFill>
                <a:latin typeface="Open Sans"/>
                <a:ea typeface="Open Sans"/>
                <a:cs typeface="Open Sans"/>
                <a:sym typeface="Arial"/>
              </a:rPr>
              <a:t>CYBERSECURITY-AS-A-SERVICE</a:t>
            </a:r>
            <a:endParaRPr lang="en-US" sz="3200" b="1">
              <a:solidFill>
                <a:schemeClr val="bg1"/>
              </a:solidFill>
              <a:latin typeface="Open Sans"/>
              <a:ea typeface="Open Sans"/>
              <a:cs typeface="Open Sans"/>
            </a:endParaRPr>
          </a:p>
        </p:txBody>
      </p:sp>
      <p:pic>
        <p:nvPicPr>
          <p:cNvPr id="13" name="Picture 12" descr="A close up of a sign&#10;&#10;Description automatically generated">
            <a:extLst>
              <a:ext uri="{FF2B5EF4-FFF2-40B4-BE49-F238E27FC236}">
                <a16:creationId xmlns:a16="http://schemas.microsoft.com/office/drawing/2014/main" id="{64076B4C-52F1-480A-A6B3-69D349CA2BA4}"/>
              </a:ext>
            </a:extLst>
          </p:cNvPr>
          <p:cNvPicPr>
            <a:picLocks noChangeAspect="1"/>
          </p:cNvPicPr>
          <p:nvPr/>
        </p:nvPicPr>
        <p:blipFill rotWithShape="1">
          <a:blip r:embed="rId3">
            <a:extLst>
              <a:ext uri="{28A0092B-C50C-407E-A947-70E740481C1C}">
                <a14:useLocalDpi xmlns:a14="http://schemas.microsoft.com/office/drawing/2010/main" val="0"/>
              </a:ext>
            </a:extLst>
          </a:blip>
          <a:srcRect l="17732"/>
          <a:stretch/>
        </p:blipFill>
        <p:spPr>
          <a:xfrm>
            <a:off x="312414" y="468063"/>
            <a:ext cx="7282311" cy="1446550"/>
          </a:xfrm>
          <a:prstGeom prst="rect">
            <a:avLst/>
          </a:prstGeom>
        </p:spPr>
      </p:pic>
      <p:pic>
        <p:nvPicPr>
          <p:cNvPr id="4" name="Picture 3" descr="A picture containing text, room, gallery, sign&#10;&#10;Description automatically generated">
            <a:extLst>
              <a:ext uri="{FF2B5EF4-FFF2-40B4-BE49-F238E27FC236}">
                <a16:creationId xmlns:a16="http://schemas.microsoft.com/office/drawing/2014/main" id="{399B6E2F-BF66-5644-B7E4-90F705B9BF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4938" y="716858"/>
            <a:ext cx="7924423" cy="7924423"/>
          </a:xfrm>
          <a:prstGeom prst="rect">
            <a:avLst/>
          </a:prstGeom>
        </p:spPr>
      </p:pic>
    </p:spTree>
    <p:extLst>
      <p:ext uri="{BB962C8B-B14F-4D97-AF65-F5344CB8AC3E}">
        <p14:creationId xmlns:p14="http://schemas.microsoft.com/office/powerpoint/2010/main" val="1569280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5EA4D0-102B-D82A-A0D3-E8DBB7F0B27D}"/>
              </a:ext>
            </a:extLst>
          </p:cNvPr>
          <p:cNvSpPr/>
          <p:nvPr/>
        </p:nvSpPr>
        <p:spPr>
          <a:xfrm>
            <a:off x="547495" y="975360"/>
            <a:ext cx="3146391" cy="5271835"/>
          </a:xfrm>
          <a:prstGeom prst="rect">
            <a:avLst/>
          </a:prstGeom>
          <a:noFill/>
          <a:ln>
            <a:solidFill>
              <a:srgbClr val="7C4DFF"/>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grpSp>
        <p:nvGrpSpPr>
          <p:cNvPr id="2" name="Group 1">
            <a:extLst>
              <a:ext uri="{FF2B5EF4-FFF2-40B4-BE49-F238E27FC236}">
                <a16:creationId xmlns:a16="http://schemas.microsoft.com/office/drawing/2014/main" id="{07D384FE-0D11-4DDD-AD23-A91FBBB1B1D4}"/>
              </a:ext>
            </a:extLst>
          </p:cNvPr>
          <p:cNvGrpSpPr/>
          <p:nvPr/>
        </p:nvGrpSpPr>
        <p:grpSpPr>
          <a:xfrm>
            <a:off x="755158" y="609600"/>
            <a:ext cx="12363868" cy="5533734"/>
            <a:chOff x="566368" y="336182"/>
            <a:chExt cx="9272901" cy="4150300"/>
          </a:xfrm>
        </p:grpSpPr>
        <p:sp>
          <p:nvSpPr>
            <p:cNvPr id="8" name="TextBox 7">
              <a:extLst>
                <a:ext uri="{FF2B5EF4-FFF2-40B4-BE49-F238E27FC236}">
                  <a16:creationId xmlns:a16="http://schemas.microsoft.com/office/drawing/2014/main" id="{D810150D-027B-F147-941A-AA3E741A329A}"/>
                </a:ext>
              </a:extLst>
            </p:cNvPr>
            <p:cNvSpPr txBox="1"/>
            <p:nvPr/>
          </p:nvSpPr>
          <p:spPr>
            <a:xfrm>
              <a:off x="3200400" y="793382"/>
              <a:ext cx="5805103" cy="569482"/>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867" i="1">
                  <a:solidFill>
                    <a:schemeClr val="bg1">
                      <a:lumMod val="75000"/>
                    </a:schemeClr>
                  </a:solidFill>
                  <a:latin typeface="Arial" panose="020B0604020202020204" pitchFamily="34" charset="0"/>
                  <a:cs typeface="Arial" panose="020B0604020202020204" pitchFamily="34" charset="0"/>
                </a:rPr>
                <a:t>Continuously identify, assess, classify, remediate, and mitigate security weaknesses.</a:t>
              </a:r>
            </a:p>
          </p:txBody>
        </p:sp>
        <p:sp>
          <p:nvSpPr>
            <p:cNvPr id="25" name="TextBox 24">
              <a:extLst>
                <a:ext uri="{FF2B5EF4-FFF2-40B4-BE49-F238E27FC236}">
                  <a16:creationId xmlns:a16="http://schemas.microsoft.com/office/drawing/2014/main" id="{9A0FDCA4-8049-DC46-A06C-7E613C9B249B}"/>
                </a:ext>
              </a:extLst>
            </p:cNvPr>
            <p:cNvSpPr txBox="1"/>
            <p:nvPr/>
          </p:nvSpPr>
          <p:spPr>
            <a:xfrm>
              <a:off x="3108960" y="1489977"/>
              <a:ext cx="5468127" cy="2973939"/>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867" b="1">
                  <a:solidFill>
                    <a:srgbClr val="95FFFF"/>
                  </a:solidFill>
                  <a:latin typeface="Arial" panose="020B0604020202020204" pitchFamily="34" charset="0"/>
                  <a:cs typeface="Arial" panose="020B0604020202020204" pitchFamily="34" charset="0"/>
                </a:rPr>
                <a:t>How Cyvatar Secures You</a:t>
              </a:r>
            </a:p>
            <a:p>
              <a:pPr marL="380981" indent="-380981" fontAlgn="base">
                <a:spcBef>
                  <a:spcPts val="600"/>
                </a:spcBef>
                <a:spcAft>
                  <a:spcPct val="0"/>
                </a:spcAft>
                <a:buBlip>
                  <a:blip r:embed="rId3"/>
                </a:buBlip>
              </a:pPr>
              <a:r>
                <a:rPr lang="en-US" altLang="ja-JP" sz="1600">
                  <a:solidFill>
                    <a:schemeClr val="bg1"/>
                  </a:solidFill>
                  <a:latin typeface="Arial" panose="020B0604020202020204" pitchFamily="34" charset="0"/>
                  <a:cs typeface="Arial" panose="020B0604020202020204" pitchFamily="34" charset="0"/>
                </a:rPr>
                <a:t>Installation and Configuration</a:t>
              </a:r>
            </a:p>
            <a:p>
              <a:pPr marL="380981" indent="-380981" fontAlgn="base">
                <a:spcBef>
                  <a:spcPts val="600"/>
                </a:spcBef>
                <a:spcAft>
                  <a:spcPct val="0"/>
                </a:spcAft>
                <a:buBlip>
                  <a:blip r:embed="rId3"/>
                </a:buBlip>
              </a:pPr>
              <a:r>
                <a:rPr lang="en-US" altLang="ja-JP" sz="1600" b="1">
                  <a:solidFill>
                    <a:schemeClr val="bg1"/>
                  </a:solidFill>
                  <a:latin typeface="Arial" panose="020B0604020202020204" pitchFamily="34" charset="0"/>
                  <a:cs typeface="Arial" panose="020B0604020202020204" pitchFamily="34" charset="0"/>
                </a:rPr>
                <a:t>Continuous Scanning: </a:t>
              </a:r>
              <a:r>
                <a:rPr lang="en-US" altLang="ja-JP" sz="1600">
                  <a:solidFill>
                    <a:schemeClr val="bg1"/>
                  </a:solidFill>
                  <a:latin typeface="Arial" panose="020B0604020202020204" pitchFamily="34" charset="0"/>
                  <a:cs typeface="Arial" panose="020B0604020202020204" pitchFamily="34" charset="0"/>
                </a:rPr>
                <a:t>Regularly scanning and assessing networks, systems, and devices to detect vulnerabilities and threats in real time. (including AWS, Azure, GCP) </a:t>
              </a:r>
            </a:p>
            <a:p>
              <a:pPr marL="380981" indent="-380981" fontAlgn="base">
                <a:spcBef>
                  <a:spcPts val="600"/>
                </a:spcBef>
                <a:spcAft>
                  <a:spcPct val="0"/>
                </a:spcAft>
                <a:buBlip>
                  <a:blip r:embed="rId3"/>
                </a:buBlip>
              </a:pPr>
              <a:r>
                <a:rPr lang="en-US" altLang="ja-JP" sz="1600" b="1">
                  <a:solidFill>
                    <a:schemeClr val="bg1"/>
                  </a:solidFill>
                  <a:latin typeface="Arial" panose="020B0604020202020204" pitchFamily="34" charset="0"/>
                  <a:cs typeface="Arial" panose="020B0604020202020204" pitchFamily="34" charset="0"/>
                </a:rPr>
                <a:t>Threat Prioritization: </a:t>
              </a:r>
              <a:r>
                <a:rPr lang="en-US" altLang="ja-JP" sz="1600">
                  <a:solidFill>
                    <a:schemeClr val="bg1"/>
                  </a:solidFill>
                  <a:latin typeface="Arial" panose="020B0604020202020204" pitchFamily="34" charset="0"/>
                  <a:cs typeface="Arial" panose="020B0604020202020204" pitchFamily="34" charset="0"/>
                </a:rPr>
                <a:t>Identifying which vulnerabilities or threats pose the highest risk to the organization based on potential impact and likelihood. Patch management in line with your change control process.</a:t>
              </a:r>
            </a:p>
            <a:p>
              <a:pPr marL="380981" indent="-380981" fontAlgn="base">
                <a:spcBef>
                  <a:spcPts val="600"/>
                </a:spcBef>
                <a:spcAft>
                  <a:spcPct val="0"/>
                </a:spcAft>
                <a:buBlip>
                  <a:blip r:embed="rId3"/>
                </a:buBlip>
              </a:pPr>
              <a:r>
                <a:rPr lang="en-US" altLang="ja-JP" sz="1600" b="1">
                  <a:solidFill>
                    <a:schemeClr val="bg1"/>
                  </a:solidFill>
                  <a:latin typeface="Arial" panose="020B0604020202020204" pitchFamily="34" charset="0"/>
                  <a:cs typeface="Arial" panose="020B0604020202020204" pitchFamily="34" charset="0"/>
                </a:rPr>
                <a:t>Patch Automation and Custom Scripts: </a:t>
              </a:r>
              <a:r>
                <a:rPr lang="en-US" altLang="ja-JP" sz="1600">
                  <a:solidFill>
                    <a:schemeClr val="bg1"/>
                  </a:solidFill>
                  <a:latin typeface="Arial" panose="020B0604020202020204" pitchFamily="34" charset="0"/>
                  <a:cs typeface="Arial" panose="020B0604020202020204" pitchFamily="34" charset="0"/>
                </a:rPr>
                <a:t>Continuously patch vulnerabilities as well as address non-patchable with custom scripts.</a:t>
              </a:r>
            </a:p>
            <a:p>
              <a:pPr marL="380981" indent="-380981" fontAlgn="base">
                <a:spcBef>
                  <a:spcPts val="600"/>
                </a:spcBef>
                <a:spcAft>
                  <a:spcPct val="0"/>
                </a:spcAft>
                <a:buBlip>
                  <a:blip r:embed="rId3"/>
                </a:buBlip>
              </a:pPr>
              <a:r>
                <a:rPr lang="en-US" altLang="ja-JP" sz="1600">
                  <a:solidFill>
                    <a:schemeClr val="bg1"/>
                  </a:solidFill>
                  <a:latin typeface="Arial" panose="020B0604020202020204" pitchFamily="34" charset="0"/>
                  <a:cs typeface="Arial" panose="020B0604020202020204" pitchFamily="34" charset="0"/>
                </a:rPr>
                <a:t>Maintenance of the remediated status</a:t>
              </a:r>
            </a:p>
            <a:p>
              <a:pPr marL="380981" indent="-380981" fontAlgn="base">
                <a:spcBef>
                  <a:spcPts val="600"/>
                </a:spcBef>
                <a:spcAft>
                  <a:spcPct val="0"/>
                </a:spcAft>
                <a:buBlip>
                  <a:blip r:embed="rId3"/>
                </a:buBlip>
              </a:pPr>
              <a:r>
                <a:rPr lang="en-US" altLang="ja-JP" sz="1600">
                  <a:solidFill>
                    <a:schemeClr val="bg1"/>
                  </a:solidFill>
                  <a:latin typeface="Arial" panose="020B0604020202020204" pitchFamily="34" charset="0"/>
                  <a:cs typeface="Arial" panose="020B0604020202020204" pitchFamily="34" charset="0"/>
                </a:rPr>
                <a:t>Quarterly or Annual Penetration Testing </a:t>
              </a:r>
            </a:p>
            <a:p>
              <a:pPr marL="380981" indent="-380981" fontAlgn="base">
                <a:spcBef>
                  <a:spcPts val="600"/>
                </a:spcBef>
                <a:spcAft>
                  <a:spcPct val="0"/>
                </a:spcAft>
                <a:buBlip>
                  <a:blip r:embed="rId3"/>
                </a:buBlip>
              </a:pPr>
              <a:r>
                <a:rPr lang="en-US" altLang="ja-JP" sz="1600">
                  <a:solidFill>
                    <a:schemeClr val="bg1"/>
                  </a:solidFill>
                  <a:latin typeface="Arial" panose="020B0604020202020204" pitchFamily="34" charset="0"/>
                  <a:cs typeface="Arial" panose="020B0604020202020204" pitchFamily="34" charset="0"/>
                </a:rPr>
                <a:t>Monthly Executive reporting</a:t>
              </a:r>
            </a:p>
          </p:txBody>
        </p:sp>
        <p:pic>
          <p:nvPicPr>
            <p:cNvPr id="27" name="Picture 26">
              <a:extLst>
                <a:ext uri="{FF2B5EF4-FFF2-40B4-BE49-F238E27FC236}">
                  <a16:creationId xmlns:a16="http://schemas.microsoft.com/office/drawing/2014/main" id="{271B3F2D-7F66-AE4B-B272-C60ED2433640}"/>
                </a:ext>
              </a:extLst>
            </p:cNvPr>
            <p:cNvPicPr>
              <a:picLocks noChangeAspect="1"/>
            </p:cNvPicPr>
            <p:nvPr/>
          </p:nvPicPr>
          <p:blipFill>
            <a:blip r:embed="rId4"/>
            <a:srcRect/>
            <a:stretch/>
          </p:blipFill>
          <p:spPr>
            <a:xfrm>
              <a:off x="2045882" y="3823837"/>
              <a:ext cx="640080" cy="640080"/>
            </a:xfrm>
            <a:prstGeom prst="rect">
              <a:avLst/>
            </a:prstGeom>
          </p:spPr>
        </p:pic>
        <p:pic>
          <p:nvPicPr>
            <p:cNvPr id="29" name="Picture 28">
              <a:extLst>
                <a:ext uri="{FF2B5EF4-FFF2-40B4-BE49-F238E27FC236}">
                  <a16:creationId xmlns:a16="http://schemas.microsoft.com/office/drawing/2014/main" id="{7C97C0EA-6038-3941-87BA-AC77B16B0E91}"/>
                </a:ext>
              </a:extLst>
            </p:cNvPr>
            <p:cNvPicPr>
              <a:picLocks noChangeAspect="1"/>
            </p:cNvPicPr>
            <p:nvPr/>
          </p:nvPicPr>
          <p:blipFill>
            <a:blip r:embed="rId5"/>
            <a:srcRect/>
            <a:stretch/>
          </p:blipFill>
          <p:spPr>
            <a:xfrm>
              <a:off x="609138" y="2866788"/>
              <a:ext cx="640080" cy="640080"/>
            </a:xfrm>
            <a:prstGeom prst="rect">
              <a:avLst/>
            </a:prstGeom>
          </p:spPr>
        </p:pic>
        <p:pic>
          <p:nvPicPr>
            <p:cNvPr id="31" name="Picture 30">
              <a:extLst>
                <a:ext uri="{FF2B5EF4-FFF2-40B4-BE49-F238E27FC236}">
                  <a16:creationId xmlns:a16="http://schemas.microsoft.com/office/drawing/2014/main" id="{F122B379-03B2-1A45-BE12-5F19CE6DFDCA}"/>
                </a:ext>
              </a:extLst>
            </p:cNvPr>
            <p:cNvPicPr>
              <a:picLocks noChangeAspect="1"/>
            </p:cNvPicPr>
            <p:nvPr/>
          </p:nvPicPr>
          <p:blipFill>
            <a:blip r:embed="rId6"/>
            <a:srcRect/>
            <a:stretch/>
          </p:blipFill>
          <p:spPr>
            <a:xfrm>
              <a:off x="2045338" y="2046003"/>
              <a:ext cx="640080" cy="640080"/>
            </a:xfrm>
            <a:prstGeom prst="rect">
              <a:avLst/>
            </a:prstGeom>
          </p:spPr>
        </p:pic>
        <p:pic>
          <p:nvPicPr>
            <p:cNvPr id="33" name="Picture 32">
              <a:extLst>
                <a:ext uri="{FF2B5EF4-FFF2-40B4-BE49-F238E27FC236}">
                  <a16:creationId xmlns:a16="http://schemas.microsoft.com/office/drawing/2014/main" id="{9482A66A-D415-8A4C-9C69-74E74937E335}"/>
                </a:ext>
              </a:extLst>
            </p:cNvPr>
            <p:cNvPicPr>
              <a:picLocks noChangeAspect="1"/>
            </p:cNvPicPr>
            <p:nvPr/>
          </p:nvPicPr>
          <p:blipFill>
            <a:blip r:embed="rId7"/>
            <a:srcRect/>
            <a:stretch/>
          </p:blipFill>
          <p:spPr>
            <a:xfrm>
              <a:off x="626150" y="1113169"/>
              <a:ext cx="640080" cy="640080"/>
            </a:xfrm>
            <a:prstGeom prst="rect">
              <a:avLst/>
            </a:prstGeom>
          </p:spPr>
        </p:pic>
        <p:sp>
          <p:nvSpPr>
            <p:cNvPr id="34" name="TextBox 33">
              <a:extLst>
                <a:ext uri="{FF2B5EF4-FFF2-40B4-BE49-F238E27FC236}">
                  <a16:creationId xmlns:a16="http://schemas.microsoft.com/office/drawing/2014/main" id="{F694C366-4F94-F048-8739-30B686CA6626}"/>
                </a:ext>
              </a:extLst>
            </p:cNvPr>
            <p:cNvSpPr txBox="1"/>
            <p:nvPr/>
          </p:nvSpPr>
          <p:spPr>
            <a:xfrm>
              <a:off x="1336719" y="1233984"/>
              <a:ext cx="1368043" cy="415498"/>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Prevent cybersecurity breaches</a:t>
              </a:r>
            </a:p>
          </p:txBody>
        </p:sp>
        <p:sp>
          <p:nvSpPr>
            <p:cNvPr id="35" name="TextBox 34">
              <a:extLst>
                <a:ext uri="{FF2B5EF4-FFF2-40B4-BE49-F238E27FC236}">
                  <a16:creationId xmlns:a16="http://schemas.microsoft.com/office/drawing/2014/main" id="{CA91DA13-FF02-274A-8288-9A26D6F41636}"/>
                </a:ext>
              </a:extLst>
            </p:cNvPr>
            <p:cNvSpPr txBox="1"/>
            <p:nvPr/>
          </p:nvSpPr>
          <p:spPr>
            <a:xfrm>
              <a:off x="566368" y="2070479"/>
              <a:ext cx="1368043" cy="415498"/>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Ongoing patching of network assets</a:t>
              </a:r>
            </a:p>
          </p:txBody>
        </p:sp>
        <p:sp>
          <p:nvSpPr>
            <p:cNvPr id="36" name="TextBox 35">
              <a:extLst>
                <a:ext uri="{FF2B5EF4-FFF2-40B4-BE49-F238E27FC236}">
                  <a16:creationId xmlns:a16="http://schemas.microsoft.com/office/drawing/2014/main" id="{F7DF3F82-2E05-FD45-95C2-B159C53F5224}"/>
                </a:ext>
              </a:extLst>
            </p:cNvPr>
            <p:cNvSpPr txBox="1"/>
            <p:nvPr/>
          </p:nvSpPr>
          <p:spPr>
            <a:xfrm>
              <a:off x="566912" y="3932484"/>
              <a:ext cx="1368043" cy="553998"/>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Eliminates the need for dedicated resources to deploy and manage</a:t>
              </a:r>
            </a:p>
          </p:txBody>
        </p:sp>
        <p:sp>
          <p:nvSpPr>
            <p:cNvPr id="37" name="TextBox 36">
              <a:extLst>
                <a:ext uri="{FF2B5EF4-FFF2-40B4-BE49-F238E27FC236}">
                  <a16:creationId xmlns:a16="http://schemas.microsoft.com/office/drawing/2014/main" id="{96785A57-5316-E049-888F-353BD2466651}"/>
                </a:ext>
              </a:extLst>
            </p:cNvPr>
            <p:cNvSpPr txBox="1"/>
            <p:nvPr/>
          </p:nvSpPr>
          <p:spPr>
            <a:xfrm>
              <a:off x="1319707" y="2996333"/>
              <a:ext cx="1368043" cy="553998"/>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Continuous scanning to detect and fix critical vulnerabilities</a:t>
              </a:r>
            </a:p>
          </p:txBody>
        </p:sp>
        <p:sp>
          <p:nvSpPr>
            <p:cNvPr id="38" name="TextBox 37">
              <a:extLst>
                <a:ext uri="{FF2B5EF4-FFF2-40B4-BE49-F238E27FC236}">
                  <a16:creationId xmlns:a16="http://schemas.microsoft.com/office/drawing/2014/main" id="{2E4521CA-53BA-BD49-90FD-08CC077C20C1}"/>
                </a:ext>
              </a:extLst>
            </p:cNvPr>
            <p:cNvSpPr txBox="1"/>
            <p:nvPr/>
          </p:nvSpPr>
          <p:spPr>
            <a:xfrm>
              <a:off x="2856880" y="336182"/>
              <a:ext cx="6982389" cy="461665"/>
            </a:xfrm>
            <a:prstGeom prst="rect">
              <a:avLst/>
            </a:prstGeom>
            <a:noFill/>
          </p:spPr>
          <p:txBody>
            <a:bodyPr wrap="square"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3200" b="1">
                  <a:solidFill>
                    <a:schemeClr val="bg1"/>
                  </a:solidFill>
                  <a:latin typeface="Arial" panose="020B0604020202020204" pitchFamily="34" charset="0"/>
                  <a:cs typeface="Arial" panose="020B0604020202020204" pitchFamily="34" charset="0"/>
                </a:rPr>
                <a:t>Threat &amp; Vulnerability Management (TVM)</a:t>
              </a:r>
            </a:p>
          </p:txBody>
        </p:sp>
      </p:grpSp>
      <p:sp>
        <p:nvSpPr>
          <p:cNvPr id="3" name="Hexagon 2">
            <a:extLst>
              <a:ext uri="{FF2B5EF4-FFF2-40B4-BE49-F238E27FC236}">
                <a16:creationId xmlns:a16="http://schemas.microsoft.com/office/drawing/2014/main" id="{41ADF14F-A249-CD73-3E88-9BDD6277B1A2}"/>
              </a:ext>
            </a:extLst>
          </p:cNvPr>
          <p:cNvSpPr/>
          <p:nvPr/>
        </p:nvSpPr>
        <p:spPr>
          <a:xfrm rot="5400000">
            <a:off x="1539076" y="429065"/>
            <a:ext cx="1163232" cy="1062083"/>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800"/>
          </a:p>
        </p:txBody>
      </p:sp>
      <p:pic>
        <p:nvPicPr>
          <p:cNvPr id="6" name="Picture 5" descr="A picture containing text&#10;&#10;Description automatically generated">
            <a:extLst>
              <a:ext uri="{FF2B5EF4-FFF2-40B4-BE49-F238E27FC236}">
                <a16:creationId xmlns:a16="http://schemas.microsoft.com/office/drawing/2014/main" id="{338DA73A-8363-32B3-FA9F-1175E9C43D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4940" y="494965"/>
            <a:ext cx="831505" cy="825691"/>
          </a:xfrm>
          <a:prstGeom prst="rect">
            <a:avLst/>
          </a:prstGeom>
        </p:spPr>
      </p:pic>
    </p:spTree>
    <p:extLst>
      <p:ext uri="{BB962C8B-B14F-4D97-AF65-F5344CB8AC3E}">
        <p14:creationId xmlns:p14="http://schemas.microsoft.com/office/powerpoint/2010/main" val="3928569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D4AA4-6EFD-3942-5F19-A1333E249AE0}"/>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A5EA00ED-1C2A-7DE2-6EA0-8529445E718E}"/>
              </a:ext>
            </a:extLst>
          </p:cNvPr>
          <p:cNvGrpSpPr/>
          <p:nvPr/>
        </p:nvGrpSpPr>
        <p:grpSpPr>
          <a:xfrm>
            <a:off x="1642379" y="538438"/>
            <a:ext cx="9309852" cy="5654873"/>
            <a:chOff x="1162027" y="199383"/>
            <a:chExt cx="6982389" cy="4092049"/>
          </a:xfrm>
        </p:grpSpPr>
        <p:sp>
          <p:nvSpPr>
            <p:cNvPr id="8" name="TextBox 7">
              <a:extLst>
                <a:ext uri="{FF2B5EF4-FFF2-40B4-BE49-F238E27FC236}">
                  <a16:creationId xmlns:a16="http://schemas.microsoft.com/office/drawing/2014/main" id="{100EF4D1-B7F1-9F54-4876-1B34284989A7}"/>
                </a:ext>
              </a:extLst>
            </p:cNvPr>
            <p:cNvSpPr txBox="1"/>
            <p:nvPr/>
          </p:nvSpPr>
          <p:spPr>
            <a:xfrm>
              <a:off x="1750670" y="602822"/>
              <a:ext cx="5805103" cy="668151"/>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fontAlgn="base">
                <a:spcBef>
                  <a:spcPts val="600"/>
                </a:spcBef>
                <a:spcAft>
                  <a:spcPct val="0"/>
                </a:spcAft>
              </a:pPr>
              <a:r>
                <a:rPr lang="en-US" sz="1600">
                  <a:solidFill>
                    <a:schemeClr val="bg1"/>
                  </a:solidFill>
                </a:rPr>
                <a:t>24/7 Real-Time Protection for Endpoints against Malware and Ransomware. This strategy provides comprehensive protection while offloading the operational internal burden for your business.</a:t>
              </a:r>
              <a:endParaRPr lang="en-US" altLang="ja-JP" sz="1867" i="1">
                <a:solidFill>
                  <a:schemeClr val="bg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7A4680BC-02C5-D336-0720-D547B5EBDDB8}"/>
                </a:ext>
              </a:extLst>
            </p:cNvPr>
            <p:cNvSpPr txBox="1"/>
            <p:nvPr/>
          </p:nvSpPr>
          <p:spPr>
            <a:xfrm>
              <a:off x="1631825" y="3111031"/>
              <a:ext cx="1368043" cy="1180401"/>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Prevents against malware, ransomware and other threats</a:t>
              </a:r>
            </a:p>
            <a:p>
              <a:pPr algn="ct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Continuous protection from known &amp; emerging threats</a:t>
              </a:r>
            </a:p>
            <a:p>
              <a:pPr algn="ctr" fontAlgn="base">
                <a:spcBef>
                  <a:spcPts val="600"/>
                </a:spcBef>
                <a:spcAft>
                  <a:spcPct val="0"/>
                </a:spcAft>
              </a:pPr>
              <a:endParaRPr lang="en-US" altLang="ja-JP" sz="1200" i="1">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4EE133B3-3B79-8BF2-0EE3-8BD3F9992FE3}"/>
                </a:ext>
              </a:extLst>
            </p:cNvPr>
            <p:cNvSpPr txBox="1"/>
            <p:nvPr/>
          </p:nvSpPr>
          <p:spPr>
            <a:xfrm>
              <a:off x="3891729" y="3188802"/>
              <a:ext cx="1368043" cy="857461"/>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Threat Hunting and Response to Incident &amp; Playbooks and orchestration </a:t>
              </a:r>
            </a:p>
            <a:p>
              <a:pPr algn="ct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 </a:t>
              </a:r>
            </a:p>
          </p:txBody>
        </p:sp>
        <p:sp>
          <p:nvSpPr>
            <p:cNvPr id="37" name="TextBox 36">
              <a:extLst>
                <a:ext uri="{FF2B5EF4-FFF2-40B4-BE49-F238E27FC236}">
                  <a16:creationId xmlns:a16="http://schemas.microsoft.com/office/drawing/2014/main" id="{CE989820-251A-4AA7-0694-3B30E17BDFBE}"/>
                </a:ext>
              </a:extLst>
            </p:cNvPr>
            <p:cNvSpPr txBox="1"/>
            <p:nvPr/>
          </p:nvSpPr>
          <p:spPr>
            <a:xfrm>
              <a:off x="6151634" y="3188802"/>
              <a:ext cx="1368043" cy="913140"/>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Actionable plans for remediation of incidents</a:t>
              </a:r>
            </a:p>
            <a:p>
              <a:pPr algn="ct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Maintenance of the remediated status</a:t>
              </a:r>
            </a:p>
            <a:p>
              <a:pPr algn="ctr" fontAlgn="base">
                <a:spcBef>
                  <a:spcPts val="600"/>
                </a:spcBef>
                <a:spcAft>
                  <a:spcPct val="0"/>
                </a:spcAft>
              </a:pPr>
              <a:endParaRPr lang="en-US" altLang="ja-JP" sz="1200" i="1">
                <a:solidFill>
                  <a:schemeClr val="bg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31A0B0AF-C5BA-6959-66D0-E70CB7D9E62C}"/>
                </a:ext>
              </a:extLst>
            </p:cNvPr>
            <p:cNvSpPr txBox="1"/>
            <p:nvPr/>
          </p:nvSpPr>
          <p:spPr>
            <a:xfrm>
              <a:off x="1162027" y="199383"/>
              <a:ext cx="6982389" cy="423162"/>
            </a:xfrm>
            <a:prstGeom prst="rect">
              <a:avLst/>
            </a:prstGeom>
            <a:noFill/>
          </p:spPr>
          <p:txBody>
            <a:bodyPr wrap="square"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3200" b="1">
                  <a:solidFill>
                    <a:schemeClr val="bg1"/>
                  </a:solidFill>
                  <a:latin typeface="Arial" panose="020B0604020202020204" pitchFamily="34" charset="0"/>
                  <a:cs typeface="Arial" panose="020B0604020202020204" pitchFamily="34" charset="0"/>
                </a:rPr>
                <a:t>Secure Endpoint Management (SEM)</a:t>
              </a:r>
            </a:p>
          </p:txBody>
        </p:sp>
      </p:grpSp>
      <p:sp>
        <p:nvSpPr>
          <p:cNvPr id="3" name="Hexagon 2">
            <a:extLst>
              <a:ext uri="{FF2B5EF4-FFF2-40B4-BE49-F238E27FC236}">
                <a16:creationId xmlns:a16="http://schemas.microsoft.com/office/drawing/2014/main" id="{D32DC63A-749E-1708-0CE5-7AD9301C9343}"/>
              </a:ext>
            </a:extLst>
          </p:cNvPr>
          <p:cNvSpPr/>
          <p:nvPr/>
        </p:nvSpPr>
        <p:spPr>
          <a:xfrm rot="5400000">
            <a:off x="717447" y="478294"/>
            <a:ext cx="1376068" cy="1236780"/>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800"/>
          </a:p>
        </p:txBody>
      </p:sp>
      <p:sp>
        <p:nvSpPr>
          <p:cNvPr id="4" name="TextBox 3">
            <a:extLst>
              <a:ext uri="{FF2B5EF4-FFF2-40B4-BE49-F238E27FC236}">
                <a16:creationId xmlns:a16="http://schemas.microsoft.com/office/drawing/2014/main" id="{B4A464A8-EF11-A1B3-5A48-793071F897C3}"/>
              </a:ext>
            </a:extLst>
          </p:cNvPr>
          <p:cNvSpPr txBox="1"/>
          <p:nvPr/>
        </p:nvSpPr>
        <p:spPr>
          <a:xfrm>
            <a:off x="2040435" y="3927460"/>
            <a:ext cx="2280733" cy="584775"/>
          </a:xfrm>
          <a:prstGeom prst="rect">
            <a:avLst/>
          </a:prstGeom>
          <a:noFill/>
        </p:spPr>
        <p:txBody>
          <a:bodyPr wrap="square"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600" b="1">
                <a:solidFill>
                  <a:srgbClr val="653DCB"/>
                </a:solidFill>
                <a:latin typeface="Arial" panose="020B0604020202020204" pitchFamily="34" charset="0"/>
                <a:cs typeface="Arial" panose="020B0604020202020204" pitchFamily="34" charset="0"/>
              </a:rPr>
              <a:t>EDR / Next Gen </a:t>
            </a:r>
          </a:p>
          <a:p>
            <a:pPr algn="ctr"/>
            <a:r>
              <a:rPr lang="en-US" sz="1600" b="1">
                <a:solidFill>
                  <a:srgbClr val="653DCB"/>
                </a:solidFill>
                <a:latin typeface="Arial" panose="020B0604020202020204" pitchFamily="34" charset="0"/>
                <a:cs typeface="Arial" panose="020B0604020202020204" pitchFamily="34" charset="0"/>
              </a:rPr>
              <a:t>Anti-Virus</a:t>
            </a:r>
          </a:p>
        </p:txBody>
      </p:sp>
      <p:sp>
        <p:nvSpPr>
          <p:cNvPr id="9" name="TextBox 8">
            <a:extLst>
              <a:ext uri="{FF2B5EF4-FFF2-40B4-BE49-F238E27FC236}">
                <a16:creationId xmlns:a16="http://schemas.microsoft.com/office/drawing/2014/main" id="{232B7C12-CF35-427B-A44F-F95D73667CD4}"/>
              </a:ext>
            </a:extLst>
          </p:cNvPr>
          <p:cNvSpPr txBox="1"/>
          <p:nvPr/>
        </p:nvSpPr>
        <p:spPr>
          <a:xfrm>
            <a:off x="5156937" y="3838571"/>
            <a:ext cx="2280733" cy="830997"/>
          </a:xfrm>
          <a:prstGeom prst="rect">
            <a:avLst/>
          </a:prstGeom>
          <a:noFill/>
        </p:spPr>
        <p:txBody>
          <a:bodyPr wrap="square"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600" b="1">
                <a:solidFill>
                  <a:srgbClr val="653DCB"/>
                </a:solidFill>
                <a:latin typeface="Arial" panose="020B0604020202020204" pitchFamily="34" charset="0"/>
                <a:cs typeface="Arial" panose="020B0604020202020204" pitchFamily="34" charset="0"/>
              </a:rPr>
              <a:t>24/7 SOC </a:t>
            </a:r>
          </a:p>
          <a:p>
            <a:pPr algn="ctr"/>
            <a:r>
              <a:rPr lang="en-US" sz="1600" b="1">
                <a:solidFill>
                  <a:srgbClr val="653DCB"/>
                </a:solidFill>
                <a:latin typeface="Arial" panose="020B0604020202020204" pitchFamily="34" charset="0"/>
                <a:cs typeface="Arial" panose="020B0604020202020204" pitchFamily="34" charset="0"/>
              </a:rPr>
              <a:t>Managed Detection &amp; Response</a:t>
            </a:r>
          </a:p>
        </p:txBody>
      </p:sp>
      <p:sp>
        <p:nvSpPr>
          <p:cNvPr id="11" name="Plus 10">
            <a:extLst>
              <a:ext uri="{FF2B5EF4-FFF2-40B4-BE49-F238E27FC236}">
                <a16:creationId xmlns:a16="http://schemas.microsoft.com/office/drawing/2014/main" id="{8C24D8A1-E96D-80C9-7ABD-59A491DFD31B}"/>
              </a:ext>
            </a:extLst>
          </p:cNvPr>
          <p:cNvSpPr/>
          <p:nvPr/>
        </p:nvSpPr>
        <p:spPr>
          <a:xfrm>
            <a:off x="4214382" y="2671892"/>
            <a:ext cx="914400" cy="914400"/>
          </a:xfrm>
          <a:prstGeom prst="mathPlus">
            <a:avLst/>
          </a:prstGeom>
          <a:solidFill>
            <a:srgbClr val="653DC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lus 12">
            <a:extLst>
              <a:ext uri="{FF2B5EF4-FFF2-40B4-BE49-F238E27FC236}">
                <a16:creationId xmlns:a16="http://schemas.microsoft.com/office/drawing/2014/main" id="{18A509A7-97FA-32C7-A0AA-A4AB7C712769}"/>
              </a:ext>
            </a:extLst>
          </p:cNvPr>
          <p:cNvSpPr/>
          <p:nvPr/>
        </p:nvSpPr>
        <p:spPr>
          <a:xfrm>
            <a:off x="7267961" y="2666524"/>
            <a:ext cx="914400" cy="914400"/>
          </a:xfrm>
          <a:prstGeom prst="mathPlus">
            <a:avLst/>
          </a:prstGeom>
          <a:solidFill>
            <a:srgbClr val="653DC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4EE08A65-BEF3-13D9-E95D-C8F605479DA9}"/>
              </a:ext>
            </a:extLst>
          </p:cNvPr>
          <p:cNvGrpSpPr/>
          <p:nvPr/>
        </p:nvGrpSpPr>
        <p:grpSpPr>
          <a:xfrm>
            <a:off x="972172" y="631344"/>
            <a:ext cx="866617" cy="926277"/>
            <a:chOff x="7135307" y="3547023"/>
            <a:chExt cx="649963" cy="694708"/>
          </a:xfrm>
        </p:grpSpPr>
        <p:sp>
          <p:nvSpPr>
            <p:cNvPr id="14" name="Hexagon 13">
              <a:extLst>
                <a:ext uri="{FF2B5EF4-FFF2-40B4-BE49-F238E27FC236}">
                  <a16:creationId xmlns:a16="http://schemas.microsoft.com/office/drawing/2014/main" id="{C2B0F2A9-B2F9-0B6D-E5D2-C0AD3776ED94}"/>
                </a:ext>
              </a:extLst>
            </p:cNvPr>
            <p:cNvSpPr/>
            <p:nvPr/>
          </p:nvSpPr>
          <p:spPr>
            <a:xfrm rot="5400000">
              <a:off x="7105102" y="3577228"/>
              <a:ext cx="694708" cy="63429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5" name="Picture 14" descr="Icon&#10;&#10;Description automatically generated">
              <a:extLst>
                <a:ext uri="{FF2B5EF4-FFF2-40B4-BE49-F238E27FC236}">
                  <a16:creationId xmlns:a16="http://schemas.microsoft.com/office/drawing/2014/main" id="{3EC06EA4-A1BD-D329-9BAD-CFD341EA86DF}"/>
                </a:ext>
              </a:extLst>
            </p:cNvPr>
            <p:cNvPicPr>
              <a:picLocks noChangeAspect="1"/>
            </p:cNvPicPr>
            <p:nvPr/>
          </p:nvPicPr>
          <p:blipFill rotWithShape="1">
            <a:blip r:embed="rId3">
              <a:extLst>
                <a:ext uri="{28A0092B-C50C-407E-A947-70E740481C1C}">
                  <a14:useLocalDpi xmlns:a14="http://schemas.microsoft.com/office/drawing/2010/main" val="0"/>
                </a:ext>
              </a:extLst>
            </a:blip>
            <a:srcRect l="11789" t="26801"/>
            <a:stretch/>
          </p:blipFill>
          <p:spPr>
            <a:xfrm>
              <a:off x="7150972" y="3685364"/>
              <a:ext cx="634298" cy="518984"/>
            </a:xfrm>
            <a:prstGeom prst="rect">
              <a:avLst/>
            </a:prstGeom>
          </p:spPr>
        </p:pic>
      </p:grpSp>
      <p:pic>
        <p:nvPicPr>
          <p:cNvPr id="16" name="Picture 15">
            <a:extLst>
              <a:ext uri="{FF2B5EF4-FFF2-40B4-BE49-F238E27FC236}">
                <a16:creationId xmlns:a16="http://schemas.microsoft.com/office/drawing/2014/main" id="{034A6D2C-8DF7-B23D-C5CA-BD28B643489D}"/>
              </a:ext>
            </a:extLst>
          </p:cNvPr>
          <p:cNvPicPr>
            <a:picLocks noChangeAspect="1"/>
          </p:cNvPicPr>
          <p:nvPr/>
        </p:nvPicPr>
        <p:blipFill>
          <a:blip r:embed="rId4"/>
          <a:srcRect/>
          <a:stretch/>
        </p:blipFill>
        <p:spPr>
          <a:xfrm>
            <a:off x="2497067" y="2324545"/>
            <a:ext cx="1376067" cy="1376067"/>
          </a:xfrm>
          <a:prstGeom prst="rect">
            <a:avLst/>
          </a:prstGeom>
        </p:spPr>
      </p:pic>
      <p:pic>
        <p:nvPicPr>
          <p:cNvPr id="17" name="Picture 16">
            <a:extLst>
              <a:ext uri="{FF2B5EF4-FFF2-40B4-BE49-F238E27FC236}">
                <a16:creationId xmlns:a16="http://schemas.microsoft.com/office/drawing/2014/main" id="{6E280BD8-747A-5940-6066-55A61C84B450}"/>
              </a:ext>
            </a:extLst>
          </p:cNvPr>
          <p:cNvPicPr>
            <a:picLocks noChangeAspect="1"/>
          </p:cNvPicPr>
          <p:nvPr/>
        </p:nvPicPr>
        <p:blipFill>
          <a:blip r:embed="rId5"/>
          <a:srcRect/>
          <a:stretch/>
        </p:blipFill>
        <p:spPr>
          <a:xfrm>
            <a:off x="8519185" y="2338217"/>
            <a:ext cx="1376066" cy="1376066"/>
          </a:xfrm>
          <a:prstGeom prst="rect">
            <a:avLst/>
          </a:prstGeom>
        </p:spPr>
      </p:pic>
      <p:pic>
        <p:nvPicPr>
          <p:cNvPr id="18" name="Picture 17">
            <a:extLst>
              <a:ext uri="{FF2B5EF4-FFF2-40B4-BE49-F238E27FC236}">
                <a16:creationId xmlns:a16="http://schemas.microsoft.com/office/drawing/2014/main" id="{40C30551-327E-618F-FDC1-E0F7CB3D5F29}"/>
              </a:ext>
            </a:extLst>
          </p:cNvPr>
          <p:cNvPicPr>
            <a:picLocks noChangeAspect="1"/>
          </p:cNvPicPr>
          <p:nvPr/>
        </p:nvPicPr>
        <p:blipFill>
          <a:blip r:embed="rId6"/>
          <a:srcRect/>
          <a:stretch/>
        </p:blipFill>
        <p:spPr>
          <a:xfrm>
            <a:off x="5558167" y="2315268"/>
            <a:ext cx="1421965" cy="1421965"/>
          </a:xfrm>
          <a:prstGeom prst="rect">
            <a:avLst/>
          </a:prstGeom>
        </p:spPr>
      </p:pic>
      <p:sp>
        <p:nvSpPr>
          <p:cNvPr id="6" name="TextBox 5">
            <a:extLst>
              <a:ext uri="{FF2B5EF4-FFF2-40B4-BE49-F238E27FC236}">
                <a16:creationId xmlns:a16="http://schemas.microsoft.com/office/drawing/2014/main" id="{4909F52D-AA54-2E92-2377-EA74B963BAC3}"/>
              </a:ext>
            </a:extLst>
          </p:cNvPr>
          <p:cNvSpPr txBox="1"/>
          <p:nvPr/>
        </p:nvSpPr>
        <p:spPr>
          <a:xfrm>
            <a:off x="8066851" y="3874833"/>
            <a:ext cx="2280733" cy="584775"/>
          </a:xfrm>
          <a:prstGeom prst="rect">
            <a:avLst/>
          </a:prstGeom>
          <a:noFill/>
        </p:spPr>
        <p:txBody>
          <a:bodyPr wrap="square"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600" b="1">
                <a:solidFill>
                  <a:srgbClr val="653DCB"/>
                </a:solidFill>
                <a:latin typeface="Arial" panose="020B0604020202020204" pitchFamily="34" charset="0"/>
                <a:cs typeface="Arial" panose="020B0604020202020204" pitchFamily="34" charset="0"/>
              </a:rPr>
              <a:t>Remediated </a:t>
            </a:r>
          </a:p>
          <a:p>
            <a:pPr algn="ctr"/>
            <a:r>
              <a:rPr lang="en-US" sz="1600" b="1">
                <a:solidFill>
                  <a:srgbClr val="653DCB"/>
                </a:solidFill>
                <a:latin typeface="Arial" panose="020B0604020202020204" pitchFamily="34" charset="0"/>
                <a:cs typeface="Arial" panose="020B0604020202020204" pitchFamily="34" charset="0"/>
              </a:rPr>
              <a:t>Status</a:t>
            </a:r>
          </a:p>
        </p:txBody>
      </p:sp>
    </p:spTree>
    <p:extLst>
      <p:ext uri="{BB962C8B-B14F-4D97-AF65-F5344CB8AC3E}">
        <p14:creationId xmlns:p14="http://schemas.microsoft.com/office/powerpoint/2010/main" val="3160315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0150D-027B-F147-941A-AA3E741A329A}"/>
              </a:ext>
            </a:extLst>
          </p:cNvPr>
          <p:cNvSpPr txBox="1"/>
          <p:nvPr/>
        </p:nvSpPr>
        <p:spPr>
          <a:xfrm>
            <a:off x="4145280" y="1428917"/>
            <a:ext cx="7741920" cy="1333699"/>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400"/>
              </a:spcBef>
              <a:spcAft>
                <a:spcPct val="0"/>
              </a:spcAft>
            </a:pPr>
            <a:r>
              <a:rPr lang="en-US" altLang="ja-JP" sz="1867" i="1">
                <a:solidFill>
                  <a:schemeClr val="bg1">
                    <a:lumMod val="75000"/>
                  </a:schemeClr>
                </a:solidFill>
                <a:latin typeface="Arial" panose="020B0604020202020204" pitchFamily="34" charset="0"/>
                <a:cs typeface="Arial" panose="020B0604020202020204" pitchFamily="34" charset="0"/>
              </a:rPr>
              <a:t>A fully managed AI-based antivirus solution. The goal is to proactively secure endpoints from malware attacks and achieve a preventative state so that malware attacks are blocked before they can execute, as opposed to detect and respond.  </a:t>
            </a:r>
          </a:p>
        </p:txBody>
      </p:sp>
      <p:sp>
        <p:nvSpPr>
          <p:cNvPr id="23" name="Rectangle 22">
            <a:extLst>
              <a:ext uri="{FF2B5EF4-FFF2-40B4-BE49-F238E27FC236}">
                <a16:creationId xmlns:a16="http://schemas.microsoft.com/office/drawing/2014/main" id="{E97FD841-8836-844F-8ECA-180DBB0654C7}"/>
              </a:ext>
            </a:extLst>
          </p:cNvPr>
          <p:cNvSpPr/>
          <p:nvPr/>
        </p:nvSpPr>
        <p:spPr>
          <a:xfrm>
            <a:off x="566549" y="975360"/>
            <a:ext cx="3146391" cy="5271835"/>
          </a:xfrm>
          <a:prstGeom prst="rect">
            <a:avLst/>
          </a:prstGeom>
          <a:noFill/>
          <a:ln>
            <a:solidFill>
              <a:srgbClr val="7C4DFF"/>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25" name="TextBox 24">
            <a:extLst>
              <a:ext uri="{FF2B5EF4-FFF2-40B4-BE49-F238E27FC236}">
                <a16:creationId xmlns:a16="http://schemas.microsoft.com/office/drawing/2014/main" id="{9A0FDCA4-8049-DC46-A06C-7E613C9B249B}"/>
              </a:ext>
            </a:extLst>
          </p:cNvPr>
          <p:cNvSpPr txBox="1"/>
          <p:nvPr/>
        </p:nvSpPr>
        <p:spPr>
          <a:xfrm>
            <a:off x="4145280" y="3003158"/>
            <a:ext cx="7946083" cy="3122223"/>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2133" b="1">
                <a:solidFill>
                  <a:srgbClr val="95FFFF"/>
                </a:solidFill>
                <a:latin typeface="Arial" panose="020B0604020202020204" pitchFamily="34" charset="0"/>
                <a:cs typeface="Arial" panose="020B0604020202020204" pitchFamily="34" charset="0"/>
              </a:rPr>
              <a:t>How Cyvatar Secures You</a:t>
            </a:r>
          </a:p>
          <a:p>
            <a:pPr marL="380981" indent="-380981" fontAlgn="base">
              <a:spcBef>
                <a:spcPts val="600"/>
              </a:spcBef>
              <a:spcAft>
                <a:spcPct val="0"/>
              </a:spcAft>
              <a:buBlip>
                <a:blip r:embed="rId3"/>
              </a:buBlip>
            </a:pPr>
            <a:r>
              <a:rPr lang="en-US" altLang="ja-JP" sz="1867">
                <a:solidFill>
                  <a:schemeClr val="bg1"/>
                </a:solidFill>
                <a:latin typeface="Arial" panose="020B0604020202020204" pitchFamily="34" charset="0"/>
                <a:cs typeface="Arial" panose="020B0604020202020204" pitchFamily="34" charset="0"/>
              </a:rPr>
              <a:t>Installation and configuration of an endpoint security solution</a:t>
            </a:r>
          </a:p>
          <a:p>
            <a:pPr marL="380981" indent="-380981" fontAlgn="base">
              <a:spcBef>
                <a:spcPts val="600"/>
              </a:spcBef>
              <a:spcAft>
                <a:spcPct val="0"/>
              </a:spcAft>
              <a:buBlip>
                <a:blip r:embed="rId3"/>
              </a:buBlip>
            </a:pPr>
            <a:r>
              <a:rPr lang="en-US" altLang="ja-JP" sz="1867">
                <a:solidFill>
                  <a:schemeClr val="bg1"/>
                </a:solidFill>
                <a:latin typeface="Arial" panose="020B0604020202020204" pitchFamily="34" charset="0"/>
                <a:cs typeface="Arial" panose="020B0604020202020204" pitchFamily="34" charset="0"/>
              </a:rPr>
              <a:t>Remediation of malware, PUPs and memory control</a:t>
            </a:r>
          </a:p>
          <a:p>
            <a:pPr marL="380981" indent="-380981" fontAlgn="base">
              <a:spcBef>
                <a:spcPts val="600"/>
              </a:spcBef>
              <a:spcAft>
                <a:spcPct val="0"/>
              </a:spcAft>
              <a:buBlip>
                <a:blip r:embed="rId3"/>
              </a:buBlip>
            </a:pPr>
            <a:r>
              <a:rPr lang="en-US" altLang="ja-JP" sz="1867">
                <a:solidFill>
                  <a:schemeClr val="bg1"/>
                </a:solidFill>
                <a:latin typeface="Arial" panose="020B0604020202020204" pitchFamily="34" charset="0"/>
                <a:cs typeface="Arial" panose="020B0604020202020204" pitchFamily="34" charset="0"/>
              </a:rPr>
              <a:t>Malware &amp; Ransomware protection</a:t>
            </a:r>
          </a:p>
          <a:p>
            <a:pPr marL="380981" indent="-380981" fontAlgn="base">
              <a:spcBef>
                <a:spcPts val="600"/>
              </a:spcBef>
              <a:spcAft>
                <a:spcPct val="0"/>
              </a:spcAft>
              <a:buBlip>
                <a:blip r:embed="rId3"/>
              </a:buBlip>
            </a:pPr>
            <a:r>
              <a:rPr lang="en-US" altLang="ja-JP" sz="1867">
                <a:solidFill>
                  <a:schemeClr val="bg1"/>
                </a:solidFill>
                <a:latin typeface="Arial" panose="020B0604020202020204" pitchFamily="34" charset="0"/>
                <a:cs typeface="Arial" panose="020B0604020202020204" pitchFamily="34" charset="0"/>
              </a:rPr>
              <a:t>Playbooks and orchestration </a:t>
            </a:r>
          </a:p>
          <a:p>
            <a:pPr marL="380981" indent="-380981" fontAlgn="base">
              <a:spcBef>
                <a:spcPts val="600"/>
              </a:spcBef>
              <a:spcAft>
                <a:spcPct val="0"/>
              </a:spcAft>
              <a:buBlip>
                <a:blip r:embed="rId3"/>
              </a:buBlip>
            </a:pPr>
            <a:r>
              <a:rPr lang="en-US" altLang="ja-JP" sz="1867">
                <a:solidFill>
                  <a:schemeClr val="bg1"/>
                </a:solidFill>
                <a:latin typeface="Arial" panose="020B0604020202020204" pitchFamily="34" charset="0"/>
                <a:cs typeface="Arial" panose="020B0604020202020204" pitchFamily="34" charset="0"/>
              </a:rPr>
              <a:t>24/7 Monitoring and response </a:t>
            </a:r>
          </a:p>
          <a:p>
            <a:pPr marL="380981" indent="-380981" fontAlgn="base">
              <a:spcBef>
                <a:spcPts val="600"/>
              </a:spcBef>
              <a:spcAft>
                <a:spcPct val="0"/>
              </a:spcAft>
              <a:buBlip>
                <a:blip r:embed="rId3"/>
              </a:buBlip>
            </a:pPr>
            <a:r>
              <a:rPr lang="en-US" altLang="ja-JP" sz="1867">
                <a:solidFill>
                  <a:schemeClr val="bg1"/>
                </a:solidFill>
                <a:latin typeface="Arial" panose="020B0604020202020204" pitchFamily="34" charset="0"/>
                <a:cs typeface="Arial" panose="020B0604020202020204" pitchFamily="34" charset="0"/>
              </a:rPr>
              <a:t>Maintenance of the remediated status</a:t>
            </a:r>
          </a:p>
          <a:p>
            <a:pPr marL="380981" indent="-380981" fontAlgn="base">
              <a:spcBef>
                <a:spcPts val="600"/>
              </a:spcBef>
              <a:spcAft>
                <a:spcPct val="0"/>
              </a:spcAft>
              <a:buBlip>
                <a:blip r:embed="rId3"/>
              </a:buBlip>
            </a:pPr>
            <a:r>
              <a:rPr lang="en-US" altLang="ja-JP" sz="1867">
                <a:solidFill>
                  <a:schemeClr val="bg1"/>
                </a:solidFill>
                <a:latin typeface="Arial" panose="020B0604020202020204" pitchFamily="34" charset="0"/>
                <a:cs typeface="Arial" panose="020B0604020202020204" pitchFamily="34" charset="0"/>
              </a:rPr>
              <a:t>Monthly executive reporting</a:t>
            </a:r>
          </a:p>
        </p:txBody>
      </p:sp>
      <p:pic>
        <p:nvPicPr>
          <p:cNvPr id="27" name="Picture 26">
            <a:extLst>
              <a:ext uri="{FF2B5EF4-FFF2-40B4-BE49-F238E27FC236}">
                <a16:creationId xmlns:a16="http://schemas.microsoft.com/office/drawing/2014/main" id="{271B3F2D-7F66-AE4B-B272-C60ED2433640}"/>
              </a:ext>
            </a:extLst>
          </p:cNvPr>
          <p:cNvPicPr>
            <a:picLocks noChangeAspect="1"/>
          </p:cNvPicPr>
          <p:nvPr/>
        </p:nvPicPr>
        <p:blipFill>
          <a:blip r:embed="rId4"/>
          <a:srcRect/>
          <a:stretch/>
        </p:blipFill>
        <p:spPr>
          <a:xfrm>
            <a:off x="2699268" y="5243696"/>
            <a:ext cx="853440" cy="853440"/>
          </a:xfrm>
          <a:prstGeom prst="rect">
            <a:avLst/>
          </a:prstGeom>
        </p:spPr>
      </p:pic>
      <p:pic>
        <p:nvPicPr>
          <p:cNvPr id="29" name="Picture 28">
            <a:extLst>
              <a:ext uri="{FF2B5EF4-FFF2-40B4-BE49-F238E27FC236}">
                <a16:creationId xmlns:a16="http://schemas.microsoft.com/office/drawing/2014/main" id="{7C97C0EA-6038-3941-87BA-AC77B16B0E91}"/>
              </a:ext>
            </a:extLst>
          </p:cNvPr>
          <p:cNvPicPr>
            <a:picLocks noChangeAspect="1"/>
          </p:cNvPicPr>
          <p:nvPr/>
        </p:nvPicPr>
        <p:blipFill>
          <a:blip r:embed="rId5"/>
          <a:srcRect/>
          <a:stretch/>
        </p:blipFill>
        <p:spPr>
          <a:xfrm>
            <a:off x="785897" y="4117031"/>
            <a:ext cx="853440" cy="853440"/>
          </a:xfrm>
          <a:prstGeom prst="rect">
            <a:avLst/>
          </a:prstGeom>
        </p:spPr>
      </p:pic>
      <p:pic>
        <p:nvPicPr>
          <p:cNvPr id="31" name="Picture 30">
            <a:extLst>
              <a:ext uri="{FF2B5EF4-FFF2-40B4-BE49-F238E27FC236}">
                <a16:creationId xmlns:a16="http://schemas.microsoft.com/office/drawing/2014/main" id="{F122B379-03B2-1A45-BE12-5F19CE6DFDCA}"/>
              </a:ext>
            </a:extLst>
          </p:cNvPr>
          <p:cNvPicPr>
            <a:picLocks noChangeAspect="1"/>
          </p:cNvPicPr>
          <p:nvPr/>
        </p:nvPicPr>
        <p:blipFill>
          <a:blip r:embed="rId6"/>
          <a:srcRect/>
          <a:stretch/>
        </p:blipFill>
        <p:spPr>
          <a:xfrm>
            <a:off x="2699268" y="3018391"/>
            <a:ext cx="853440" cy="853440"/>
          </a:xfrm>
          <a:prstGeom prst="rect">
            <a:avLst/>
          </a:prstGeom>
        </p:spPr>
      </p:pic>
      <p:pic>
        <p:nvPicPr>
          <p:cNvPr id="33" name="Picture 32">
            <a:extLst>
              <a:ext uri="{FF2B5EF4-FFF2-40B4-BE49-F238E27FC236}">
                <a16:creationId xmlns:a16="http://schemas.microsoft.com/office/drawing/2014/main" id="{9482A66A-D415-8A4C-9C69-74E74937E335}"/>
              </a:ext>
            </a:extLst>
          </p:cNvPr>
          <p:cNvPicPr>
            <a:picLocks noChangeAspect="1"/>
          </p:cNvPicPr>
          <p:nvPr/>
        </p:nvPicPr>
        <p:blipFill>
          <a:blip r:embed="rId7"/>
          <a:srcRect/>
          <a:stretch/>
        </p:blipFill>
        <p:spPr>
          <a:xfrm>
            <a:off x="785897" y="1919751"/>
            <a:ext cx="853440" cy="853440"/>
          </a:xfrm>
          <a:prstGeom prst="rect">
            <a:avLst/>
          </a:prstGeom>
        </p:spPr>
      </p:pic>
      <p:sp>
        <p:nvSpPr>
          <p:cNvPr id="34" name="TextBox 33">
            <a:extLst>
              <a:ext uri="{FF2B5EF4-FFF2-40B4-BE49-F238E27FC236}">
                <a16:creationId xmlns:a16="http://schemas.microsoft.com/office/drawing/2014/main" id="{F694C366-4F94-F048-8739-30B686CA6626}"/>
              </a:ext>
            </a:extLst>
          </p:cNvPr>
          <p:cNvSpPr txBox="1"/>
          <p:nvPr/>
        </p:nvSpPr>
        <p:spPr>
          <a:xfrm>
            <a:off x="1758755" y="2065239"/>
            <a:ext cx="1984288" cy="553997"/>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Prevention of malware &amp; ransomware incidents</a:t>
            </a:r>
          </a:p>
        </p:txBody>
      </p:sp>
      <p:sp>
        <p:nvSpPr>
          <p:cNvPr id="35" name="TextBox 34">
            <a:extLst>
              <a:ext uri="{FF2B5EF4-FFF2-40B4-BE49-F238E27FC236}">
                <a16:creationId xmlns:a16="http://schemas.microsoft.com/office/drawing/2014/main" id="{CA91DA13-FF02-274A-8288-9A26D6F41636}"/>
              </a:ext>
            </a:extLst>
          </p:cNvPr>
          <p:cNvSpPr txBox="1"/>
          <p:nvPr/>
        </p:nvSpPr>
        <p:spPr>
          <a:xfrm>
            <a:off x="566548" y="3181008"/>
            <a:ext cx="2102616" cy="553997"/>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Continuous protection from known &amp; emerging threats</a:t>
            </a:r>
          </a:p>
        </p:txBody>
      </p:sp>
      <p:sp>
        <p:nvSpPr>
          <p:cNvPr id="36" name="TextBox 35">
            <a:extLst>
              <a:ext uri="{FF2B5EF4-FFF2-40B4-BE49-F238E27FC236}">
                <a16:creationId xmlns:a16="http://schemas.microsoft.com/office/drawing/2014/main" id="{F7DF3F82-2E05-FD45-95C2-B159C53F5224}"/>
              </a:ext>
            </a:extLst>
          </p:cNvPr>
          <p:cNvSpPr txBox="1"/>
          <p:nvPr/>
        </p:nvSpPr>
        <p:spPr>
          <a:xfrm>
            <a:off x="727310" y="5388560"/>
            <a:ext cx="1824057" cy="553997"/>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Actionable plans for remediation of incidents</a:t>
            </a:r>
          </a:p>
        </p:txBody>
      </p:sp>
      <p:sp>
        <p:nvSpPr>
          <p:cNvPr id="37" name="TextBox 36">
            <a:extLst>
              <a:ext uri="{FF2B5EF4-FFF2-40B4-BE49-F238E27FC236}">
                <a16:creationId xmlns:a16="http://schemas.microsoft.com/office/drawing/2014/main" id="{96785A57-5316-E049-888F-353BD2466651}"/>
              </a:ext>
            </a:extLst>
          </p:cNvPr>
          <p:cNvSpPr txBox="1"/>
          <p:nvPr/>
        </p:nvSpPr>
        <p:spPr>
          <a:xfrm>
            <a:off x="1758756" y="4258522"/>
            <a:ext cx="1824057" cy="369332"/>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Proactive threat hunting</a:t>
            </a:r>
          </a:p>
        </p:txBody>
      </p:sp>
      <p:sp>
        <p:nvSpPr>
          <p:cNvPr id="18" name="TextBox 17">
            <a:extLst>
              <a:ext uri="{FF2B5EF4-FFF2-40B4-BE49-F238E27FC236}">
                <a16:creationId xmlns:a16="http://schemas.microsoft.com/office/drawing/2014/main" id="{4F195A11-94F5-7744-AA6C-CC7248900C6B}"/>
              </a:ext>
            </a:extLst>
          </p:cNvPr>
          <p:cNvSpPr txBox="1"/>
          <p:nvPr/>
        </p:nvSpPr>
        <p:spPr>
          <a:xfrm>
            <a:off x="4031863" y="609601"/>
            <a:ext cx="8466296" cy="584775"/>
          </a:xfrm>
          <a:prstGeom prst="rect">
            <a:avLst/>
          </a:prstGeom>
          <a:noFill/>
        </p:spPr>
        <p:txBody>
          <a:bodyPr wrap="square"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3200" b="1">
                <a:solidFill>
                  <a:schemeClr val="bg1"/>
                </a:solidFill>
                <a:latin typeface="Arial" panose="020B0604020202020204" pitchFamily="34" charset="0"/>
                <a:cs typeface="Arial" panose="020B0604020202020204" pitchFamily="34" charset="0"/>
              </a:rPr>
              <a:t>Secure Endpoint Management (SEM)</a:t>
            </a:r>
          </a:p>
        </p:txBody>
      </p:sp>
      <p:grpSp>
        <p:nvGrpSpPr>
          <p:cNvPr id="5" name="Group 4">
            <a:extLst>
              <a:ext uri="{FF2B5EF4-FFF2-40B4-BE49-F238E27FC236}">
                <a16:creationId xmlns:a16="http://schemas.microsoft.com/office/drawing/2014/main" id="{D2A2BB4C-1FE5-342B-421B-39408BD46D7C}"/>
              </a:ext>
            </a:extLst>
          </p:cNvPr>
          <p:cNvGrpSpPr/>
          <p:nvPr/>
        </p:nvGrpSpPr>
        <p:grpSpPr>
          <a:xfrm>
            <a:off x="1608701" y="426720"/>
            <a:ext cx="1062083" cy="1163232"/>
            <a:chOff x="1206526" y="182880"/>
            <a:chExt cx="796562" cy="872424"/>
          </a:xfrm>
        </p:grpSpPr>
        <p:sp>
          <p:nvSpPr>
            <p:cNvPr id="4" name="Hexagon 3">
              <a:extLst>
                <a:ext uri="{FF2B5EF4-FFF2-40B4-BE49-F238E27FC236}">
                  <a16:creationId xmlns:a16="http://schemas.microsoft.com/office/drawing/2014/main" id="{72F6DC1E-9B8A-16CC-5D4C-DA0A5F053F61}"/>
                </a:ext>
              </a:extLst>
            </p:cNvPr>
            <p:cNvSpPr/>
            <p:nvPr/>
          </p:nvSpPr>
          <p:spPr>
            <a:xfrm rot="5400000">
              <a:off x="1168595" y="220811"/>
              <a:ext cx="872424" cy="796562"/>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800"/>
            </a:p>
          </p:txBody>
        </p:sp>
        <p:pic>
          <p:nvPicPr>
            <p:cNvPr id="3" name="Picture 2" descr="Icon&#10;&#10;Description automatically generated">
              <a:extLst>
                <a:ext uri="{FF2B5EF4-FFF2-40B4-BE49-F238E27FC236}">
                  <a16:creationId xmlns:a16="http://schemas.microsoft.com/office/drawing/2014/main" id="{493347F4-9CCE-2B7A-4E6F-D395578915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9503" y="225521"/>
              <a:ext cx="719065" cy="709007"/>
            </a:xfrm>
            <a:prstGeom prst="rect">
              <a:avLst/>
            </a:prstGeom>
          </p:spPr>
        </p:pic>
      </p:grpSp>
    </p:spTree>
    <p:extLst>
      <p:ext uri="{BB962C8B-B14F-4D97-AF65-F5344CB8AC3E}">
        <p14:creationId xmlns:p14="http://schemas.microsoft.com/office/powerpoint/2010/main" val="354106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dissolve">
                                      <p:cBhvr>
                                        <p:cTn id="13" dur="500"/>
                                        <p:tgtEl>
                                          <p:spTgt spid="3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dissolve">
                                      <p:cBhvr>
                                        <p:cTn id="19" dur="500"/>
                                        <p:tgtEl>
                                          <p:spTgt spid="3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dissolv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34"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2ACB60-F74F-4719-4C23-B0175BCE0A24}"/>
              </a:ext>
            </a:extLst>
          </p:cNvPr>
          <p:cNvSpPr/>
          <p:nvPr/>
        </p:nvSpPr>
        <p:spPr>
          <a:xfrm>
            <a:off x="547497" y="1153773"/>
            <a:ext cx="3146391" cy="5271835"/>
          </a:xfrm>
          <a:prstGeom prst="rect">
            <a:avLst/>
          </a:prstGeom>
          <a:noFill/>
          <a:ln>
            <a:solidFill>
              <a:srgbClr val="7C4DFF"/>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8" name="TextBox 7">
            <a:extLst>
              <a:ext uri="{FF2B5EF4-FFF2-40B4-BE49-F238E27FC236}">
                <a16:creationId xmlns:a16="http://schemas.microsoft.com/office/drawing/2014/main" id="{D810150D-027B-F147-941A-AA3E741A329A}"/>
              </a:ext>
            </a:extLst>
          </p:cNvPr>
          <p:cNvSpPr txBox="1"/>
          <p:nvPr/>
        </p:nvSpPr>
        <p:spPr>
          <a:xfrm>
            <a:off x="4250022" y="1252502"/>
            <a:ext cx="7690692" cy="1620956"/>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867" i="1">
                <a:solidFill>
                  <a:schemeClr val="bg1">
                    <a:lumMod val="75000"/>
                  </a:schemeClr>
                </a:solidFill>
                <a:latin typeface="Arial" panose="020B0604020202020204" pitchFamily="34" charset="0"/>
                <a:cs typeface="Arial" panose="020B0604020202020204" pitchFamily="34" charset="0"/>
              </a:rPr>
              <a:t>Email account compromise is the initial attack vector in 20% of cyber attacks. Phishing &amp; Business Email Compromise affect every business. Traditional email security gateways are limited, every business needs advanced email phishing protection with prevention and detection techniques to counteract cyberattacks that launch email-based attacks. </a:t>
            </a:r>
          </a:p>
        </p:txBody>
      </p:sp>
      <p:sp>
        <p:nvSpPr>
          <p:cNvPr id="25" name="TextBox 24">
            <a:extLst>
              <a:ext uri="{FF2B5EF4-FFF2-40B4-BE49-F238E27FC236}">
                <a16:creationId xmlns:a16="http://schemas.microsoft.com/office/drawing/2014/main" id="{9A0FDCA4-8049-DC46-A06C-7E613C9B249B}"/>
              </a:ext>
            </a:extLst>
          </p:cNvPr>
          <p:cNvSpPr txBox="1"/>
          <p:nvPr/>
        </p:nvSpPr>
        <p:spPr>
          <a:xfrm>
            <a:off x="4245917" y="3111658"/>
            <a:ext cx="7574608" cy="2621551"/>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2133" b="1">
                <a:solidFill>
                  <a:srgbClr val="93FEFF"/>
                </a:solidFill>
                <a:latin typeface="Arial" panose="020B0604020202020204" pitchFamily="34" charset="0"/>
                <a:cs typeface="Arial" panose="020B0604020202020204" pitchFamily="34" charset="0"/>
              </a:rPr>
              <a:t>How Cyvatar Secures You</a:t>
            </a:r>
          </a:p>
          <a:p>
            <a:pPr marL="380981" indent="-380981" fontAlgn="base">
              <a:spcBef>
                <a:spcPts val="600"/>
              </a:spcBef>
              <a:spcAft>
                <a:spcPct val="0"/>
              </a:spcAft>
              <a:buBlip>
                <a:blip r:embed="rId3"/>
              </a:buBlip>
            </a:pPr>
            <a:r>
              <a:rPr lang="en-US" altLang="ja-JP" sz="1867">
                <a:solidFill>
                  <a:schemeClr val="bg1"/>
                </a:solidFill>
                <a:latin typeface="Arial" panose="020B0604020202020204" pitchFamily="34" charset="0"/>
                <a:cs typeface="Arial" panose="020B0604020202020204" pitchFamily="34" charset="0"/>
              </a:rPr>
              <a:t>Installation and configuration of the enterprise-grade email security solution</a:t>
            </a:r>
          </a:p>
          <a:p>
            <a:pPr marL="380981" indent="-380981" fontAlgn="base">
              <a:spcBef>
                <a:spcPts val="600"/>
              </a:spcBef>
              <a:spcAft>
                <a:spcPct val="0"/>
              </a:spcAft>
              <a:buBlip>
                <a:blip r:embed="rId3"/>
              </a:buBlip>
            </a:pPr>
            <a:r>
              <a:rPr lang="en-US" altLang="ja-JP" sz="1867">
                <a:solidFill>
                  <a:schemeClr val="bg1"/>
                </a:solidFill>
                <a:latin typeface="Arial" panose="020B0604020202020204" pitchFamily="34" charset="0"/>
                <a:cs typeface="Arial" panose="020B0604020202020204" pitchFamily="34" charset="0"/>
              </a:rPr>
              <a:t>Block malicious emails before they hit your inbox</a:t>
            </a:r>
          </a:p>
          <a:p>
            <a:pPr marL="380981" indent="-380981" fontAlgn="base">
              <a:spcBef>
                <a:spcPts val="600"/>
              </a:spcBef>
              <a:spcAft>
                <a:spcPct val="0"/>
              </a:spcAft>
              <a:buBlip>
                <a:blip r:embed="rId3"/>
              </a:buBlip>
            </a:pPr>
            <a:r>
              <a:rPr lang="en-US" altLang="ja-JP" sz="1867">
                <a:solidFill>
                  <a:schemeClr val="bg1"/>
                </a:solidFill>
                <a:latin typeface="Arial" panose="020B0604020202020204" pitchFamily="34" charset="0"/>
                <a:cs typeface="Arial" panose="020B0604020202020204" pitchFamily="34" charset="0"/>
              </a:rPr>
              <a:t>Assessment and remediation of email security gaps</a:t>
            </a:r>
          </a:p>
          <a:p>
            <a:pPr marL="380981" indent="-380981" fontAlgn="base">
              <a:spcBef>
                <a:spcPts val="600"/>
              </a:spcBef>
              <a:spcAft>
                <a:spcPct val="0"/>
              </a:spcAft>
              <a:buBlip>
                <a:blip r:embed="rId3"/>
              </a:buBlip>
            </a:pPr>
            <a:r>
              <a:rPr lang="en-US" altLang="ja-JP" sz="1867">
                <a:solidFill>
                  <a:schemeClr val="bg1"/>
                </a:solidFill>
                <a:latin typeface="Arial" panose="020B0604020202020204" pitchFamily="34" charset="0"/>
                <a:cs typeface="Arial" panose="020B0604020202020204" pitchFamily="34" charset="0"/>
              </a:rPr>
              <a:t>Maintenance of your environment</a:t>
            </a:r>
          </a:p>
          <a:p>
            <a:pPr marL="380981" indent="-380981" fontAlgn="base">
              <a:spcBef>
                <a:spcPts val="600"/>
              </a:spcBef>
              <a:spcAft>
                <a:spcPct val="0"/>
              </a:spcAft>
              <a:buBlip>
                <a:blip r:embed="rId3"/>
              </a:buBlip>
            </a:pPr>
            <a:r>
              <a:rPr lang="en-US" altLang="ja-JP" sz="1867">
                <a:solidFill>
                  <a:schemeClr val="bg1"/>
                </a:solidFill>
                <a:latin typeface="Arial" panose="020B0604020202020204" pitchFamily="34" charset="0"/>
                <a:cs typeface="Arial" panose="020B0604020202020204" pitchFamily="34" charset="0"/>
              </a:rPr>
              <a:t>Monthly executive reporting</a:t>
            </a:r>
          </a:p>
        </p:txBody>
      </p:sp>
      <p:pic>
        <p:nvPicPr>
          <p:cNvPr id="27" name="Picture 26">
            <a:extLst>
              <a:ext uri="{FF2B5EF4-FFF2-40B4-BE49-F238E27FC236}">
                <a16:creationId xmlns:a16="http://schemas.microsoft.com/office/drawing/2014/main" id="{271B3F2D-7F66-AE4B-B272-C60ED2433640}"/>
              </a:ext>
            </a:extLst>
          </p:cNvPr>
          <p:cNvPicPr>
            <a:picLocks noChangeAspect="1"/>
          </p:cNvPicPr>
          <p:nvPr/>
        </p:nvPicPr>
        <p:blipFill>
          <a:blip r:embed="rId4"/>
          <a:srcRect/>
          <a:stretch/>
        </p:blipFill>
        <p:spPr>
          <a:xfrm>
            <a:off x="2699268" y="5243696"/>
            <a:ext cx="853440" cy="853440"/>
          </a:xfrm>
          <a:prstGeom prst="rect">
            <a:avLst/>
          </a:prstGeom>
        </p:spPr>
      </p:pic>
      <p:pic>
        <p:nvPicPr>
          <p:cNvPr id="29" name="Picture 28">
            <a:extLst>
              <a:ext uri="{FF2B5EF4-FFF2-40B4-BE49-F238E27FC236}">
                <a16:creationId xmlns:a16="http://schemas.microsoft.com/office/drawing/2014/main" id="{7C97C0EA-6038-3941-87BA-AC77B16B0E91}"/>
              </a:ext>
            </a:extLst>
          </p:cNvPr>
          <p:cNvPicPr>
            <a:picLocks noChangeAspect="1"/>
          </p:cNvPicPr>
          <p:nvPr/>
        </p:nvPicPr>
        <p:blipFill>
          <a:blip r:embed="rId5"/>
          <a:srcRect/>
          <a:stretch/>
        </p:blipFill>
        <p:spPr>
          <a:xfrm>
            <a:off x="785897" y="4117031"/>
            <a:ext cx="853440" cy="853440"/>
          </a:xfrm>
          <a:prstGeom prst="rect">
            <a:avLst/>
          </a:prstGeom>
        </p:spPr>
      </p:pic>
      <p:pic>
        <p:nvPicPr>
          <p:cNvPr id="31" name="Picture 30">
            <a:extLst>
              <a:ext uri="{FF2B5EF4-FFF2-40B4-BE49-F238E27FC236}">
                <a16:creationId xmlns:a16="http://schemas.microsoft.com/office/drawing/2014/main" id="{F122B379-03B2-1A45-BE12-5F19CE6DFDCA}"/>
              </a:ext>
            </a:extLst>
          </p:cNvPr>
          <p:cNvPicPr>
            <a:picLocks noChangeAspect="1"/>
          </p:cNvPicPr>
          <p:nvPr/>
        </p:nvPicPr>
        <p:blipFill>
          <a:blip r:embed="rId6"/>
          <a:srcRect/>
          <a:stretch/>
        </p:blipFill>
        <p:spPr>
          <a:xfrm>
            <a:off x="2699268" y="3018391"/>
            <a:ext cx="853440" cy="853440"/>
          </a:xfrm>
          <a:prstGeom prst="rect">
            <a:avLst/>
          </a:prstGeom>
        </p:spPr>
      </p:pic>
      <p:pic>
        <p:nvPicPr>
          <p:cNvPr id="33" name="Picture 32">
            <a:extLst>
              <a:ext uri="{FF2B5EF4-FFF2-40B4-BE49-F238E27FC236}">
                <a16:creationId xmlns:a16="http://schemas.microsoft.com/office/drawing/2014/main" id="{9482A66A-D415-8A4C-9C69-74E74937E335}"/>
              </a:ext>
            </a:extLst>
          </p:cNvPr>
          <p:cNvPicPr>
            <a:picLocks noChangeAspect="1"/>
          </p:cNvPicPr>
          <p:nvPr/>
        </p:nvPicPr>
        <p:blipFill>
          <a:blip r:embed="rId7"/>
          <a:srcRect/>
          <a:stretch/>
        </p:blipFill>
        <p:spPr>
          <a:xfrm>
            <a:off x="785897" y="1919751"/>
            <a:ext cx="853440" cy="853440"/>
          </a:xfrm>
          <a:prstGeom prst="rect">
            <a:avLst/>
          </a:prstGeom>
        </p:spPr>
      </p:pic>
      <p:sp>
        <p:nvSpPr>
          <p:cNvPr id="34" name="TextBox 33">
            <a:extLst>
              <a:ext uri="{FF2B5EF4-FFF2-40B4-BE49-F238E27FC236}">
                <a16:creationId xmlns:a16="http://schemas.microsoft.com/office/drawing/2014/main" id="{F694C366-4F94-F048-8739-30B686CA6626}"/>
              </a:ext>
            </a:extLst>
          </p:cNvPr>
          <p:cNvSpPr txBox="1"/>
          <p:nvPr/>
        </p:nvSpPr>
        <p:spPr>
          <a:xfrm>
            <a:off x="1733325" y="2080839"/>
            <a:ext cx="1824057" cy="553997"/>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Prevent phishing emails from costing you money</a:t>
            </a:r>
          </a:p>
        </p:txBody>
      </p:sp>
      <p:sp>
        <p:nvSpPr>
          <p:cNvPr id="35" name="TextBox 34">
            <a:extLst>
              <a:ext uri="{FF2B5EF4-FFF2-40B4-BE49-F238E27FC236}">
                <a16:creationId xmlns:a16="http://schemas.microsoft.com/office/drawing/2014/main" id="{CA91DA13-FF02-274A-8288-9A26D6F41636}"/>
              </a:ext>
            </a:extLst>
          </p:cNvPr>
          <p:cNvSpPr txBox="1"/>
          <p:nvPr/>
        </p:nvSpPr>
        <p:spPr>
          <a:xfrm>
            <a:off x="587715" y="3163094"/>
            <a:ext cx="2003871" cy="553997"/>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Reduces risk of Business Email Compromise</a:t>
            </a:r>
          </a:p>
        </p:txBody>
      </p:sp>
      <p:sp>
        <p:nvSpPr>
          <p:cNvPr id="36" name="TextBox 35">
            <a:extLst>
              <a:ext uri="{FF2B5EF4-FFF2-40B4-BE49-F238E27FC236}">
                <a16:creationId xmlns:a16="http://schemas.microsoft.com/office/drawing/2014/main" id="{F7DF3F82-2E05-FD45-95C2-B159C53F5224}"/>
              </a:ext>
            </a:extLst>
          </p:cNvPr>
          <p:cNvSpPr txBox="1"/>
          <p:nvPr/>
        </p:nvSpPr>
        <p:spPr>
          <a:xfrm>
            <a:off x="419402" y="5393418"/>
            <a:ext cx="2225951" cy="553997"/>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Spend less time responding to fraudulent emails</a:t>
            </a:r>
          </a:p>
        </p:txBody>
      </p:sp>
      <p:sp>
        <p:nvSpPr>
          <p:cNvPr id="37" name="TextBox 36">
            <a:extLst>
              <a:ext uri="{FF2B5EF4-FFF2-40B4-BE49-F238E27FC236}">
                <a16:creationId xmlns:a16="http://schemas.microsoft.com/office/drawing/2014/main" id="{96785A57-5316-E049-888F-353BD2466651}"/>
              </a:ext>
            </a:extLst>
          </p:cNvPr>
          <p:cNvSpPr txBox="1"/>
          <p:nvPr/>
        </p:nvSpPr>
        <p:spPr>
          <a:xfrm>
            <a:off x="1733325" y="4289759"/>
            <a:ext cx="1895703" cy="553997"/>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Block malicious emails before they hit your inbox</a:t>
            </a:r>
          </a:p>
        </p:txBody>
      </p:sp>
      <p:sp>
        <p:nvSpPr>
          <p:cNvPr id="19" name="TextBox 18">
            <a:extLst>
              <a:ext uri="{FF2B5EF4-FFF2-40B4-BE49-F238E27FC236}">
                <a16:creationId xmlns:a16="http://schemas.microsoft.com/office/drawing/2014/main" id="{42736EF3-3977-D343-81B2-E54339197BAD}"/>
              </a:ext>
            </a:extLst>
          </p:cNvPr>
          <p:cNvSpPr txBox="1"/>
          <p:nvPr/>
        </p:nvSpPr>
        <p:spPr>
          <a:xfrm>
            <a:off x="4245917" y="597628"/>
            <a:ext cx="7031683" cy="584775"/>
          </a:xfrm>
          <a:prstGeom prst="rect">
            <a:avLst/>
          </a:prstGeom>
          <a:noFill/>
        </p:spPr>
        <p:txBody>
          <a:bodyPr wrap="square"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3200" b="1">
                <a:solidFill>
                  <a:schemeClr val="bg1"/>
                </a:solidFill>
                <a:latin typeface="Arial" panose="020B0604020202020204" pitchFamily="34" charset="0"/>
                <a:cs typeface="Arial" panose="020B0604020202020204" pitchFamily="34" charset="0"/>
              </a:rPr>
              <a:t>Email Security Management (ESM)</a:t>
            </a:r>
          </a:p>
        </p:txBody>
      </p:sp>
      <p:sp>
        <p:nvSpPr>
          <p:cNvPr id="4" name="Hexagon 3">
            <a:extLst>
              <a:ext uri="{FF2B5EF4-FFF2-40B4-BE49-F238E27FC236}">
                <a16:creationId xmlns:a16="http://schemas.microsoft.com/office/drawing/2014/main" id="{F28B4908-3A61-7FEF-D973-26E70868FA10}"/>
              </a:ext>
            </a:extLst>
          </p:cNvPr>
          <p:cNvSpPr/>
          <p:nvPr/>
        </p:nvSpPr>
        <p:spPr>
          <a:xfrm rot="5400000">
            <a:off x="1539076" y="429065"/>
            <a:ext cx="1163232" cy="1062083"/>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800"/>
          </a:p>
        </p:txBody>
      </p:sp>
      <p:pic>
        <p:nvPicPr>
          <p:cNvPr id="3" name="Picture 2">
            <a:extLst>
              <a:ext uri="{FF2B5EF4-FFF2-40B4-BE49-F238E27FC236}">
                <a16:creationId xmlns:a16="http://schemas.microsoft.com/office/drawing/2014/main" id="{DE538752-B837-B44A-CC0E-7E0AD98EF6E4}"/>
              </a:ext>
            </a:extLst>
          </p:cNvPr>
          <p:cNvPicPr>
            <a:picLocks noChangeAspect="1"/>
          </p:cNvPicPr>
          <p:nvPr/>
        </p:nvPicPr>
        <p:blipFill>
          <a:blip r:embed="rId8"/>
          <a:stretch>
            <a:fillRect/>
          </a:stretch>
        </p:blipFill>
        <p:spPr>
          <a:xfrm>
            <a:off x="1815892" y="658476"/>
            <a:ext cx="609600" cy="584200"/>
          </a:xfrm>
          <a:prstGeom prst="rect">
            <a:avLst/>
          </a:prstGeom>
        </p:spPr>
      </p:pic>
    </p:spTree>
    <p:extLst>
      <p:ext uri="{BB962C8B-B14F-4D97-AF65-F5344CB8AC3E}">
        <p14:creationId xmlns:p14="http://schemas.microsoft.com/office/powerpoint/2010/main" val="62424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dissolve">
                                      <p:cBhvr>
                                        <p:cTn id="13" dur="500"/>
                                        <p:tgtEl>
                                          <p:spTgt spid="3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dissolve">
                                      <p:cBhvr>
                                        <p:cTn id="19" dur="500"/>
                                        <p:tgtEl>
                                          <p:spTgt spid="3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dissolv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34" grpId="0"/>
      <p:bldP spid="35"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F3C442-EA29-D62F-55FE-8748ED09DB0F}"/>
              </a:ext>
            </a:extLst>
          </p:cNvPr>
          <p:cNvSpPr/>
          <p:nvPr/>
        </p:nvSpPr>
        <p:spPr>
          <a:xfrm>
            <a:off x="566549" y="1002713"/>
            <a:ext cx="3146391" cy="5271835"/>
          </a:xfrm>
          <a:prstGeom prst="rect">
            <a:avLst/>
          </a:prstGeom>
          <a:noFill/>
          <a:ln>
            <a:solidFill>
              <a:srgbClr val="7C4DFF"/>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grpSp>
        <p:nvGrpSpPr>
          <p:cNvPr id="2" name="Group 1">
            <a:extLst>
              <a:ext uri="{FF2B5EF4-FFF2-40B4-BE49-F238E27FC236}">
                <a16:creationId xmlns:a16="http://schemas.microsoft.com/office/drawing/2014/main" id="{07D384FE-0D11-4DDD-AD23-A91FBBB1B1D4}"/>
              </a:ext>
            </a:extLst>
          </p:cNvPr>
          <p:cNvGrpSpPr/>
          <p:nvPr/>
        </p:nvGrpSpPr>
        <p:grpSpPr>
          <a:xfrm>
            <a:off x="714981" y="344554"/>
            <a:ext cx="11065656" cy="5851204"/>
            <a:chOff x="536236" y="258414"/>
            <a:chExt cx="8299242" cy="4388403"/>
          </a:xfrm>
        </p:grpSpPr>
        <p:sp>
          <p:nvSpPr>
            <p:cNvPr id="25" name="TextBox 24">
              <a:extLst>
                <a:ext uri="{FF2B5EF4-FFF2-40B4-BE49-F238E27FC236}">
                  <a16:creationId xmlns:a16="http://schemas.microsoft.com/office/drawing/2014/main" id="{9A0FDCA4-8049-DC46-A06C-7E613C9B249B}"/>
                </a:ext>
              </a:extLst>
            </p:cNvPr>
            <p:cNvSpPr txBox="1"/>
            <p:nvPr/>
          </p:nvSpPr>
          <p:spPr>
            <a:xfrm>
              <a:off x="3125298" y="1635736"/>
              <a:ext cx="5593791" cy="3011081"/>
            </a:xfrm>
            <a:prstGeom prst="rect">
              <a:avLst/>
            </a:prstGeom>
            <a:noFill/>
          </p:spPr>
          <p:txBody>
            <a:bodyPr wrap="square" lIns="91440" tIns="91440" rIns="91440" bIns="91440" rtlCol="0" anchor="t">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2133" b="1">
                  <a:solidFill>
                    <a:srgbClr val="93FEFF"/>
                  </a:solidFill>
                  <a:latin typeface="Arial" panose="020B0604020202020204" pitchFamily="34" charset="0"/>
                  <a:cs typeface="Arial" panose="020B0604020202020204" pitchFamily="34" charset="0"/>
                </a:rPr>
                <a:t>How Cyvatar Secures You:</a:t>
              </a:r>
            </a:p>
            <a:p>
              <a:pPr marL="380144" indent="-380144">
                <a:spcBef>
                  <a:spcPts val="600"/>
                </a:spcBef>
                <a:spcAft>
                  <a:spcPct val="0"/>
                </a:spcAft>
                <a:buBlip>
                  <a:blip r:embed="rId3"/>
                </a:buBlip>
              </a:pPr>
              <a:r>
                <a:rPr lang="en-US" sz="1867">
                  <a:solidFill>
                    <a:schemeClr val="bg1"/>
                  </a:solidFill>
                  <a:latin typeface="Arial"/>
                  <a:cs typeface="Arial"/>
                </a:rPr>
                <a:t>Protects against a wide array of cyber threats including malware, viruses, phishing attacks, and more, by managing access at the Domain Name System (DNS) level.</a:t>
              </a:r>
              <a:endParaRPr lang="en-US" sz="2667">
                <a:solidFill>
                  <a:schemeClr val="bg1"/>
                </a:solidFill>
              </a:endParaRPr>
            </a:p>
            <a:p>
              <a:pPr marL="380144" indent="-380144">
                <a:spcBef>
                  <a:spcPts val="600"/>
                </a:spcBef>
                <a:spcAft>
                  <a:spcPct val="0"/>
                </a:spcAft>
                <a:buFontTx/>
                <a:buBlip>
                  <a:blip r:embed="rId3"/>
                </a:buBlip>
              </a:pPr>
              <a:r>
                <a:rPr lang="en-US" sz="1867">
                  <a:solidFill>
                    <a:schemeClr val="bg1"/>
                  </a:solidFill>
                  <a:cs typeface="Arial"/>
                </a:rPr>
                <a:t>Offers a safer browsing experience by </a:t>
              </a:r>
              <a:r>
                <a:rPr lang="en-US" sz="1867">
                  <a:solidFill>
                    <a:schemeClr val="bg1"/>
                  </a:solidFill>
                  <a:latin typeface="Arial"/>
                  <a:cs typeface="Arial"/>
                </a:rPr>
                <a:t>filtering internet access at the DNS level, significantly lowering the likelihood of security breaches and data loss.</a:t>
              </a:r>
              <a:endParaRPr lang="en-US" sz="2667">
                <a:solidFill>
                  <a:schemeClr val="bg1"/>
                </a:solidFill>
              </a:endParaRPr>
            </a:p>
            <a:p>
              <a:pPr marL="380144" indent="-380144">
                <a:spcBef>
                  <a:spcPts val="600"/>
                </a:spcBef>
                <a:spcAft>
                  <a:spcPct val="0"/>
                </a:spcAft>
                <a:buFontTx/>
                <a:buBlip>
                  <a:blip r:embed="rId3"/>
                </a:buBlip>
              </a:pPr>
              <a:r>
                <a:rPr lang="en-US" sz="1867">
                  <a:solidFill>
                    <a:schemeClr val="bg1"/>
                  </a:solidFill>
                  <a:latin typeface="Arial"/>
                  <a:cs typeface="Arial"/>
                </a:rPr>
                <a:t>Ensures user safety by continuously updating security protocols to combat emerging cyber threats, maintaining a secure online environment.</a:t>
              </a:r>
              <a:endParaRPr lang="en-US" sz="2667">
                <a:solidFill>
                  <a:schemeClr val="bg1"/>
                </a:solidFill>
              </a:endParaRPr>
            </a:p>
            <a:p>
              <a:pPr marL="380144" indent="-380144">
                <a:spcBef>
                  <a:spcPts val="600"/>
                </a:spcBef>
                <a:spcAft>
                  <a:spcPct val="0"/>
                </a:spcAft>
                <a:buFontTx/>
                <a:buBlip>
                  <a:blip r:embed="rId3"/>
                </a:buBlip>
              </a:pPr>
              <a:r>
                <a:rPr lang="en-US" sz="1867">
                  <a:solidFill>
                    <a:schemeClr val="bg1"/>
                  </a:solidFill>
                  <a:latin typeface="Arial"/>
                  <a:cs typeface="Arial"/>
                </a:rPr>
                <a:t>Easily integrates with existing IT infrastructure, enhancing security without complicating your network setup.</a:t>
              </a:r>
              <a:endParaRPr lang="en-US" sz="2667">
                <a:solidFill>
                  <a:schemeClr val="bg1"/>
                </a:solidFill>
              </a:endParaRPr>
            </a:p>
          </p:txBody>
        </p:sp>
        <p:pic>
          <p:nvPicPr>
            <p:cNvPr id="27" name="Picture 26">
              <a:extLst>
                <a:ext uri="{FF2B5EF4-FFF2-40B4-BE49-F238E27FC236}">
                  <a16:creationId xmlns:a16="http://schemas.microsoft.com/office/drawing/2014/main" id="{271B3F2D-7F66-AE4B-B272-C60ED2433640}"/>
                </a:ext>
              </a:extLst>
            </p:cNvPr>
            <p:cNvPicPr>
              <a:picLocks noChangeAspect="1"/>
            </p:cNvPicPr>
            <p:nvPr/>
          </p:nvPicPr>
          <p:blipFill>
            <a:blip r:embed="rId4"/>
            <a:srcRect/>
            <a:stretch/>
          </p:blipFill>
          <p:spPr>
            <a:xfrm>
              <a:off x="2024451" y="3932772"/>
              <a:ext cx="640080" cy="640080"/>
            </a:xfrm>
            <a:prstGeom prst="rect">
              <a:avLst/>
            </a:prstGeom>
          </p:spPr>
        </p:pic>
        <p:pic>
          <p:nvPicPr>
            <p:cNvPr id="31" name="Picture 30">
              <a:extLst>
                <a:ext uri="{FF2B5EF4-FFF2-40B4-BE49-F238E27FC236}">
                  <a16:creationId xmlns:a16="http://schemas.microsoft.com/office/drawing/2014/main" id="{F122B379-03B2-1A45-BE12-5F19CE6DFDCA}"/>
                </a:ext>
              </a:extLst>
            </p:cNvPr>
            <p:cNvPicPr>
              <a:picLocks noChangeAspect="1"/>
            </p:cNvPicPr>
            <p:nvPr/>
          </p:nvPicPr>
          <p:blipFill>
            <a:blip r:embed="rId5"/>
            <a:srcRect/>
            <a:stretch/>
          </p:blipFill>
          <p:spPr>
            <a:xfrm>
              <a:off x="2024451" y="2263793"/>
              <a:ext cx="640080" cy="640080"/>
            </a:xfrm>
            <a:prstGeom prst="rect">
              <a:avLst/>
            </a:prstGeom>
          </p:spPr>
        </p:pic>
        <p:pic>
          <p:nvPicPr>
            <p:cNvPr id="33" name="Picture 32">
              <a:extLst>
                <a:ext uri="{FF2B5EF4-FFF2-40B4-BE49-F238E27FC236}">
                  <a16:creationId xmlns:a16="http://schemas.microsoft.com/office/drawing/2014/main" id="{9482A66A-D415-8A4C-9C69-74E74937E335}"/>
                </a:ext>
              </a:extLst>
            </p:cNvPr>
            <p:cNvPicPr>
              <a:picLocks noChangeAspect="1"/>
            </p:cNvPicPr>
            <p:nvPr/>
          </p:nvPicPr>
          <p:blipFill>
            <a:blip r:embed="rId6"/>
            <a:srcRect/>
            <a:stretch/>
          </p:blipFill>
          <p:spPr>
            <a:xfrm>
              <a:off x="557074" y="3141277"/>
              <a:ext cx="640080" cy="640080"/>
            </a:xfrm>
            <a:prstGeom prst="rect">
              <a:avLst/>
            </a:prstGeom>
          </p:spPr>
        </p:pic>
        <p:sp>
          <p:nvSpPr>
            <p:cNvPr id="34" name="TextBox 33">
              <a:extLst>
                <a:ext uri="{FF2B5EF4-FFF2-40B4-BE49-F238E27FC236}">
                  <a16:creationId xmlns:a16="http://schemas.microsoft.com/office/drawing/2014/main" id="{F694C366-4F94-F048-8739-30B686CA6626}"/>
                </a:ext>
              </a:extLst>
            </p:cNvPr>
            <p:cNvSpPr txBox="1"/>
            <p:nvPr/>
          </p:nvSpPr>
          <p:spPr>
            <a:xfrm>
              <a:off x="1299992" y="1560628"/>
              <a:ext cx="1368043" cy="415498"/>
            </a:xfrm>
            <a:prstGeom prst="rect">
              <a:avLst/>
            </a:prstGeom>
            <a:noFill/>
          </p:spPr>
          <p:txBody>
            <a:bodyPr wrap="square" lIns="91440" tIns="91440" rIns="91440" bIns="91440" rtlCol="0" anchor="t">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spcBef>
                  <a:spcPts val="600"/>
                </a:spcBef>
                <a:spcAft>
                  <a:spcPct val="0"/>
                </a:spcAft>
              </a:pPr>
              <a:r>
                <a:rPr lang="en-US" sz="1200" i="1">
                  <a:solidFill>
                    <a:schemeClr val="bg1"/>
                  </a:solidFill>
                  <a:latin typeface="Arial"/>
                  <a:cs typeface="Arial"/>
                </a:rPr>
                <a:t>Cloud-Based DNS Protection</a:t>
              </a:r>
              <a:endParaRPr lang="en-US" sz="3200">
                <a:solidFill>
                  <a:schemeClr val="bg1"/>
                </a:solidFill>
              </a:endParaRPr>
            </a:p>
          </p:txBody>
        </p:sp>
        <p:sp>
          <p:nvSpPr>
            <p:cNvPr id="35" name="TextBox 34">
              <a:extLst>
                <a:ext uri="{FF2B5EF4-FFF2-40B4-BE49-F238E27FC236}">
                  <a16:creationId xmlns:a16="http://schemas.microsoft.com/office/drawing/2014/main" id="{CA91DA13-FF02-274A-8288-9A26D6F41636}"/>
                </a:ext>
              </a:extLst>
            </p:cNvPr>
            <p:cNvSpPr txBox="1"/>
            <p:nvPr/>
          </p:nvSpPr>
          <p:spPr>
            <a:xfrm>
              <a:off x="536236" y="2438191"/>
              <a:ext cx="1368043" cy="415498"/>
            </a:xfrm>
            <a:prstGeom prst="rect">
              <a:avLst/>
            </a:prstGeom>
            <a:noFill/>
          </p:spPr>
          <p:txBody>
            <a:bodyPr wrap="square" lIns="91440" tIns="91440" rIns="91440" bIns="91440" rtlCol="0" anchor="t">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Bef>
                  <a:spcPts val="600"/>
                </a:spcBef>
                <a:spcAft>
                  <a:spcPct val="0"/>
                </a:spcAft>
              </a:pPr>
              <a:r>
                <a:rPr lang="en-US" sz="1200" i="1">
                  <a:solidFill>
                    <a:schemeClr val="bg1"/>
                  </a:solidFill>
                  <a:latin typeface="Arial"/>
                  <a:cs typeface="Arial"/>
                </a:rPr>
                <a:t>AI-Powered Content Filtering</a:t>
              </a:r>
              <a:endParaRPr lang="en-US" sz="3200">
                <a:solidFill>
                  <a:schemeClr val="bg1"/>
                </a:solidFill>
              </a:endParaRPr>
            </a:p>
          </p:txBody>
        </p:sp>
        <p:sp>
          <p:nvSpPr>
            <p:cNvPr id="36" name="TextBox 35">
              <a:extLst>
                <a:ext uri="{FF2B5EF4-FFF2-40B4-BE49-F238E27FC236}">
                  <a16:creationId xmlns:a16="http://schemas.microsoft.com/office/drawing/2014/main" id="{F7DF3F82-2E05-FD45-95C2-B159C53F5224}"/>
                </a:ext>
              </a:extLst>
            </p:cNvPr>
            <p:cNvSpPr txBox="1"/>
            <p:nvPr/>
          </p:nvSpPr>
          <p:spPr>
            <a:xfrm>
              <a:off x="545481" y="4041419"/>
              <a:ext cx="1368043" cy="415498"/>
            </a:xfrm>
            <a:prstGeom prst="rect">
              <a:avLst/>
            </a:prstGeom>
            <a:noFill/>
          </p:spPr>
          <p:txBody>
            <a:bodyPr wrap="square" lIns="91440" tIns="91440" rIns="91440" bIns="91440" rtlCol="0" anchor="t">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Bef>
                  <a:spcPts val="600"/>
                </a:spcBef>
                <a:spcAft>
                  <a:spcPct val="0"/>
                </a:spcAft>
              </a:pPr>
              <a:r>
                <a:rPr lang="en-US" sz="1200" i="1">
                  <a:solidFill>
                    <a:schemeClr val="bg1"/>
                  </a:solidFill>
                  <a:latin typeface="Arial"/>
                  <a:cs typeface="Arial"/>
                </a:rPr>
                <a:t>Enhanced DNS Security</a:t>
              </a:r>
              <a:endParaRPr lang="en-US" sz="3200">
                <a:solidFill>
                  <a:schemeClr val="bg1"/>
                </a:solidFill>
              </a:endParaRPr>
            </a:p>
          </p:txBody>
        </p:sp>
        <p:sp>
          <p:nvSpPr>
            <p:cNvPr id="37" name="TextBox 36">
              <a:extLst>
                <a:ext uri="{FF2B5EF4-FFF2-40B4-BE49-F238E27FC236}">
                  <a16:creationId xmlns:a16="http://schemas.microsoft.com/office/drawing/2014/main" id="{96785A57-5316-E049-888F-353BD2466651}"/>
                </a:ext>
              </a:extLst>
            </p:cNvPr>
            <p:cNvSpPr txBox="1"/>
            <p:nvPr/>
          </p:nvSpPr>
          <p:spPr>
            <a:xfrm>
              <a:off x="1299992" y="3217318"/>
              <a:ext cx="1368043" cy="415498"/>
            </a:xfrm>
            <a:prstGeom prst="rect">
              <a:avLst/>
            </a:prstGeom>
            <a:noFill/>
          </p:spPr>
          <p:txBody>
            <a:bodyPr wrap="square" lIns="91440" tIns="91440" rIns="91440" bIns="91440" rtlCol="0" anchor="t">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spcBef>
                  <a:spcPts val="600"/>
                </a:spcBef>
                <a:spcAft>
                  <a:spcPct val="0"/>
                </a:spcAft>
              </a:pPr>
              <a:r>
                <a:rPr lang="en-US" sz="1200" i="1">
                  <a:solidFill>
                    <a:schemeClr val="bg1"/>
                  </a:solidFill>
                  <a:latin typeface="Arial"/>
                  <a:cs typeface="Arial"/>
                </a:rPr>
                <a:t>Protection Against Online Threats</a:t>
              </a:r>
              <a:endParaRPr lang="en-US" sz="3200">
                <a:solidFill>
                  <a:schemeClr val="bg1"/>
                </a:solidFill>
              </a:endParaRPr>
            </a:p>
          </p:txBody>
        </p:sp>
        <p:sp>
          <p:nvSpPr>
            <p:cNvPr id="38" name="TextBox 37">
              <a:extLst>
                <a:ext uri="{FF2B5EF4-FFF2-40B4-BE49-F238E27FC236}">
                  <a16:creationId xmlns:a16="http://schemas.microsoft.com/office/drawing/2014/main" id="{2E4521CA-53BA-BD49-90FD-08CC077C20C1}"/>
                </a:ext>
              </a:extLst>
            </p:cNvPr>
            <p:cNvSpPr txBox="1"/>
            <p:nvPr/>
          </p:nvSpPr>
          <p:spPr>
            <a:xfrm>
              <a:off x="3125298" y="258414"/>
              <a:ext cx="5710180" cy="461665"/>
            </a:xfrm>
            <a:prstGeom prst="rect">
              <a:avLst/>
            </a:prstGeom>
            <a:noFill/>
          </p:spPr>
          <p:txBody>
            <a:bodyPr wrap="square" lIns="121920" tIns="60960" rIns="121920" bIns="60960" rtlCol="0" anchor="t">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3200" b="1">
                  <a:solidFill>
                    <a:schemeClr val="bg1"/>
                  </a:solidFill>
                  <a:latin typeface="Arial"/>
                  <a:cs typeface="Arial"/>
                </a:rPr>
                <a:t>DNS Security Management (DSM)</a:t>
              </a:r>
              <a:endParaRPr lang="en-US" sz="3200">
                <a:solidFill>
                  <a:schemeClr val="bg1"/>
                </a:solidFill>
              </a:endParaRPr>
            </a:p>
          </p:txBody>
        </p:sp>
      </p:grpSp>
      <p:sp>
        <p:nvSpPr>
          <p:cNvPr id="16" name="Hexagon 15">
            <a:extLst>
              <a:ext uri="{FF2B5EF4-FFF2-40B4-BE49-F238E27FC236}">
                <a16:creationId xmlns:a16="http://schemas.microsoft.com/office/drawing/2014/main" id="{31DCE833-8176-43D4-8C32-EEC7C13286C1}"/>
              </a:ext>
            </a:extLst>
          </p:cNvPr>
          <p:cNvSpPr/>
          <p:nvPr/>
        </p:nvSpPr>
        <p:spPr>
          <a:xfrm rot="5400000">
            <a:off x="1539076" y="429065"/>
            <a:ext cx="1163232" cy="1062083"/>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800"/>
          </a:p>
        </p:txBody>
      </p:sp>
      <p:pic>
        <p:nvPicPr>
          <p:cNvPr id="5" name="Picture 4" descr="A circular logo with a cloud connected to a network&#10;&#10;Description automatically generated">
            <a:extLst>
              <a:ext uri="{FF2B5EF4-FFF2-40B4-BE49-F238E27FC236}">
                <a16:creationId xmlns:a16="http://schemas.microsoft.com/office/drawing/2014/main" id="{26666175-2A12-BB1D-FA2A-C6997CAB9A00}"/>
              </a:ext>
            </a:extLst>
          </p:cNvPr>
          <p:cNvPicPr>
            <a:picLocks noChangeAspect="1"/>
          </p:cNvPicPr>
          <p:nvPr/>
        </p:nvPicPr>
        <p:blipFill>
          <a:blip r:embed="rId7"/>
          <a:stretch>
            <a:fillRect/>
          </a:stretch>
        </p:blipFill>
        <p:spPr>
          <a:xfrm>
            <a:off x="743089" y="1926569"/>
            <a:ext cx="853440" cy="853440"/>
          </a:xfrm>
          <a:prstGeom prst="rect">
            <a:avLst/>
          </a:prstGeom>
        </p:spPr>
      </p:pic>
      <p:pic>
        <p:nvPicPr>
          <p:cNvPr id="6" name="Picture 5" descr="A purple and white globe with a search bar and words&#10;&#10;Description automatically generated">
            <a:extLst>
              <a:ext uri="{FF2B5EF4-FFF2-40B4-BE49-F238E27FC236}">
                <a16:creationId xmlns:a16="http://schemas.microsoft.com/office/drawing/2014/main" id="{0FF31193-F6E5-17BF-D9FE-4BE37C0CBEC4}"/>
              </a:ext>
            </a:extLst>
          </p:cNvPr>
          <p:cNvPicPr>
            <a:picLocks noChangeAspect="1"/>
          </p:cNvPicPr>
          <p:nvPr/>
        </p:nvPicPr>
        <p:blipFill>
          <a:blip r:embed="rId8"/>
          <a:stretch>
            <a:fillRect/>
          </a:stretch>
        </p:blipFill>
        <p:spPr>
          <a:xfrm>
            <a:off x="1370938" y="177422"/>
            <a:ext cx="1511681" cy="1544473"/>
          </a:xfrm>
          <a:prstGeom prst="rect">
            <a:avLst/>
          </a:prstGeom>
        </p:spPr>
      </p:pic>
      <p:sp>
        <p:nvSpPr>
          <p:cNvPr id="4" name="TextBox 3">
            <a:extLst>
              <a:ext uri="{FF2B5EF4-FFF2-40B4-BE49-F238E27FC236}">
                <a16:creationId xmlns:a16="http://schemas.microsoft.com/office/drawing/2014/main" id="{6F60EBE2-0708-BE4B-06BA-F68F815521B8}"/>
              </a:ext>
            </a:extLst>
          </p:cNvPr>
          <p:cNvSpPr txBox="1"/>
          <p:nvPr/>
        </p:nvSpPr>
        <p:spPr>
          <a:xfrm>
            <a:off x="4167065" y="1139658"/>
            <a:ext cx="7242452" cy="861775"/>
          </a:xfrm>
          <a:prstGeom prst="rect">
            <a:avLst/>
          </a:prstGeom>
          <a:noFill/>
        </p:spPr>
        <p:txBody>
          <a:bodyPr wrap="square"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600" i="1">
                <a:solidFill>
                  <a:schemeClr val="bg1">
                    <a:lumMod val="75000"/>
                  </a:schemeClr>
                </a:solidFill>
                <a:latin typeface="Arial"/>
                <a:ea typeface="ＭＳ Ｐゴシック"/>
                <a:cs typeface="Arial"/>
              </a:rPr>
              <a:t>Cyvatar's DNS solution offers scalable internet security that deploys quickly from the cloud, using AI to filter harmful web content and prevent access to harmful or undesirable sites. </a:t>
            </a:r>
          </a:p>
        </p:txBody>
      </p:sp>
    </p:spTree>
    <p:extLst>
      <p:ext uri="{BB962C8B-B14F-4D97-AF65-F5344CB8AC3E}">
        <p14:creationId xmlns:p14="http://schemas.microsoft.com/office/powerpoint/2010/main" val="2718400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1EA88-9744-E283-6621-DEAC7C28B68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4C5EB14A-4BD2-7A23-97D5-08FF2EFAB21E}"/>
              </a:ext>
            </a:extLst>
          </p:cNvPr>
          <p:cNvGrpSpPr/>
          <p:nvPr/>
        </p:nvGrpSpPr>
        <p:grpSpPr>
          <a:xfrm>
            <a:off x="1642379" y="538438"/>
            <a:ext cx="9309852" cy="5169178"/>
            <a:chOff x="1162027" y="199383"/>
            <a:chExt cx="6982389" cy="3740584"/>
          </a:xfrm>
        </p:grpSpPr>
        <p:sp>
          <p:nvSpPr>
            <p:cNvPr id="8" name="TextBox 7">
              <a:extLst>
                <a:ext uri="{FF2B5EF4-FFF2-40B4-BE49-F238E27FC236}">
                  <a16:creationId xmlns:a16="http://schemas.microsoft.com/office/drawing/2014/main" id="{0CEF5091-8E85-51A9-45FC-F06736E5A008}"/>
                </a:ext>
              </a:extLst>
            </p:cNvPr>
            <p:cNvSpPr txBox="1"/>
            <p:nvPr/>
          </p:nvSpPr>
          <p:spPr>
            <a:xfrm>
              <a:off x="1750670" y="602822"/>
              <a:ext cx="5805103" cy="668151"/>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fontAlgn="base">
                <a:spcBef>
                  <a:spcPts val="600"/>
                </a:spcBef>
                <a:spcAft>
                  <a:spcPct val="0"/>
                </a:spcAft>
              </a:pPr>
              <a:r>
                <a:rPr lang="en-US" altLang="ja-JP" sz="1600" i="1">
                  <a:solidFill>
                    <a:schemeClr val="bg1">
                      <a:lumMod val="75000"/>
                    </a:schemeClr>
                  </a:solidFill>
                  <a:latin typeface="Arial"/>
                  <a:ea typeface="ＭＳ Ｐゴシック"/>
                  <a:cs typeface="Arial"/>
                </a:rPr>
                <a:t>Gives you the visibility needed to detect and investigate breaches uncover insider threats and secure the most commonly used SaaS applications like Salesforce, Zoom, Office 365, AWS, Slack, G-Suite, Azure and more. </a:t>
              </a:r>
              <a:endParaRPr lang="en-US" altLang="ja-JP" sz="1600" i="1">
                <a:solidFill>
                  <a:schemeClr val="bg1">
                    <a:lumMod val="7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AE97BE37-932F-D50F-7A09-A360ED49ECB8}"/>
                </a:ext>
              </a:extLst>
            </p:cNvPr>
            <p:cNvSpPr txBox="1"/>
            <p:nvPr/>
          </p:nvSpPr>
          <p:spPr>
            <a:xfrm>
              <a:off x="3782253" y="3081401"/>
              <a:ext cx="1368043" cy="801782"/>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Identify and remediate compromised cloud accounts. Ex. Impossible Travel or Brute Force</a:t>
              </a:r>
            </a:p>
          </p:txBody>
        </p:sp>
        <p:sp>
          <p:nvSpPr>
            <p:cNvPr id="35" name="TextBox 34">
              <a:extLst>
                <a:ext uri="{FF2B5EF4-FFF2-40B4-BE49-F238E27FC236}">
                  <a16:creationId xmlns:a16="http://schemas.microsoft.com/office/drawing/2014/main" id="{FB90A063-2A79-35EF-F63E-8657D523F650}"/>
                </a:ext>
              </a:extLst>
            </p:cNvPr>
            <p:cNvSpPr txBox="1"/>
            <p:nvPr/>
          </p:nvSpPr>
          <p:spPr>
            <a:xfrm>
              <a:off x="6195080" y="3138185"/>
              <a:ext cx="1368043" cy="801782"/>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Cyvatar will mange the alerts and remediation. Receive monthly comprehensive reporting.</a:t>
              </a:r>
            </a:p>
          </p:txBody>
        </p:sp>
        <p:sp>
          <p:nvSpPr>
            <p:cNvPr id="38" name="TextBox 37">
              <a:extLst>
                <a:ext uri="{FF2B5EF4-FFF2-40B4-BE49-F238E27FC236}">
                  <a16:creationId xmlns:a16="http://schemas.microsoft.com/office/drawing/2014/main" id="{87E060E7-2760-F3AC-ACFF-2537D3EAC4A3}"/>
                </a:ext>
              </a:extLst>
            </p:cNvPr>
            <p:cNvSpPr txBox="1"/>
            <p:nvPr/>
          </p:nvSpPr>
          <p:spPr>
            <a:xfrm>
              <a:off x="1162027" y="199383"/>
              <a:ext cx="6982389" cy="423162"/>
            </a:xfrm>
            <a:prstGeom prst="rect">
              <a:avLst/>
            </a:prstGeom>
            <a:noFill/>
          </p:spPr>
          <p:txBody>
            <a:bodyPr wrap="square"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3200" b="1">
                  <a:solidFill>
                    <a:schemeClr val="bg1"/>
                  </a:solidFill>
                  <a:latin typeface="Arial" panose="020B0604020202020204" pitchFamily="34" charset="0"/>
                  <a:cs typeface="Arial" panose="020B0604020202020204" pitchFamily="34" charset="0"/>
                </a:rPr>
                <a:t>Cloud Security Management</a:t>
              </a:r>
            </a:p>
          </p:txBody>
        </p:sp>
      </p:grpSp>
      <p:sp>
        <p:nvSpPr>
          <p:cNvPr id="3" name="Hexagon 2">
            <a:extLst>
              <a:ext uri="{FF2B5EF4-FFF2-40B4-BE49-F238E27FC236}">
                <a16:creationId xmlns:a16="http://schemas.microsoft.com/office/drawing/2014/main" id="{8D39B361-FAC4-6036-07CB-DBEA06339258}"/>
              </a:ext>
            </a:extLst>
          </p:cNvPr>
          <p:cNvSpPr/>
          <p:nvPr/>
        </p:nvSpPr>
        <p:spPr>
          <a:xfrm rot="5400000">
            <a:off x="717447" y="478294"/>
            <a:ext cx="1376068" cy="1236780"/>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800"/>
          </a:p>
        </p:txBody>
      </p:sp>
      <p:sp>
        <p:nvSpPr>
          <p:cNvPr id="4" name="TextBox 3">
            <a:extLst>
              <a:ext uri="{FF2B5EF4-FFF2-40B4-BE49-F238E27FC236}">
                <a16:creationId xmlns:a16="http://schemas.microsoft.com/office/drawing/2014/main" id="{A31FAC23-F0EF-9EF9-9CA1-5B774C9BEE7B}"/>
              </a:ext>
            </a:extLst>
          </p:cNvPr>
          <p:cNvSpPr txBox="1"/>
          <p:nvPr/>
        </p:nvSpPr>
        <p:spPr>
          <a:xfrm>
            <a:off x="4976939" y="3900723"/>
            <a:ext cx="2280733" cy="584775"/>
          </a:xfrm>
          <a:prstGeom prst="rect">
            <a:avLst/>
          </a:prstGeom>
          <a:noFill/>
        </p:spPr>
        <p:txBody>
          <a:bodyPr wrap="square"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600" b="1">
                <a:solidFill>
                  <a:srgbClr val="653DCB"/>
                </a:solidFill>
                <a:latin typeface="Arial" panose="020B0604020202020204" pitchFamily="34" charset="0"/>
                <a:cs typeface="Arial" panose="020B0604020202020204" pitchFamily="34" charset="0"/>
              </a:rPr>
              <a:t>Protect Critical Cloud Application</a:t>
            </a:r>
          </a:p>
        </p:txBody>
      </p:sp>
      <p:sp>
        <p:nvSpPr>
          <p:cNvPr id="9" name="TextBox 8">
            <a:extLst>
              <a:ext uri="{FF2B5EF4-FFF2-40B4-BE49-F238E27FC236}">
                <a16:creationId xmlns:a16="http://schemas.microsoft.com/office/drawing/2014/main" id="{DDE014CA-D7D0-B56C-71D3-DB31C7557DA1}"/>
              </a:ext>
            </a:extLst>
          </p:cNvPr>
          <p:cNvSpPr txBox="1"/>
          <p:nvPr/>
        </p:nvSpPr>
        <p:spPr>
          <a:xfrm>
            <a:off x="8124779" y="3927459"/>
            <a:ext cx="2280733" cy="584775"/>
          </a:xfrm>
          <a:prstGeom prst="rect">
            <a:avLst/>
          </a:prstGeom>
          <a:noFill/>
        </p:spPr>
        <p:txBody>
          <a:bodyPr wrap="square"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600" b="1">
                <a:solidFill>
                  <a:srgbClr val="653DCB"/>
                </a:solidFill>
                <a:latin typeface="Arial" panose="020B0604020202020204" pitchFamily="34" charset="0"/>
                <a:cs typeface="Arial" panose="020B0604020202020204" pitchFamily="34" charset="0"/>
              </a:rPr>
              <a:t>Alert Management &amp; Remediation</a:t>
            </a:r>
          </a:p>
        </p:txBody>
      </p:sp>
      <p:sp>
        <p:nvSpPr>
          <p:cNvPr id="11" name="Plus 10">
            <a:extLst>
              <a:ext uri="{FF2B5EF4-FFF2-40B4-BE49-F238E27FC236}">
                <a16:creationId xmlns:a16="http://schemas.microsoft.com/office/drawing/2014/main" id="{BDF18A53-A4B2-CA25-092E-13A79748A67D}"/>
              </a:ext>
            </a:extLst>
          </p:cNvPr>
          <p:cNvSpPr/>
          <p:nvPr/>
        </p:nvSpPr>
        <p:spPr>
          <a:xfrm>
            <a:off x="7164764" y="2824292"/>
            <a:ext cx="914400" cy="914400"/>
          </a:xfrm>
          <a:prstGeom prst="mathPlus">
            <a:avLst/>
          </a:prstGeom>
          <a:solidFill>
            <a:srgbClr val="653DC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Icon&#10;&#10;Description automatically generated">
            <a:extLst>
              <a:ext uri="{FF2B5EF4-FFF2-40B4-BE49-F238E27FC236}">
                <a16:creationId xmlns:a16="http://schemas.microsoft.com/office/drawing/2014/main" id="{14D3825A-5F42-4D01-F6E0-1DE1FB3EC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517" y="636225"/>
            <a:ext cx="954705" cy="825691"/>
          </a:xfrm>
          <a:prstGeom prst="rect">
            <a:avLst/>
          </a:prstGeom>
        </p:spPr>
      </p:pic>
      <p:pic>
        <p:nvPicPr>
          <p:cNvPr id="12" name="Picture 11">
            <a:extLst>
              <a:ext uri="{FF2B5EF4-FFF2-40B4-BE49-F238E27FC236}">
                <a16:creationId xmlns:a16="http://schemas.microsoft.com/office/drawing/2014/main" id="{8F241857-4FEE-29FE-7ACD-7A83302F91BF}"/>
              </a:ext>
            </a:extLst>
          </p:cNvPr>
          <p:cNvPicPr>
            <a:picLocks noChangeAspect="1"/>
          </p:cNvPicPr>
          <p:nvPr/>
        </p:nvPicPr>
        <p:blipFill>
          <a:blip r:embed="rId4"/>
          <a:stretch>
            <a:fillRect/>
          </a:stretch>
        </p:blipFill>
        <p:spPr>
          <a:xfrm>
            <a:off x="5337061" y="2478758"/>
            <a:ext cx="1421965" cy="1421965"/>
          </a:xfrm>
          <a:prstGeom prst="rect">
            <a:avLst/>
          </a:prstGeom>
        </p:spPr>
      </p:pic>
      <p:pic>
        <p:nvPicPr>
          <p:cNvPr id="5" name="Picture 4">
            <a:extLst>
              <a:ext uri="{FF2B5EF4-FFF2-40B4-BE49-F238E27FC236}">
                <a16:creationId xmlns:a16="http://schemas.microsoft.com/office/drawing/2014/main" id="{476CA894-18AB-34F6-B9DD-14E0AD8D794E}"/>
              </a:ext>
            </a:extLst>
          </p:cNvPr>
          <p:cNvPicPr>
            <a:picLocks noChangeAspect="1"/>
          </p:cNvPicPr>
          <p:nvPr/>
        </p:nvPicPr>
        <p:blipFill>
          <a:blip r:embed="rId5"/>
          <a:stretch>
            <a:fillRect/>
          </a:stretch>
        </p:blipFill>
        <p:spPr>
          <a:xfrm>
            <a:off x="8554164" y="2418110"/>
            <a:ext cx="1421964" cy="1421964"/>
          </a:xfrm>
          <a:prstGeom prst="rect">
            <a:avLst/>
          </a:prstGeom>
        </p:spPr>
      </p:pic>
      <p:sp>
        <p:nvSpPr>
          <p:cNvPr id="10" name="Plus 9">
            <a:extLst>
              <a:ext uri="{FF2B5EF4-FFF2-40B4-BE49-F238E27FC236}">
                <a16:creationId xmlns:a16="http://schemas.microsoft.com/office/drawing/2014/main" id="{727F1454-1E97-9931-270A-2B24BDF8394A}"/>
              </a:ext>
            </a:extLst>
          </p:cNvPr>
          <p:cNvSpPr/>
          <p:nvPr/>
        </p:nvSpPr>
        <p:spPr>
          <a:xfrm>
            <a:off x="4016924" y="2824292"/>
            <a:ext cx="914400" cy="914400"/>
          </a:xfrm>
          <a:prstGeom prst="mathPlus">
            <a:avLst/>
          </a:prstGeom>
          <a:solidFill>
            <a:srgbClr val="653DC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AA7CF73-21F4-1C22-482E-51AF6975A1DD}"/>
              </a:ext>
            </a:extLst>
          </p:cNvPr>
          <p:cNvPicPr>
            <a:picLocks noChangeAspect="1"/>
          </p:cNvPicPr>
          <p:nvPr/>
        </p:nvPicPr>
        <p:blipFill>
          <a:blip r:embed="rId6"/>
          <a:srcRect/>
          <a:stretch/>
        </p:blipFill>
        <p:spPr>
          <a:xfrm>
            <a:off x="2119960" y="2468895"/>
            <a:ext cx="1421964" cy="1421964"/>
          </a:xfrm>
          <a:prstGeom prst="rect">
            <a:avLst/>
          </a:prstGeom>
        </p:spPr>
      </p:pic>
      <p:sp>
        <p:nvSpPr>
          <p:cNvPr id="16" name="TextBox 15">
            <a:extLst>
              <a:ext uri="{FF2B5EF4-FFF2-40B4-BE49-F238E27FC236}">
                <a16:creationId xmlns:a16="http://schemas.microsoft.com/office/drawing/2014/main" id="{D6219126-ABED-FA1C-7CE6-A29235AA066A}"/>
              </a:ext>
            </a:extLst>
          </p:cNvPr>
          <p:cNvSpPr txBox="1"/>
          <p:nvPr/>
        </p:nvSpPr>
        <p:spPr>
          <a:xfrm>
            <a:off x="1736191" y="3927459"/>
            <a:ext cx="2280733" cy="584775"/>
          </a:xfrm>
          <a:prstGeom prst="rect">
            <a:avLst/>
          </a:prstGeom>
          <a:noFill/>
        </p:spPr>
        <p:txBody>
          <a:bodyPr wrap="square"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600" b="1">
                <a:solidFill>
                  <a:srgbClr val="653DCB"/>
                </a:solidFill>
                <a:latin typeface="Arial" panose="020B0604020202020204" pitchFamily="34" charset="0"/>
                <a:cs typeface="Arial" panose="020B0604020202020204" pitchFamily="34" charset="0"/>
              </a:rPr>
              <a:t>Connect to Critical</a:t>
            </a:r>
          </a:p>
          <a:p>
            <a:pPr algn="ctr"/>
            <a:r>
              <a:rPr lang="en-US" sz="1600" b="1">
                <a:solidFill>
                  <a:srgbClr val="653DCB"/>
                </a:solidFill>
                <a:latin typeface="Arial" panose="020B0604020202020204" pitchFamily="34" charset="0"/>
                <a:cs typeface="Arial" panose="020B0604020202020204" pitchFamily="34" charset="0"/>
              </a:rPr>
              <a:t>Applications</a:t>
            </a:r>
          </a:p>
        </p:txBody>
      </p:sp>
      <p:sp>
        <p:nvSpPr>
          <p:cNvPr id="20" name="TextBox 19">
            <a:extLst>
              <a:ext uri="{FF2B5EF4-FFF2-40B4-BE49-F238E27FC236}">
                <a16:creationId xmlns:a16="http://schemas.microsoft.com/office/drawing/2014/main" id="{01EDA46E-41BD-7E0C-FC4F-52420B995C2C}"/>
              </a:ext>
            </a:extLst>
          </p:cNvPr>
          <p:cNvSpPr txBox="1"/>
          <p:nvPr/>
        </p:nvSpPr>
        <p:spPr>
          <a:xfrm>
            <a:off x="1921468" y="4494197"/>
            <a:ext cx="1824057" cy="1292662"/>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Connect to SaaS Apps that run your business AWS, Zoom, Office 365, G-Suite, </a:t>
            </a:r>
            <a:r>
              <a:rPr lang="en-US" altLang="ja-JP" sz="1200" i="1" err="1">
                <a:solidFill>
                  <a:schemeClr val="bg1"/>
                </a:solidFill>
                <a:latin typeface="Arial" panose="020B0604020202020204" pitchFamily="34" charset="0"/>
                <a:cs typeface="Arial" panose="020B0604020202020204" pitchFamily="34" charset="0"/>
              </a:rPr>
              <a:t>Hubspot</a:t>
            </a:r>
            <a:r>
              <a:rPr lang="en-US" altLang="ja-JP" sz="1200" i="1">
                <a:solidFill>
                  <a:schemeClr val="bg1"/>
                </a:solidFill>
                <a:latin typeface="Arial" panose="020B0604020202020204" pitchFamily="34" charset="0"/>
                <a:cs typeface="Arial" panose="020B0604020202020204" pitchFamily="34" charset="0"/>
              </a:rPr>
              <a:t>, Salesforce, </a:t>
            </a:r>
            <a:r>
              <a:rPr lang="en-US" altLang="ja-JP" sz="1200" i="1" err="1">
                <a:solidFill>
                  <a:schemeClr val="bg1"/>
                </a:solidFill>
                <a:latin typeface="Arial" panose="020B0604020202020204" pitchFamily="34" charset="0"/>
                <a:cs typeface="Arial" panose="020B0604020202020204" pitchFamily="34" charset="0"/>
              </a:rPr>
              <a:t>Docusign</a:t>
            </a:r>
            <a:r>
              <a:rPr lang="en-US" altLang="ja-JP" sz="1200" i="1">
                <a:solidFill>
                  <a:schemeClr val="bg1"/>
                </a:solidFill>
                <a:latin typeface="Arial" panose="020B0604020202020204" pitchFamily="34" charset="0"/>
                <a:cs typeface="Arial" panose="020B0604020202020204" pitchFamily="34" charset="0"/>
              </a:rPr>
              <a:t> and more.</a:t>
            </a:r>
          </a:p>
        </p:txBody>
      </p:sp>
    </p:spTree>
    <p:extLst>
      <p:ext uri="{BB962C8B-B14F-4D97-AF65-F5344CB8AC3E}">
        <p14:creationId xmlns:p14="http://schemas.microsoft.com/office/powerpoint/2010/main" val="3726678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768030F-4B95-E550-8822-0589378E4CA7}"/>
              </a:ext>
            </a:extLst>
          </p:cNvPr>
          <p:cNvSpPr/>
          <p:nvPr/>
        </p:nvSpPr>
        <p:spPr>
          <a:xfrm>
            <a:off x="541805" y="1153772"/>
            <a:ext cx="3146391" cy="5271835"/>
          </a:xfrm>
          <a:prstGeom prst="rect">
            <a:avLst/>
          </a:prstGeom>
          <a:noFill/>
          <a:ln>
            <a:solidFill>
              <a:srgbClr val="7C4DFF"/>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pic>
        <p:nvPicPr>
          <p:cNvPr id="4" name="Picture 3">
            <a:extLst>
              <a:ext uri="{FF2B5EF4-FFF2-40B4-BE49-F238E27FC236}">
                <a16:creationId xmlns:a16="http://schemas.microsoft.com/office/drawing/2014/main" id="{4CAECD01-B723-6EA4-95B7-E4E9AD2651E4}"/>
              </a:ext>
            </a:extLst>
          </p:cNvPr>
          <p:cNvPicPr>
            <a:picLocks noChangeAspect="1"/>
          </p:cNvPicPr>
          <p:nvPr/>
        </p:nvPicPr>
        <p:blipFill>
          <a:blip r:embed="rId2"/>
          <a:stretch>
            <a:fillRect/>
          </a:stretch>
        </p:blipFill>
        <p:spPr>
          <a:xfrm>
            <a:off x="2699268" y="5243696"/>
            <a:ext cx="853440" cy="853440"/>
          </a:xfrm>
          <a:prstGeom prst="rect">
            <a:avLst/>
          </a:prstGeom>
        </p:spPr>
      </p:pic>
      <p:pic>
        <p:nvPicPr>
          <p:cNvPr id="5" name="Picture 4">
            <a:extLst>
              <a:ext uri="{FF2B5EF4-FFF2-40B4-BE49-F238E27FC236}">
                <a16:creationId xmlns:a16="http://schemas.microsoft.com/office/drawing/2014/main" id="{A1C43C2B-5301-DCB7-AACE-A43C77DDFA1E}"/>
              </a:ext>
            </a:extLst>
          </p:cNvPr>
          <p:cNvPicPr>
            <a:picLocks noChangeAspect="1"/>
          </p:cNvPicPr>
          <p:nvPr/>
        </p:nvPicPr>
        <p:blipFill>
          <a:blip r:embed="rId3"/>
          <a:stretch>
            <a:fillRect/>
          </a:stretch>
        </p:blipFill>
        <p:spPr>
          <a:xfrm>
            <a:off x="785897" y="4117031"/>
            <a:ext cx="853440" cy="853440"/>
          </a:xfrm>
          <a:prstGeom prst="rect">
            <a:avLst/>
          </a:prstGeom>
        </p:spPr>
      </p:pic>
      <p:pic>
        <p:nvPicPr>
          <p:cNvPr id="6" name="Picture 5">
            <a:extLst>
              <a:ext uri="{FF2B5EF4-FFF2-40B4-BE49-F238E27FC236}">
                <a16:creationId xmlns:a16="http://schemas.microsoft.com/office/drawing/2014/main" id="{8972C808-67B7-430A-6B64-17984BC15EFF}"/>
              </a:ext>
            </a:extLst>
          </p:cNvPr>
          <p:cNvPicPr>
            <a:picLocks noChangeAspect="1"/>
          </p:cNvPicPr>
          <p:nvPr/>
        </p:nvPicPr>
        <p:blipFill>
          <a:blip r:embed="rId4"/>
          <a:stretch>
            <a:fillRect/>
          </a:stretch>
        </p:blipFill>
        <p:spPr>
          <a:xfrm>
            <a:off x="2699268" y="3018391"/>
            <a:ext cx="853440" cy="853440"/>
          </a:xfrm>
          <a:prstGeom prst="rect">
            <a:avLst/>
          </a:prstGeom>
        </p:spPr>
      </p:pic>
      <p:pic>
        <p:nvPicPr>
          <p:cNvPr id="7" name="Picture 6">
            <a:extLst>
              <a:ext uri="{FF2B5EF4-FFF2-40B4-BE49-F238E27FC236}">
                <a16:creationId xmlns:a16="http://schemas.microsoft.com/office/drawing/2014/main" id="{697BC061-458E-C413-2172-37B854C02CF7}"/>
              </a:ext>
            </a:extLst>
          </p:cNvPr>
          <p:cNvPicPr>
            <a:picLocks noChangeAspect="1"/>
          </p:cNvPicPr>
          <p:nvPr/>
        </p:nvPicPr>
        <p:blipFill>
          <a:blip r:embed="rId5"/>
          <a:stretch>
            <a:fillRect/>
          </a:stretch>
        </p:blipFill>
        <p:spPr>
          <a:xfrm>
            <a:off x="785897" y="1870244"/>
            <a:ext cx="853440" cy="853440"/>
          </a:xfrm>
          <a:prstGeom prst="rect">
            <a:avLst/>
          </a:prstGeom>
        </p:spPr>
      </p:pic>
      <p:sp>
        <p:nvSpPr>
          <p:cNvPr id="8" name="TextBox 7">
            <a:extLst>
              <a:ext uri="{FF2B5EF4-FFF2-40B4-BE49-F238E27FC236}">
                <a16:creationId xmlns:a16="http://schemas.microsoft.com/office/drawing/2014/main" id="{DFCF9C45-EE28-F9F7-8C85-0FED14801EFE}"/>
              </a:ext>
            </a:extLst>
          </p:cNvPr>
          <p:cNvSpPr txBox="1"/>
          <p:nvPr/>
        </p:nvSpPr>
        <p:spPr>
          <a:xfrm>
            <a:off x="1733324" y="2028038"/>
            <a:ext cx="1824057" cy="553997"/>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No noise –                     we manage the alerts</a:t>
            </a:r>
          </a:p>
        </p:txBody>
      </p:sp>
      <p:sp>
        <p:nvSpPr>
          <p:cNvPr id="9" name="TextBox 8">
            <a:extLst>
              <a:ext uri="{FF2B5EF4-FFF2-40B4-BE49-F238E27FC236}">
                <a16:creationId xmlns:a16="http://schemas.microsoft.com/office/drawing/2014/main" id="{2E9590B2-3C20-6A26-8083-E0B60A170279}"/>
              </a:ext>
            </a:extLst>
          </p:cNvPr>
          <p:cNvSpPr txBox="1"/>
          <p:nvPr/>
        </p:nvSpPr>
        <p:spPr>
          <a:xfrm>
            <a:off x="739725" y="3059668"/>
            <a:ext cx="1824057" cy="738664"/>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Identify and remediate compromised cloud accounts</a:t>
            </a:r>
          </a:p>
        </p:txBody>
      </p:sp>
      <p:sp>
        <p:nvSpPr>
          <p:cNvPr id="10" name="TextBox 9">
            <a:extLst>
              <a:ext uri="{FF2B5EF4-FFF2-40B4-BE49-F238E27FC236}">
                <a16:creationId xmlns:a16="http://schemas.microsoft.com/office/drawing/2014/main" id="{28D472BA-AE6A-9FE0-9927-E5015A402616}"/>
              </a:ext>
            </a:extLst>
          </p:cNvPr>
          <p:cNvSpPr txBox="1"/>
          <p:nvPr/>
        </p:nvSpPr>
        <p:spPr>
          <a:xfrm>
            <a:off x="727309" y="5388559"/>
            <a:ext cx="1824057" cy="553997"/>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No additional staff requirements</a:t>
            </a:r>
          </a:p>
        </p:txBody>
      </p:sp>
      <p:sp>
        <p:nvSpPr>
          <p:cNvPr id="11" name="TextBox 10">
            <a:extLst>
              <a:ext uri="{FF2B5EF4-FFF2-40B4-BE49-F238E27FC236}">
                <a16:creationId xmlns:a16="http://schemas.microsoft.com/office/drawing/2014/main" id="{55D5DDA2-E9FE-AF9B-AF96-6F77A4F3F3DA}"/>
              </a:ext>
            </a:extLst>
          </p:cNvPr>
          <p:cNvSpPr txBox="1"/>
          <p:nvPr/>
        </p:nvSpPr>
        <p:spPr>
          <a:xfrm>
            <a:off x="1728652" y="4260238"/>
            <a:ext cx="1824057" cy="553997"/>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Full visibility and board ready reporting</a:t>
            </a:r>
          </a:p>
        </p:txBody>
      </p:sp>
      <p:sp>
        <p:nvSpPr>
          <p:cNvPr id="12" name="TextBox 11">
            <a:extLst>
              <a:ext uri="{FF2B5EF4-FFF2-40B4-BE49-F238E27FC236}">
                <a16:creationId xmlns:a16="http://schemas.microsoft.com/office/drawing/2014/main" id="{9065BA1A-6BD5-8F13-E3D1-112E2FBFB98E}"/>
              </a:ext>
            </a:extLst>
          </p:cNvPr>
          <p:cNvSpPr txBox="1"/>
          <p:nvPr/>
        </p:nvSpPr>
        <p:spPr>
          <a:xfrm>
            <a:off x="4245917" y="770989"/>
            <a:ext cx="8466296" cy="584775"/>
          </a:xfrm>
          <a:prstGeom prst="rect">
            <a:avLst/>
          </a:prstGeom>
          <a:noFill/>
        </p:spPr>
        <p:txBody>
          <a:bodyPr wrap="square" rtlCol="0" anchor="t">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3200" b="1">
                <a:solidFill>
                  <a:schemeClr val="bg1"/>
                </a:solidFill>
                <a:latin typeface="Arial"/>
                <a:cs typeface="Arial"/>
              </a:rPr>
              <a:t>Cloud SaaS Management (CSM)</a:t>
            </a:r>
          </a:p>
        </p:txBody>
      </p:sp>
      <p:sp>
        <p:nvSpPr>
          <p:cNvPr id="13" name="TextBox 12">
            <a:extLst>
              <a:ext uri="{FF2B5EF4-FFF2-40B4-BE49-F238E27FC236}">
                <a16:creationId xmlns:a16="http://schemas.microsoft.com/office/drawing/2014/main" id="{E57CD980-4BD6-8FF6-E396-611E02CF9109}"/>
              </a:ext>
            </a:extLst>
          </p:cNvPr>
          <p:cNvSpPr txBox="1"/>
          <p:nvPr/>
        </p:nvSpPr>
        <p:spPr>
          <a:xfrm>
            <a:off x="4245917" y="1470388"/>
            <a:ext cx="7404279" cy="1333699"/>
          </a:xfrm>
          <a:prstGeom prst="rect">
            <a:avLst/>
          </a:prstGeom>
          <a:noFill/>
        </p:spPr>
        <p:txBody>
          <a:bodyPr wrap="square" lIns="91440" tIns="91440" rIns="91440" bIns="91440" rtlCol="0" anchor="t">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867" i="1">
                <a:solidFill>
                  <a:schemeClr val="bg1">
                    <a:lumMod val="75000"/>
                  </a:schemeClr>
                </a:solidFill>
                <a:latin typeface="Arial"/>
                <a:ea typeface="ＭＳ Ｐゴシック"/>
                <a:cs typeface="Arial"/>
              </a:rPr>
              <a:t>Gives you the visibility needed to detect and investigate breaches uncover insider threats and secure the most commonly used SaaS applications like Salesforce, Zoom, Office 365, AWS, Slack, G-Suite, Azure and more. </a:t>
            </a:r>
            <a:endParaRPr lang="en-US" altLang="ja-JP" sz="1867" i="1">
              <a:solidFill>
                <a:schemeClr val="bg1">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3C27C8B-5EF9-09B0-344C-980DC3593DC2}"/>
              </a:ext>
            </a:extLst>
          </p:cNvPr>
          <p:cNvSpPr txBox="1"/>
          <p:nvPr/>
        </p:nvSpPr>
        <p:spPr>
          <a:xfrm>
            <a:off x="4245917" y="2971780"/>
            <a:ext cx="7946083" cy="2216376"/>
          </a:xfrm>
          <a:prstGeom prst="rect">
            <a:avLst/>
          </a:prstGeom>
          <a:noFill/>
        </p:spPr>
        <p:txBody>
          <a:bodyPr wrap="square" lIns="91440" tIns="91440" rIns="91440" bIns="91440" rtlCol="0" anchor="t">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867" b="1">
                <a:solidFill>
                  <a:srgbClr val="95FFFF"/>
                </a:solidFill>
                <a:latin typeface="Arial"/>
                <a:ea typeface="ＭＳ Ｐゴシック"/>
                <a:cs typeface="Arial"/>
              </a:rPr>
              <a:t>How Cyvatar Secures You</a:t>
            </a:r>
          </a:p>
          <a:p>
            <a:pPr marL="380990" indent="-380990" fontAlgn="base">
              <a:spcBef>
                <a:spcPts val="600"/>
              </a:spcBef>
              <a:spcAft>
                <a:spcPct val="0"/>
              </a:spcAft>
              <a:buBlip>
                <a:blip r:embed="rId6"/>
              </a:buBlip>
            </a:pPr>
            <a:r>
              <a:rPr lang="en-US" altLang="ja-JP" sz="1867">
                <a:solidFill>
                  <a:schemeClr val="bg1"/>
                </a:solidFill>
                <a:latin typeface="Arial"/>
                <a:ea typeface="ＭＳ Ｐゴシック"/>
                <a:cs typeface="Arial"/>
              </a:rPr>
              <a:t>Cloud Assessment to identify risks within identified SaaS applications</a:t>
            </a:r>
          </a:p>
          <a:p>
            <a:pPr marL="380990" indent="-380990" fontAlgn="base">
              <a:spcBef>
                <a:spcPts val="600"/>
              </a:spcBef>
              <a:spcAft>
                <a:spcPct val="0"/>
              </a:spcAft>
              <a:buBlip>
                <a:blip r:embed="rId6"/>
              </a:buBlip>
            </a:pPr>
            <a:r>
              <a:rPr lang="en-US" altLang="ja-JP" sz="1867">
                <a:solidFill>
                  <a:schemeClr val="bg1"/>
                </a:solidFill>
                <a:latin typeface="Arial"/>
                <a:ea typeface="ＭＳ Ｐゴシック"/>
                <a:cs typeface="Arial"/>
              </a:rPr>
              <a:t>Development of a remediation plan and schedule remediation of any gaps and risks found</a:t>
            </a:r>
          </a:p>
          <a:p>
            <a:pPr marL="380990" indent="-380990" fontAlgn="base">
              <a:spcBef>
                <a:spcPts val="600"/>
              </a:spcBef>
              <a:spcAft>
                <a:spcPct val="0"/>
              </a:spcAft>
              <a:buBlip>
                <a:blip r:embed="rId6"/>
              </a:buBlip>
            </a:pPr>
            <a:r>
              <a:rPr lang="en-US" altLang="ja-JP" sz="1867">
                <a:solidFill>
                  <a:schemeClr val="bg1"/>
                </a:solidFill>
                <a:latin typeface="Arial"/>
                <a:ea typeface="ＭＳ Ｐゴシック"/>
                <a:cs typeface="Arial"/>
              </a:rPr>
              <a:t>Maintenance of the remediated status</a:t>
            </a:r>
          </a:p>
          <a:p>
            <a:pPr marL="380990" indent="-380990" fontAlgn="base">
              <a:spcBef>
                <a:spcPts val="600"/>
              </a:spcBef>
              <a:spcAft>
                <a:spcPct val="0"/>
              </a:spcAft>
              <a:buBlip>
                <a:blip r:embed="rId6"/>
              </a:buBlip>
            </a:pPr>
            <a:r>
              <a:rPr lang="en-US" altLang="ja-JP" sz="1867">
                <a:solidFill>
                  <a:schemeClr val="bg1"/>
                </a:solidFill>
                <a:latin typeface="Arial"/>
                <a:ea typeface="ＭＳ Ｐゴシック"/>
                <a:cs typeface="Arial"/>
              </a:rPr>
              <a:t>Monthly executive reporting</a:t>
            </a:r>
          </a:p>
        </p:txBody>
      </p:sp>
      <p:sp>
        <p:nvSpPr>
          <p:cNvPr id="16" name="Hexagon 15">
            <a:extLst>
              <a:ext uri="{FF2B5EF4-FFF2-40B4-BE49-F238E27FC236}">
                <a16:creationId xmlns:a16="http://schemas.microsoft.com/office/drawing/2014/main" id="{81E360FD-1129-59CA-EB4E-2E33F270FEEE}"/>
              </a:ext>
            </a:extLst>
          </p:cNvPr>
          <p:cNvSpPr/>
          <p:nvPr/>
        </p:nvSpPr>
        <p:spPr>
          <a:xfrm rot="5400000">
            <a:off x="1535880" y="451745"/>
            <a:ext cx="1158240" cy="1060704"/>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800"/>
          </a:p>
        </p:txBody>
      </p:sp>
      <p:pic>
        <p:nvPicPr>
          <p:cNvPr id="19" name="Picture 18" descr="Icon&#10;&#10;Description automatically generated">
            <a:extLst>
              <a:ext uri="{FF2B5EF4-FFF2-40B4-BE49-F238E27FC236}">
                <a16:creationId xmlns:a16="http://schemas.microsoft.com/office/drawing/2014/main" id="{DEA88D7A-83A3-9761-9A48-90705510BA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4649" y="542297"/>
            <a:ext cx="954705" cy="825691"/>
          </a:xfrm>
          <a:prstGeom prst="rect">
            <a:avLst/>
          </a:prstGeom>
        </p:spPr>
      </p:pic>
      <p:pic>
        <p:nvPicPr>
          <p:cNvPr id="2" name="Picture 1" descr="A red blue and black squares&#10;&#10;Description automatically generated">
            <a:hlinkClick r:id="rId8"/>
            <a:extLst>
              <a:ext uri="{FF2B5EF4-FFF2-40B4-BE49-F238E27FC236}">
                <a16:creationId xmlns:a16="http://schemas.microsoft.com/office/drawing/2014/main" id="{E35AF356-1B33-3753-4222-ACD10C9BAB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70942" y="5489103"/>
            <a:ext cx="1077732" cy="1077732"/>
          </a:xfrm>
          <a:prstGeom prst="rect">
            <a:avLst/>
          </a:prstGeom>
        </p:spPr>
      </p:pic>
      <p:pic>
        <p:nvPicPr>
          <p:cNvPr id="3" name="Picture 2" descr="A colorful letter g&#10;&#10;Description automatically generated">
            <a:hlinkClick r:id="rId8"/>
            <a:extLst>
              <a:ext uri="{FF2B5EF4-FFF2-40B4-BE49-F238E27FC236}">
                <a16:creationId xmlns:a16="http://schemas.microsoft.com/office/drawing/2014/main" id="{A0BEF7F3-9772-40FE-FA6B-57CD2ED80F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54796" y="5471468"/>
            <a:ext cx="1077732" cy="1077732"/>
          </a:xfrm>
          <a:prstGeom prst="rect">
            <a:avLst/>
          </a:prstGeom>
        </p:spPr>
      </p:pic>
      <p:pic>
        <p:nvPicPr>
          <p:cNvPr id="15" name="Picture 14" descr="A orange circle and dots&#10;&#10;Description automatically generated with medium confidence">
            <a:hlinkClick r:id="rId8"/>
            <a:extLst>
              <a:ext uri="{FF2B5EF4-FFF2-40B4-BE49-F238E27FC236}">
                <a16:creationId xmlns:a16="http://schemas.microsoft.com/office/drawing/2014/main" id="{54AFE291-1C9C-FC5F-BE05-0D96E8B835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08833" y="5489103"/>
            <a:ext cx="1077732" cy="1077732"/>
          </a:xfrm>
          <a:prstGeom prst="rect">
            <a:avLst/>
          </a:prstGeom>
        </p:spPr>
      </p:pic>
      <p:pic>
        <p:nvPicPr>
          <p:cNvPr id="17" name="Picture 16" descr="A colorful logo with different colors&#10;&#10;Description automatically generated">
            <a:hlinkClick r:id="rId8"/>
            <a:extLst>
              <a:ext uri="{FF2B5EF4-FFF2-40B4-BE49-F238E27FC236}">
                <a16:creationId xmlns:a16="http://schemas.microsoft.com/office/drawing/2014/main" id="{508B559D-5C06-6FFC-8809-9DEAB7319AE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62870" y="5489103"/>
            <a:ext cx="1077732" cy="1077732"/>
          </a:xfrm>
          <a:prstGeom prst="rect">
            <a:avLst/>
          </a:prstGeom>
        </p:spPr>
      </p:pic>
      <p:pic>
        <p:nvPicPr>
          <p:cNvPr id="20" name="Picture 19" descr="A logo of a lightbulb&#10;&#10;Description automatically generated">
            <a:hlinkClick r:id="rId8"/>
            <a:extLst>
              <a:ext uri="{FF2B5EF4-FFF2-40B4-BE49-F238E27FC236}">
                <a16:creationId xmlns:a16="http://schemas.microsoft.com/office/drawing/2014/main" id="{29912CDA-C4F9-E5E3-C772-47478378E85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16907" y="5489103"/>
            <a:ext cx="1077732" cy="1077732"/>
          </a:xfrm>
          <a:prstGeom prst="rect">
            <a:avLst/>
          </a:prstGeom>
        </p:spPr>
      </p:pic>
    </p:spTree>
    <p:extLst>
      <p:ext uri="{BB962C8B-B14F-4D97-AF65-F5344CB8AC3E}">
        <p14:creationId xmlns:p14="http://schemas.microsoft.com/office/powerpoint/2010/main" val="304327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09635C-F520-C121-B867-808410CB85F8}"/>
              </a:ext>
            </a:extLst>
          </p:cNvPr>
          <p:cNvSpPr/>
          <p:nvPr/>
        </p:nvSpPr>
        <p:spPr>
          <a:xfrm>
            <a:off x="566549" y="1002713"/>
            <a:ext cx="3146391" cy="5271835"/>
          </a:xfrm>
          <a:prstGeom prst="rect">
            <a:avLst/>
          </a:prstGeom>
          <a:noFill/>
          <a:ln>
            <a:solidFill>
              <a:srgbClr val="7C4DFF"/>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8" name="TextBox 7">
            <a:extLst>
              <a:ext uri="{FF2B5EF4-FFF2-40B4-BE49-F238E27FC236}">
                <a16:creationId xmlns:a16="http://schemas.microsoft.com/office/drawing/2014/main" id="{D810150D-027B-F147-941A-AA3E741A329A}"/>
              </a:ext>
            </a:extLst>
          </p:cNvPr>
          <p:cNvSpPr txBox="1"/>
          <p:nvPr/>
        </p:nvSpPr>
        <p:spPr>
          <a:xfrm>
            <a:off x="4283797" y="1339518"/>
            <a:ext cx="7461473" cy="1169551"/>
          </a:xfrm>
          <a:prstGeom prst="rect">
            <a:avLst/>
          </a:prstGeom>
          <a:noFill/>
        </p:spPr>
        <p:txBody>
          <a:bodyPr wrap="square" lIns="91440" tIns="91440" rIns="91440" bIns="91440" rtlCol="0" anchor="t">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spcBef>
                <a:spcPts val="600"/>
              </a:spcBef>
              <a:spcAft>
                <a:spcPct val="0"/>
              </a:spcAft>
            </a:pPr>
            <a:r>
              <a:rPr lang="en-US" altLang="ja-JP" sz="1600" i="1">
                <a:solidFill>
                  <a:schemeClr val="bg1">
                    <a:lumMod val="75000"/>
                  </a:schemeClr>
                </a:solidFill>
                <a:latin typeface="Arial"/>
                <a:ea typeface="ＭＳ Ｐゴシック"/>
                <a:cs typeface="Arial"/>
              </a:rPr>
              <a:t>Cyvatar’s </a:t>
            </a:r>
            <a:r>
              <a:rPr lang="en-US" sz="1600" i="1">
                <a:solidFill>
                  <a:schemeClr val="bg1">
                    <a:lumMod val="75000"/>
                  </a:schemeClr>
                </a:solidFill>
                <a:latin typeface="Arial"/>
                <a:ea typeface="ＭＳ Ｐゴシック"/>
                <a:cs typeface="Arial"/>
              </a:rPr>
              <a:t>Multi-factor Authentication</a:t>
            </a:r>
            <a:r>
              <a:rPr lang="en-US" altLang="ja-JP" sz="1600" i="1">
                <a:solidFill>
                  <a:schemeClr val="bg1">
                    <a:lumMod val="75000"/>
                  </a:schemeClr>
                </a:solidFill>
                <a:latin typeface="Arial"/>
                <a:ea typeface="ＭＳ Ｐゴシック"/>
                <a:cs typeface="Arial"/>
              </a:rPr>
              <a:t> (MFA) Subscription makes it harder for attackers to penetrate networks and obtain account access.  Helps prevent credential compromise.  Adds protection to individuals by controlling access to applications through an additional verification capability.  </a:t>
            </a:r>
            <a:endParaRPr lang="en-US" altLang="ja-JP">
              <a:solidFill>
                <a:schemeClr val="bg1">
                  <a:lumMod val="75000"/>
                </a:schemeClr>
              </a:solidFill>
              <a:ea typeface="ＭＳ Ｐゴシック"/>
            </a:endParaRPr>
          </a:p>
        </p:txBody>
      </p:sp>
      <p:sp>
        <p:nvSpPr>
          <p:cNvPr id="25" name="TextBox 24">
            <a:extLst>
              <a:ext uri="{FF2B5EF4-FFF2-40B4-BE49-F238E27FC236}">
                <a16:creationId xmlns:a16="http://schemas.microsoft.com/office/drawing/2014/main" id="{9A0FDCA4-8049-DC46-A06C-7E613C9B249B}"/>
              </a:ext>
            </a:extLst>
          </p:cNvPr>
          <p:cNvSpPr txBox="1"/>
          <p:nvPr/>
        </p:nvSpPr>
        <p:spPr>
          <a:xfrm>
            <a:off x="4245917" y="2566253"/>
            <a:ext cx="7946083" cy="2910199"/>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867" b="1">
                <a:solidFill>
                  <a:srgbClr val="95FFFF"/>
                </a:solidFill>
                <a:latin typeface="Arial" panose="020B0604020202020204" pitchFamily="34" charset="0"/>
                <a:cs typeface="Arial" panose="020B0604020202020204" pitchFamily="34" charset="0"/>
              </a:rPr>
              <a:t>How Cyvatar Secures You</a:t>
            </a:r>
          </a:p>
          <a:p>
            <a:pPr marL="380981" indent="-380981" fontAlgn="base">
              <a:spcBef>
                <a:spcPts val="600"/>
              </a:spcBef>
              <a:spcAft>
                <a:spcPct val="0"/>
              </a:spcAft>
              <a:buBlip>
                <a:blip r:embed="rId3"/>
              </a:buBlip>
            </a:pPr>
            <a:r>
              <a:rPr lang="en-US" altLang="ja-JP" sz="1867">
                <a:solidFill>
                  <a:schemeClr val="bg1"/>
                </a:solidFill>
                <a:latin typeface="Arial" panose="020B0604020202020204" pitchFamily="34" charset="0"/>
                <a:cs typeface="Arial" panose="020B0604020202020204" pitchFamily="34" charset="0"/>
              </a:rPr>
              <a:t>Solution installation, configuration, assessment, remediation, and maintenance of remediated state</a:t>
            </a:r>
          </a:p>
          <a:p>
            <a:pPr marL="380981" indent="-380981" fontAlgn="base">
              <a:spcBef>
                <a:spcPts val="600"/>
              </a:spcBef>
              <a:spcAft>
                <a:spcPct val="0"/>
              </a:spcAft>
              <a:buBlip>
                <a:blip r:embed="rId3"/>
              </a:buBlip>
            </a:pPr>
            <a:r>
              <a:rPr lang="en-US" altLang="ja-JP" sz="1867">
                <a:solidFill>
                  <a:schemeClr val="bg1"/>
                </a:solidFill>
                <a:latin typeface="Arial" panose="020B0604020202020204" pitchFamily="34" charset="0"/>
                <a:cs typeface="Arial" panose="020B0604020202020204" pitchFamily="34" charset="0"/>
              </a:rPr>
              <a:t>Secure cloud Single Sign On (SSO) solution compatible with apps like Outlook 365, Slack, AWS, </a:t>
            </a:r>
            <a:r>
              <a:rPr lang="en-US" altLang="ja-JP" sz="1867" err="1">
                <a:solidFill>
                  <a:schemeClr val="bg1"/>
                </a:solidFill>
                <a:latin typeface="Arial" panose="020B0604020202020204" pitchFamily="34" charset="0"/>
                <a:cs typeface="Arial" panose="020B0604020202020204" pitchFamily="34" charset="0"/>
              </a:rPr>
              <a:t>Gsuite</a:t>
            </a:r>
            <a:r>
              <a:rPr lang="en-US" altLang="ja-JP" sz="1867">
                <a:solidFill>
                  <a:schemeClr val="bg1"/>
                </a:solidFill>
                <a:latin typeface="Arial" panose="020B0604020202020204" pitchFamily="34" charset="0"/>
                <a:cs typeface="Arial" panose="020B0604020202020204" pitchFamily="34" charset="0"/>
              </a:rPr>
              <a:t>, Salesforce, and more</a:t>
            </a:r>
          </a:p>
          <a:p>
            <a:pPr marL="380981" indent="-380981" fontAlgn="base">
              <a:spcBef>
                <a:spcPts val="600"/>
              </a:spcBef>
              <a:spcAft>
                <a:spcPct val="0"/>
              </a:spcAft>
              <a:buBlip>
                <a:blip r:embed="rId3"/>
              </a:buBlip>
            </a:pPr>
            <a:r>
              <a:rPr lang="en-US" altLang="ja-JP" sz="1867">
                <a:solidFill>
                  <a:schemeClr val="bg1"/>
                </a:solidFill>
                <a:latin typeface="Arial" panose="020B0604020202020204" pitchFamily="34" charset="0"/>
                <a:cs typeface="Arial" panose="020B0604020202020204" pitchFamily="34" charset="0"/>
              </a:rPr>
              <a:t>License Management </a:t>
            </a:r>
          </a:p>
          <a:p>
            <a:pPr marL="380981" indent="-380981" fontAlgn="base">
              <a:spcBef>
                <a:spcPts val="600"/>
              </a:spcBef>
              <a:spcAft>
                <a:spcPct val="0"/>
              </a:spcAft>
              <a:buBlip>
                <a:blip r:embed="rId3"/>
              </a:buBlip>
            </a:pPr>
            <a:r>
              <a:rPr lang="en-US" altLang="ja-JP" sz="1867">
                <a:solidFill>
                  <a:schemeClr val="bg1"/>
                </a:solidFill>
                <a:latin typeface="Arial" panose="020B0604020202020204" pitchFamily="34" charset="0"/>
                <a:cs typeface="Arial" panose="020B0604020202020204" pitchFamily="34" charset="0"/>
              </a:rPr>
              <a:t>Measure and Analyze solution effectiveness</a:t>
            </a:r>
          </a:p>
          <a:p>
            <a:pPr marL="380981" indent="-380981" fontAlgn="base">
              <a:spcBef>
                <a:spcPts val="600"/>
              </a:spcBef>
              <a:spcAft>
                <a:spcPct val="0"/>
              </a:spcAft>
              <a:buBlip>
                <a:blip r:embed="rId3"/>
              </a:buBlip>
            </a:pPr>
            <a:r>
              <a:rPr lang="en-US" altLang="ja-JP" sz="1867">
                <a:solidFill>
                  <a:schemeClr val="bg1"/>
                </a:solidFill>
                <a:latin typeface="Arial" panose="020B0604020202020204" pitchFamily="34" charset="0"/>
                <a:cs typeface="Arial" panose="020B0604020202020204" pitchFamily="34" charset="0"/>
              </a:rPr>
              <a:t>Monthly Executive Reporting</a:t>
            </a:r>
          </a:p>
        </p:txBody>
      </p:sp>
      <p:sp>
        <p:nvSpPr>
          <p:cNvPr id="18" name="TextBox 17">
            <a:extLst>
              <a:ext uri="{FF2B5EF4-FFF2-40B4-BE49-F238E27FC236}">
                <a16:creationId xmlns:a16="http://schemas.microsoft.com/office/drawing/2014/main" id="{4F195A11-94F5-7744-AA6C-CC7248900C6B}"/>
              </a:ext>
            </a:extLst>
          </p:cNvPr>
          <p:cNvSpPr txBox="1"/>
          <p:nvPr/>
        </p:nvSpPr>
        <p:spPr>
          <a:xfrm>
            <a:off x="4245917" y="723965"/>
            <a:ext cx="8466296" cy="564322"/>
          </a:xfrm>
          <a:prstGeom prst="rect">
            <a:avLst/>
          </a:prstGeom>
          <a:noFill/>
        </p:spPr>
        <p:txBody>
          <a:bodyPr wrap="square"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3067" b="1">
                <a:solidFill>
                  <a:schemeClr val="bg1"/>
                </a:solidFill>
                <a:latin typeface="Arial" panose="020B0604020202020204" pitchFamily="34" charset="0"/>
                <a:cs typeface="Arial" panose="020B0604020202020204" pitchFamily="34" charset="0"/>
              </a:rPr>
              <a:t>Multi-factor Authentication Management</a:t>
            </a:r>
          </a:p>
        </p:txBody>
      </p:sp>
      <p:pic>
        <p:nvPicPr>
          <p:cNvPr id="7" name="Picture 6">
            <a:extLst>
              <a:ext uri="{FF2B5EF4-FFF2-40B4-BE49-F238E27FC236}">
                <a16:creationId xmlns:a16="http://schemas.microsoft.com/office/drawing/2014/main" id="{A1EC4934-7BF3-AD50-54CE-19B2A1E75674}"/>
              </a:ext>
            </a:extLst>
          </p:cNvPr>
          <p:cNvPicPr>
            <a:picLocks noChangeAspect="1"/>
          </p:cNvPicPr>
          <p:nvPr/>
        </p:nvPicPr>
        <p:blipFill>
          <a:blip r:embed="rId4"/>
          <a:srcRect/>
          <a:stretch/>
        </p:blipFill>
        <p:spPr>
          <a:xfrm>
            <a:off x="2699268" y="5243696"/>
            <a:ext cx="853440" cy="853440"/>
          </a:xfrm>
          <a:prstGeom prst="rect">
            <a:avLst/>
          </a:prstGeom>
        </p:spPr>
      </p:pic>
      <p:pic>
        <p:nvPicPr>
          <p:cNvPr id="9" name="Picture 8">
            <a:extLst>
              <a:ext uri="{FF2B5EF4-FFF2-40B4-BE49-F238E27FC236}">
                <a16:creationId xmlns:a16="http://schemas.microsoft.com/office/drawing/2014/main" id="{74A67511-FFA9-67F0-87B2-600C1B29A0F1}"/>
              </a:ext>
            </a:extLst>
          </p:cNvPr>
          <p:cNvPicPr>
            <a:picLocks noChangeAspect="1"/>
          </p:cNvPicPr>
          <p:nvPr/>
        </p:nvPicPr>
        <p:blipFill>
          <a:blip r:embed="rId5"/>
          <a:srcRect/>
          <a:stretch/>
        </p:blipFill>
        <p:spPr>
          <a:xfrm>
            <a:off x="785897" y="4117031"/>
            <a:ext cx="853440" cy="853440"/>
          </a:xfrm>
          <a:prstGeom prst="rect">
            <a:avLst/>
          </a:prstGeom>
        </p:spPr>
      </p:pic>
      <p:pic>
        <p:nvPicPr>
          <p:cNvPr id="10" name="Picture 9">
            <a:extLst>
              <a:ext uri="{FF2B5EF4-FFF2-40B4-BE49-F238E27FC236}">
                <a16:creationId xmlns:a16="http://schemas.microsoft.com/office/drawing/2014/main" id="{8D6DD314-CA16-30C3-2298-D9125D9CC286}"/>
              </a:ext>
            </a:extLst>
          </p:cNvPr>
          <p:cNvPicPr>
            <a:picLocks noChangeAspect="1"/>
          </p:cNvPicPr>
          <p:nvPr/>
        </p:nvPicPr>
        <p:blipFill>
          <a:blip r:embed="rId6"/>
          <a:srcRect/>
          <a:stretch/>
        </p:blipFill>
        <p:spPr>
          <a:xfrm>
            <a:off x="2699268" y="3018391"/>
            <a:ext cx="853440" cy="853440"/>
          </a:xfrm>
          <a:prstGeom prst="rect">
            <a:avLst/>
          </a:prstGeom>
        </p:spPr>
      </p:pic>
      <p:pic>
        <p:nvPicPr>
          <p:cNvPr id="11" name="Picture 10">
            <a:extLst>
              <a:ext uri="{FF2B5EF4-FFF2-40B4-BE49-F238E27FC236}">
                <a16:creationId xmlns:a16="http://schemas.microsoft.com/office/drawing/2014/main" id="{C7D4E83E-06EF-77F4-84F2-444EF1916D08}"/>
              </a:ext>
            </a:extLst>
          </p:cNvPr>
          <p:cNvPicPr>
            <a:picLocks noChangeAspect="1"/>
          </p:cNvPicPr>
          <p:nvPr/>
        </p:nvPicPr>
        <p:blipFill>
          <a:blip r:embed="rId7"/>
          <a:srcRect/>
          <a:stretch/>
        </p:blipFill>
        <p:spPr>
          <a:xfrm>
            <a:off x="785897" y="1779497"/>
            <a:ext cx="853440" cy="853440"/>
          </a:xfrm>
          <a:prstGeom prst="rect">
            <a:avLst/>
          </a:prstGeom>
        </p:spPr>
      </p:pic>
      <p:sp>
        <p:nvSpPr>
          <p:cNvPr id="12" name="TextBox 11">
            <a:extLst>
              <a:ext uri="{FF2B5EF4-FFF2-40B4-BE49-F238E27FC236}">
                <a16:creationId xmlns:a16="http://schemas.microsoft.com/office/drawing/2014/main" id="{64D8B3F0-4F4C-D9AB-7354-CF2BD806BADC}"/>
              </a:ext>
            </a:extLst>
          </p:cNvPr>
          <p:cNvSpPr txBox="1"/>
          <p:nvPr/>
        </p:nvSpPr>
        <p:spPr>
          <a:xfrm>
            <a:off x="1733325" y="1940586"/>
            <a:ext cx="1824057" cy="553997"/>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200" i="1">
                <a:solidFill>
                  <a:schemeClr val="bg1"/>
                </a:solidFill>
                <a:ea typeface="ＭＳ Ｐゴシック"/>
                <a:cs typeface="Arial"/>
              </a:rPr>
              <a:t>Prevent credential compromise</a:t>
            </a:r>
            <a:endParaRPr lang="en-US" altLang="ja-JP" sz="1200" i="1">
              <a:solidFill>
                <a:schemeClr val="bg1"/>
              </a:solidFill>
              <a:cs typeface="Arial" panose="020B0604020202020204" pitchFamily="34" charset="0"/>
            </a:endParaRPr>
          </a:p>
        </p:txBody>
      </p:sp>
      <p:sp>
        <p:nvSpPr>
          <p:cNvPr id="13" name="TextBox 12">
            <a:extLst>
              <a:ext uri="{FF2B5EF4-FFF2-40B4-BE49-F238E27FC236}">
                <a16:creationId xmlns:a16="http://schemas.microsoft.com/office/drawing/2014/main" id="{1B0D3D3F-12C2-0C96-D2CC-AEC28A81A8FD}"/>
              </a:ext>
            </a:extLst>
          </p:cNvPr>
          <p:cNvSpPr txBox="1"/>
          <p:nvPr/>
        </p:nvSpPr>
        <p:spPr>
          <a:xfrm>
            <a:off x="727310" y="3051027"/>
            <a:ext cx="1824057" cy="553997"/>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fontAlgn="base">
              <a:spcBef>
                <a:spcPts val="600"/>
              </a:spcBef>
              <a:spcAft>
                <a:spcPct val="0"/>
              </a:spcAft>
            </a:pPr>
            <a:r>
              <a:rPr lang="en-US" altLang="ja-JP" sz="1200" i="1">
                <a:solidFill>
                  <a:schemeClr val="bg1"/>
                </a:solidFill>
                <a:cs typeface="Arial" panose="020B0604020202020204" pitchFamily="34" charset="0"/>
              </a:rPr>
              <a:t>Reduces risk of unauthorized access</a:t>
            </a:r>
          </a:p>
        </p:txBody>
      </p:sp>
      <p:sp>
        <p:nvSpPr>
          <p:cNvPr id="14" name="TextBox 13">
            <a:extLst>
              <a:ext uri="{FF2B5EF4-FFF2-40B4-BE49-F238E27FC236}">
                <a16:creationId xmlns:a16="http://schemas.microsoft.com/office/drawing/2014/main" id="{3AE26E25-6E7D-C6B7-77F5-306E9CEB2B94}"/>
              </a:ext>
            </a:extLst>
          </p:cNvPr>
          <p:cNvSpPr txBox="1"/>
          <p:nvPr/>
        </p:nvSpPr>
        <p:spPr>
          <a:xfrm>
            <a:off x="727310" y="5388560"/>
            <a:ext cx="1824057" cy="553997"/>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fontAlgn="base">
              <a:spcBef>
                <a:spcPts val="600"/>
              </a:spcBef>
              <a:spcAft>
                <a:spcPct val="0"/>
              </a:spcAft>
            </a:pPr>
            <a:r>
              <a:rPr lang="en-US" altLang="ja-JP" sz="1200" i="1">
                <a:solidFill>
                  <a:schemeClr val="bg1"/>
                </a:solidFill>
                <a:cs typeface="Arial" panose="020B0604020202020204" pitchFamily="34" charset="0"/>
              </a:rPr>
              <a:t>Streamlined access based on user profile</a:t>
            </a:r>
          </a:p>
        </p:txBody>
      </p:sp>
      <p:sp>
        <p:nvSpPr>
          <p:cNvPr id="15" name="TextBox 14">
            <a:extLst>
              <a:ext uri="{FF2B5EF4-FFF2-40B4-BE49-F238E27FC236}">
                <a16:creationId xmlns:a16="http://schemas.microsoft.com/office/drawing/2014/main" id="{2A3474A3-0AD2-53FE-5175-8A21185F7641}"/>
              </a:ext>
            </a:extLst>
          </p:cNvPr>
          <p:cNvSpPr txBox="1"/>
          <p:nvPr/>
        </p:nvSpPr>
        <p:spPr>
          <a:xfrm>
            <a:off x="1733325" y="4289759"/>
            <a:ext cx="1895703" cy="553997"/>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200" i="1">
                <a:solidFill>
                  <a:schemeClr val="bg1"/>
                </a:solidFill>
                <a:cs typeface="Arial" panose="020B0604020202020204" pitchFamily="34" charset="0"/>
              </a:rPr>
              <a:t>Ability to restrict user access based on location</a:t>
            </a:r>
          </a:p>
        </p:txBody>
      </p:sp>
      <p:grpSp>
        <p:nvGrpSpPr>
          <p:cNvPr id="16" name="Group 15">
            <a:extLst>
              <a:ext uri="{FF2B5EF4-FFF2-40B4-BE49-F238E27FC236}">
                <a16:creationId xmlns:a16="http://schemas.microsoft.com/office/drawing/2014/main" id="{2AAA8A7C-A46C-48CA-A6AD-7EA4C9B9146A}"/>
              </a:ext>
            </a:extLst>
          </p:cNvPr>
          <p:cNvGrpSpPr/>
          <p:nvPr/>
        </p:nvGrpSpPr>
        <p:grpSpPr>
          <a:xfrm>
            <a:off x="1584648" y="402977"/>
            <a:ext cx="1060704" cy="1158240"/>
            <a:chOff x="1117997" y="291522"/>
            <a:chExt cx="795528" cy="868680"/>
          </a:xfrm>
        </p:grpSpPr>
        <p:sp>
          <p:nvSpPr>
            <p:cNvPr id="3" name="Hexagon 2">
              <a:extLst>
                <a:ext uri="{FF2B5EF4-FFF2-40B4-BE49-F238E27FC236}">
                  <a16:creationId xmlns:a16="http://schemas.microsoft.com/office/drawing/2014/main" id="{6EF6FCA4-1DBF-CD43-60B7-4C19CF5DFF30}"/>
                </a:ext>
              </a:extLst>
            </p:cNvPr>
            <p:cNvSpPr/>
            <p:nvPr/>
          </p:nvSpPr>
          <p:spPr>
            <a:xfrm rot="5400000">
              <a:off x="1081421" y="328098"/>
              <a:ext cx="868680" cy="79552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800"/>
            </a:p>
          </p:txBody>
        </p:sp>
        <p:pic>
          <p:nvPicPr>
            <p:cNvPr id="2" name="Picture 1" descr="A picture containing text, vector graphics&#10;&#10;Description automatically generated">
              <a:extLst>
                <a:ext uri="{FF2B5EF4-FFF2-40B4-BE49-F238E27FC236}">
                  <a16:creationId xmlns:a16="http://schemas.microsoft.com/office/drawing/2014/main" id="{CA6759D2-531F-8623-3D55-F6EB3E6D87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1257" y="337829"/>
              <a:ext cx="709007" cy="709007"/>
            </a:xfrm>
            <a:prstGeom prst="rect">
              <a:avLst/>
            </a:prstGeom>
          </p:spPr>
        </p:pic>
      </p:grpSp>
    </p:spTree>
    <p:extLst>
      <p:ext uri="{BB962C8B-B14F-4D97-AF65-F5344CB8AC3E}">
        <p14:creationId xmlns:p14="http://schemas.microsoft.com/office/powerpoint/2010/main" val="12102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F3C442-EA29-D62F-55FE-8748ED09DB0F}"/>
              </a:ext>
            </a:extLst>
          </p:cNvPr>
          <p:cNvSpPr/>
          <p:nvPr/>
        </p:nvSpPr>
        <p:spPr>
          <a:xfrm>
            <a:off x="566549" y="1002713"/>
            <a:ext cx="3146391" cy="5271835"/>
          </a:xfrm>
          <a:prstGeom prst="rect">
            <a:avLst/>
          </a:prstGeom>
          <a:noFill/>
          <a:ln>
            <a:solidFill>
              <a:srgbClr val="7C4DFF"/>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grpSp>
        <p:nvGrpSpPr>
          <p:cNvPr id="2" name="Group 1">
            <a:extLst>
              <a:ext uri="{FF2B5EF4-FFF2-40B4-BE49-F238E27FC236}">
                <a16:creationId xmlns:a16="http://schemas.microsoft.com/office/drawing/2014/main" id="{07D384FE-0D11-4DDD-AD23-A91FBBB1B1D4}"/>
              </a:ext>
            </a:extLst>
          </p:cNvPr>
          <p:cNvGrpSpPr/>
          <p:nvPr/>
        </p:nvGrpSpPr>
        <p:grpSpPr>
          <a:xfrm>
            <a:off x="714981" y="344554"/>
            <a:ext cx="11477019" cy="5747725"/>
            <a:chOff x="536236" y="258414"/>
            <a:chExt cx="8607764" cy="4310794"/>
          </a:xfrm>
        </p:grpSpPr>
        <p:sp>
          <p:nvSpPr>
            <p:cNvPr id="25" name="TextBox 24">
              <a:extLst>
                <a:ext uri="{FF2B5EF4-FFF2-40B4-BE49-F238E27FC236}">
                  <a16:creationId xmlns:a16="http://schemas.microsoft.com/office/drawing/2014/main" id="{9A0FDCA4-8049-DC46-A06C-7E613C9B249B}"/>
                </a:ext>
              </a:extLst>
            </p:cNvPr>
            <p:cNvSpPr txBox="1"/>
            <p:nvPr/>
          </p:nvSpPr>
          <p:spPr>
            <a:xfrm>
              <a:off x="3125298" y="1796654"/>
              <a:ext cx="6018702" cy="2772554"/>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2133" b="1" dirty="0">
                  <a:solidFill>
                    <a:srgbClr val="93FEFF"/>
                  </a:solidFill>
                  <a:latin typeface="Arial" panose="020B0604020202020204" pitchFamily="34" charset="0"/>
                  <a:cs typeface="Arial" panose="020B0604020202020204" pitchFamily="34" charset="0"/>
                </a:rPr>
                <a:t>How Cyvatar Secures You:</a:t>
              </a:r>
            </a:p>
            <a:p>
              <a:pPr marL="380981" indent="-380981" fontAlgn="base">
                <a:spcBef>
                  <a:spcPts val="600"/>
                </a:spcBef>
                <a:spcAft>
                  <a:spcPct val="0"/>
                </a:spcAft>
                <a:buBlip>
                  <a:blip r:embed="rId3"/>
                </a:buBlip>
              </a:pPr>
              <a:r>
                <a:rPr lang="en-US" altLang="ja-JP" sz="1867" dirty="0">
                  <a:solidFill>
                    <a:schemeClr val="bg1"/>
                  </a:solidFill>
                  <a:latin typeface="Arial" panose="020B0604020202020204" pitchFamily="34" charset="0"/>
                  <a:cs typeface="Arial" panose="020B0604020202020204" pitchFamily="34" charset="0"/>
                </a:rPr>
                <a:t>Continuous Learning Path </a:t>
              </a:r>
            </a:p>
            <a:p>
              <a:pPr marL="380981" indent="-380981" fontAlgn="base">
                <a:spcBef>
                  <a:spcPts val="600"/>
                </a:spcBef>
                <a:spcAft>
                  <a:spcPct val="0"/>
                </a:spcAft>
                <a:buBlip>
                  <a:blip r:embed="rId3"/>
                </a:buBlip>
              </a:pPr>
              <a:r>
                <a:rPr lang="en-US" altLang="ja-JP" sz="1867" dirty="0">
                  <a:solidFill>
                    <a:schemeClr val="bg1"/>
                  </a:solidFill>
                  <a:latin typeface="Arial" panose="020B0604020202020204" pitchFamily="34" charset="0"/>
                  <a:cs typeface="Arial" panose="020B0604020202020204" pitchFamily="34" charset="0"/>
                </a:rPr>
                <a:t>Custom Content </a:t>
              </a:r>
            </a:p>
            <a:p>
              <a:pPr marL="380981" indent="-380981" fontAlgn="base">
                <a:spcBef>
                  <a:spcPts val="600"/>
                </a:spcBef>
                <a:spcAft>
                  <a:spcPct val="0"/>
                </a:spcAft>
                <a:buBlip>
                  <a:blip r:embed="rId3"/>
                </a:buBlip>
              </a:pPr>
              <a:r>
                <a:rPr lang="en-US" altLang="ja-JP" sz="1867" dirty="0">
                  <a:solidFill>
                    <a:schemeClr val="bg1"/>
                  </a:solidFill>
                  <a:latin typeface="Arial" panose="020B0604020202020204" pitchFamily="34" charset="0"/>
                  <a:cs typeface="Arial" panose="020B0604020202020204" pitchFamily="34" charset="0"/>
                </a:rPr>
                <a:t>Cyvatar works with you to build and automate a 21-course training program </a:t>
              </a:r>
            </a:p>
            <a:p>
              <a:pPr marL="380981" indent="-380981" fontAlgn="base">
                <a:spcBef>
                  <a:spcPts val="600"/>
                </a:spcBef>
                <a:spcAft>
                  <a:spcPct val="0"/>
                </a:spcAft>
                <a:buBlip>
                  <a:blip r:embed="rId3"/>
                </a:buBlip>
              </a:pPr>
              <a:r>
                <a:rPr lang="en-US" altLang="ja-JP" sz="1867" dirty="0">
                  <a:solidFill>
                    <a:schemeClr val="bg1"/>
                  </a:solidFill>
                  <a:latin typeface="Arial" panose="020B0604020202020204" pitchFamily="34" charset="0"/>
                  <a:cs typeface="Arial" panose="020B0604020202020204" pitchFamily="34" charset="0"/>
                </a:rPr>
                <a:t>Cultural Transformation</a:t>
              </a:r>
            </a:p>
            <a:p>
              <a:pPr marL="380981" indent="-380981" fontAlgn="base">
                <a:spcBef>
                  <a:spcPts val="600"/>
                </a:spcBef>
                <a:spcAft>
                  <a:spcPct val="0"/>
                </a:spcAft>
                <a:buBlip>
                  <a:blip r:embed="rId3"/>
                </a:buBlip>
              </a:pPr>
              <a:r>
                <a:rPr lang="en-US" altLang="ja-JP" sz="1867" dirty="0">
                  <a:solidFill>
                    <a:schemeClr val="bg1"/>
                  </a:solidFill>
                  <a:latin typeface="Arial" panose="020B0604020202020204" pitchFamily="34" charset="0"/>
                  <a:cs typeface="Arial" panose="020B0604020202020204" pitchFamily="34" charset="0"/>
                </a:rPr>
                <a:t>Engaging Video Content Gamified Learning Experiences</a:t>
              </a:r>
            </a:p>
            <a:p>
              <a:pPr marL="380981" indent="-380981" fontAlgn="base">
                <a:spcBef>
                  <a:spcPts val="600"/>
                </a:spcBef>
                <a:spcAft>
                  <a:spcPct val="0"/>
                </a:spcAft>
                <a:buBlip>
                  <a:blip r:embed="rId3"/>
                </a:buBlip>
              </a:pPr>
              <a:r>
                <a:rPr lang="en-US" altLang="ja-JP" sz="1867" dirty="0">
                  <a:solidFill>
                    <a:schemeClr val="bg1"/>
                  </a:solidFill>
                  <a:latin typeface="Arial" panose="020B0604020202020204" pitchFamily="34" charset="0"/>
                  <a:cs typeface="Arial" panose="020B0604020202020204" pitchFamily="34" charset="0"/>
                </a:rPr>
                <a:t>Real life simulated phishing campaigns with remedial training</a:t>
              </a:r>
            </a:p>
            <a:p>
              <a:pPr marL="380981" indent="-380981" fontAlgn="base">
                <a:spcBef>
                  <a:spcPts val="600"/>
                </a:spcBef>
                <a:spcAft>
                  <a:spcPct val="0"/>
                </a:spcAft>
                <a:buBlip>
                  <a:blip r:embed="rId3"/>
                </a:buBlip>
              </a:pPr>
              <a:r>
                <a:rPr lang="en-US" altLang="ja-JP" sz="1867" dirty="0">
                  <a:solidFill>
                    <a:schemeClr val="bg1"/>
                  </a:solidFill>
                  <a:latin typeface="Arial" panose="020B0604020202020204" pitchFamily="34" charset="0"/>
                  <a:cs typeface="Arial" panose="020B0604020202020204" pitchFamily="34" charset="0"/>
                </a:rPr>
                <a:t>Monthly Executive reporting on training outcomes (passes, fails, completions, etc.)</a:t>
              </a:r>
            </a:p>
          </p:txBody>
        </p:sp>
        <p:pic>
          <p:nvPicPr>
            <p:cNvPr id="29" name="Picture 28">
              <a:extLst>
                <a:ext uri="{FF2B5EF4-FFF2-40B4-BE49-F238E27FC236}">
                  <a16:creationId xmlns:a16="http://schemas.microsoft.com/office/drawing/2014/main" id="{7C97C0EA-6038-3941-87BA-AC77B16B0E91}"/>
                </a:ext>
              </a:extLst>
            </p:cNvPr>
            <p:cNvPicPr>
              <a:picLocks noChangeAspect="1"/>
            </p:cNvPicPr>
            <p:nvPr/>
          </p:nvPicPr>
          <p:blipFill>
            <a:blip r:embed="rId4"/>
            <a:srcRect/>
            <a:stretch/>
          </p:blipFill>
          <p:spPr>
            <a:xfrm>
              <a:off x="589423" y="3087773"/>
              <a:ext cx="640080" cy="640080"/>
            </a:xfrm>
            <a:prstGeom prst="rect">
              <a:avLst/>
            </a:prstGeom>
          </p:spPr>
        </p:pic>
        <p:pic>
          <p:nvPicPr>
            <p:cNvPr id="33" name="Picture 32">
              <a:extLst>
                <a:ext uri="{FF2B5EF4-FFF2-40B4-BE49-F238E27FC236}">
                  <a16:creationId xmlns:a16="http://schemas.microsoft.com/office/drawing/2014/main" id="{9482A66A-D415-8A4C-9C69-74E74937E335}"/>
                </a:ext>
              </a:extLst>
            </p:cNvPr>
            <p:cNvPicPr>
              <a:picLocks noChangeAspect="1"/>
            </p:cNvPicPr>
            <p:nvPr/>
          </p:nvPicPr>
          <p:blipFill>
            <a:blip r:embed="rId5"/>
            <a:srcRect/>
            <a:stretch/>
          </p:blipFill>
          <p:spPr>
            <a:xfrm>
              <a:off x="589423" y="1439813"/>
              <a:ext cx="640080" cy="640080"/>
            </a:xfrm>
            <a:prstGeom prst="rect">
              <a:avLst/>
            </a:prstGeom>
          </p:spPr>
        </p:pic>
        <p:sp>
          <p:nvSpPr>
            <p:cNvPr id="34" name="TextBox 33">
              <a:extLst>
                <a:ext uri="{FF2B5EF4-FFF2-40B4-BE49-F238E27FC236}">
                  <a16:creationId xmlns:a16="http://schemas.microsoft.com/office/drawing/2014/main" id="{F694C366-4F94-F048-8739-30B686CA6626}"/>
                </a:ext>
              </a:extLst>
            </p:cNvPr>
            <p:cNvSpPr txBox="1"/>
            <p:nvPr/>
          </p:nvSpPr>
          <p:spPr>
            <a:xfrm>
              <a:off x="1299992" y="1560628"/>
              <a:ext cx="1368043" cy="415498"/>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Fully managed and automated</a:t>
              </a:r>
            </a:p>
          </p:txBody>
        </p:sp>
        <p:sp>
          <p:nvSpPr>
            <p:cNvPr id="35" name="TextBox 34">
              <a:extLst>
                <a:ext uri="{FF2B5EF4-FFF2-40B4-BE49-F238E27FC236}">
                  <a16:creationId xmlns:a16="http://schemas.microsoft.com/office/drawing/2014/main" id="{CA91DA13-FF02-274A-8288-9A26D6F41636}"/>
                </a:ext>
              </a:extLst>
            </p:cNvPr>
            <p:cNvSpPr txBox="1"/>
            <p:nvPr/>
          </p:nvSpPr>
          <p:spPr>
            <a:xfrm>
              <a:off x="536236" y="2438191"/>
              <a:ext cx="1368043" cy="276999"/>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Cultural Transformation</a:t>
              </a:r>
            </a:p>
          </p:txBody>
        </p:sp>
        <p:sp>
          <p:nvSpPr>
            <p:cNvPr id="36" name="TextBox 35">
              <a:extLst>
                <a:ext uri="{FF2B5EF4-FFF2-40B4-BE49-F238E27FC236}">
                  <a16:creationId xmlns:a16="http://schemas.microsoft.com/office/drawing/2014/main" id="{F7DF3F82-2E05-FD45-95C2-B159C53F5224}"/>
                </a:ext>
              </a:extLst>
            </p:cNvPr>
            <p:cNvSpPr txBox="1"/>
            <p:nvPr/>
          </p:nvSpPr>
          <p:spPr>
            <a:xfrm>
              <a:off x="545481" y="4041419"/>
              <a:ext cx="1368043" cy="415498"/>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Over time rates to show efficacy</a:t>
              </a:r>
            </a:p>
          </p:txBody>
        </p:sp>
        <p:sp>
          <p:nvSpPr>
            <p:cNvPr id="37" name="TextBox 36">
              <a:extLst>
                <a:ext uri="{FF2B5EF4-FFF2-40B4-BE49-F238E27FC236}">
                  <a16:creationId xmlns:a16="http://schemas.microsoft.com/office/drawing/2014/main" id="{96785A57-5316-E049-888F-353BD2466651}"/>
                </a:ext>
              </a:extLst>
            </p:cNvPr>
            <p:cNvSpPr txBox="1"/>
            <p:nvPr/>
          </p:nvSpPr>
          <p:spPr>
            <a:xfrm>
              <a:off x="1299992" y="3217318"/>
              <a:ext cx="1368043" cy="415498"/>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200" i="1" dirty="0">
                  <a:solidFill>
                    <a:schemeClr val="bg1"/>
                  </a:solidFill>
                  <a:latin typeface="Arial" panose="020B0604020202020204" pitchFamily="34" charset="0"/>
                  <a:cs typeface="Arial" panose="020B0604020202020204" pitchFamily="34" charset="0"/>
                </a:rPr>
                <a:t>Immediate remedial training if clicked thru</a:t>
              </a:r>
            </a:p>
          </p:txBody>
        </p:sp>
        <p:sp>
          <p:nvSpPr>
            <p:cNvPr id="38" name="TextBox 37">
              <a:extLst>
                <a:ext uri="{FF2B5EF4-FFF2-40B4-BE49-F238E27FC236}">
                  <a16:creationId xmlns:a16="http://schemas.microsoft.com/office/drawing/2014/main" id="{2E4521CA-53BA-BD49-90FD-08CC077C20C1}"/>
                </a:ext>
              </a:extLst>
            </p:cNvPr>
            <p:cNvSpPr txBox="1"/>
            <p:nvPr/>
          </p:nvSpPr>
          <p:spPr>
            <a:xfrm>
              <a:off x="3125298" y="258414"/>
              <a:ext cx="5710180" cy="461665"/>
            </a:xfrm>
            <a:prstGeom prst="rect">
              <a:avLst/>
            </a:prstGeom>
            <a:noFill/>
          </p:spPr>
          <p:txBody>
            <a:bodyPr wrap="square" lIns="121920" tIns="60960" rIns="121920" bIns="60960" rtlCol="0" anchor="t">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3200" b="1">
                  <a:solidFill>
                    <a:schemeClr val="bg1"/>
                  </a:solidFill>
                  <a:latin typeface="Arial"/>
                  <a:cs typeface="Arial"/>
                </a:rPr>
                <a:t>Security Awareness Training (SAT)</a:t>
              </a:r>
            </a:p>
          </p:txBody>
        </p:sp>
      </p:grpSp>
      <p:sp>
        <p:nvSpPr>
          <p:cNvPr id="16" name="Hexagon 15">
            <a:extLst>
              <a:ext uri="{FF2B5EF4-FFF2-40B4-BE49-F238E27FC236}">
                <a16:creationId xmlns:a16="http://schemas.microsoft.com/office/drawing/2014/main" id="{31DCE833-8176-43D4-8C32-EEC7C13286C1}"/>
              </a:ext>
            </a:extLst>
          </p:cNvPr>
          <p:cNvSpPr/>
          <p:nvPr/>
        </p:nvSpPr>
        <p:spPr>
          <a:xfrm rot="5400000">
            <a:off x="1539076" y="429065"/>
            <a:ext cx="1163232" cy="1062083"/>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800"/>
          </a:p>
        </p:txBody>
      </p:sp>
      <p:pic>
        <p:nvPicPr>
          <p:cNvPr id="17" name="Picture 16" descr="Icon&#10;&#10;Description automatically generated">
            <a:extLst>
              <a:ext uri="{FF2B5EF4-FFF2-40B4-BE49-F238E27FC236}">
                <a16:creationId xmlns:a16="http://schemas.microsoft.com/office/drawing/2014/main" id="{28E4DDD6-E21C-4055-92FE-D1E74E243A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3270" y="466229"/>
            <a:ext cx="1062081" cy="1035435"/>
          </a:xfrm>
          <a:prstGeom prst="rect">
            <a:avLst/>
          </a:prstGeom>
        </p:spPr>
      </p:pic>
      <p:sp>
        <p:nvSpPr>
          <p:cNvPr id="4" name="TextBox 3">
            <a:extLst>
              <a:ext uri="{FF2B5EF4-FFF2-40B4-BE49-F238E27FC236}">
                <a16:creationId xmlns:a16="http://schemas.microsoft.com/office/drawing/2014/main" id="{4C3429F8-9886-F3E7-6625-09ADADF6715A}"/>
              </a:ext>
            </a:extLst>
          </p:cNvPr>
          <p:cNvSpPr txBox="1"/>
          <p:nvPr/>
        </p:nvSpPr>
        <p:spPr>
          <a:xfrm>
            <a:off x="4244058" y="960107"/>
            <a:ext cx="7536580" cy="1333955"/>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867" i="1">
                <a:solidFill>
                  <a:schemeClr val="bg1">
                    <a:lumMod val="75000"/>
                  </a:schemeClr>
                </a:solidFill>
                <a:latin typeface="Arial" panose="020B0604020202020204" pitchFamily="34" charset="0"/>
                <a:cs typeface="Arial" panose="020B0604020202020204" pitchFamily="34" charset="0"/>
              </a:rPr>
              <a:t>Cyvatar’s Security Awareness Training is the key to transforming your organization’s approach to cybersecurity, moving from periodic compliance to a continuous, culture-driven model of awareness and vigilance. </a:t>
            </a:r>
          </a:p>
        </p:txBody>
      </p:sp>
      <p:pic>
        <p:nvPicPr>
          <p:cNvPr id="5" name="Picture 4" descr="A group of people in a circle&#10;&#10;Description automatically generated">
            <a:extLst>
              <a:ext uri="{FF2B5EF4-FFF2-40B4-BE49-F238E27FC236}">
                <a16:creationId xmlns:a16="http://schemas.microsoft.com/office/drawing/2014/main" id="{64B2F7D0-2F79-EF5C-110A-719D60B35106}"/>
              </a:ext>
            </a:extLst>
          </p:cNvPr>
          <p:cNvPicPr>
            <a:picLocks noChangeAspect="1"/>
          </p:cNvPicPr>
          <p:nvPr/>
        </p:nvPicPr>
        <p:blipFill>
          <a:blip r:embed="rId7"/>
          <a:srcRect/>
          <a:stretch/>
        </p:blipFill>
        <p:spPr>
          <a:xfrm>
            <a:off x="2659841" y="3002280"/>
            <a:ext cx="853440" cy="853440"/>
          </a:xfrm>
          <a:prstGeom prst="rect">
            <a:avLst/>
          </a:prstGeom>
        </p:spPr>
      </p:pic>
      <p:pic>
        <p:nvPicPr>
          <p:cNvPr id="6" name="Picture 5">
            <a:extLst>
              <a:ext uri="{FF2B5EF4-FFF2-40B4-BE49-F238E27FC236}">
                <a16:creationId xmlns:a16="http://schemas.microsoft.com/office/drawing/2014/main" id="{122D5698-4819-2A16-B8C1-CEC876DD12DC}"/>
              </a:ext>
            </a:extLst>
          </p:cNvPr>
          <p:cNvPicPr>
            <a:picLocks noChangeAspect="1"/>
          </p:cNvPicPr>
          <p:nvPr/>
        </p:nvPicPr>
        <p:blipFill>
          <a:blip r:embed="rId8"/>
          <a:stretch>
            <a:fillRect/>
          </a:stretch>
        </p:blipFill>
        <p:spPr>
          <a:xfrm>
            <a:off x="2659841" y="5238839"/>
            <a:ext cx="853440" cy="853440"/>
          </a:xfrm>
          <a:prstGeom prst="rect">
            <a:avLst/>
          </a:prstGeom>
        </p:spPr>
      </p:pic>
    </p:spTree>
    <p:extLst>
      <p:ext uri="{BB962C8B-B14F-4D97-AF65-F5344CB8AC3E}">
        <p14:creationId xmlns:p14="http://schemas.microsoft.com/office/powerpoint/2010/main" val="34645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F3C442-EA29-D62F-55FE-8748ED09DB0F}"/>
              </a:ext>
            </a:extLst>
          </p:cNvPr>
          <p:cNvSpPr/>
          <p:nvPr/>
        </p:nvSpPr>
        <p:spPr>
          <a:xfrm>
            <a:off x="566549" y="1002713"/>
            <a:ext cx="3146391" cy="5271835"/>
          </a:xfrm>
          <a:prstGeom prst="rect">
            <a:avLst/>
          </a:prstGeom>
          <a:noFill/>
          <a:ln>
            <a:solidFill>
              <a:srgbClr val="7C4DFF"/>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grpSp>
        <p:nvGrpSpPr>
          <p:cNvPr id="2" name="Group 1">
            <a:extLst>
              <a:ext uri="{FF2B5EF4-FFF2-40B4-BE49-F238E27FC236}">
                <a16:creationId xmlns:a16="http://schemas.microsoft.com/office/drawing/2014/main" id="{07D384FE-0D11-4DDD-AD23-A91FBBB1B1D4}"/>
              </a:ext>
            </a:extLst>
          </p:cNvPr>
          <p:cNvGrpSpPr/>
          <p:nvPr/>
        </p:nvGrpSpPr>
        <p:grpSpPr>
          <a:xfrm>
            <a:off x="714981" y="344554"/>
            <a:ext cx="11065656" cy="5715475"/>
            <a:chOff x="536236" y="258414"/>
            <a:chExt cx="8299242" cy="4286606"/>
          </a:xfrm>
        </p:grpSpPr>
        <p:sp>
          <p:nvSpPr>
            <p:cNvPr id="25" name="TextBox 24">
              <a:extLst>
                <a:ext uri="{FF2B5EF4-FFF2-40B4-BE49-F238E27FC236}">
                  <a16:creationId xmlns:a16="http://schemas.microsoft.com/office/drawing/2014/main" id="{9A0FDCA4-8049-DC46-A06C-7E613C9B249B}"/>
                </a:ext>
              </a:extLst>
            </p:cNvPr>
            <p:cNvSpPr txBox="1"/>
            <p:nvPr/>
          </p:nvSpPr>
          <p:spPr>
            <a:xfrm>
              <a:off x="3125298" y="849413"/>
              <a:ext cx="5473361" cy="3532554"/>
            </a:xfrm>
            <a:prstGeom prst="rect">
              <a:avLst/>
            </a:prstGeom>
            <a:noFill/>
          </p:spPr>
          <p:txBody>
            <a:bodyPr wrap="square" lIns="91440" tIns="91440" rIns="91440" bIns="91440" rtlCol="0" anchor="t">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867" b="1">
                  <a:solidFill>
                    <a:srgbClr val="93FEFF"/>
                  </a:solidFill>
                  <a:latin typeface="Arial" panose="020B0604020202020204" pitchFamily="34" charset="0"/>
                  <a:cs typeface="Arial" panose="020B0604020202020204" pitchFamily="34" charset="0"/>
                </a:rPr>
                <a:t>How Cyvatar Secures You:</a:t>
              </a:r>
            </a:p>
            <a:p>
              <a:pPr marL="380144" indent="-380144">
                <a:spcBef>
                  <a:spcPts val="600"/>
                </a:spcBef>
                <a:spcAft>
                  <a:spcPct val="0"/>
                </a:spcAft>
                <a:buFont typeface="Arial"/>
                <a:buBlip>
                  <a:blip r:embed="rId3"/>
                </a:buBlip>
              </a:pPr>
              <a:r>
                <a:rPr lang="en-US" sz="1870" b="1">
                  <a:solidFill>
                    <a:schemeClr val="bg1"/>
                  </a:solidFill>
                </a:rPr>
                <a:t>Comprehensive Protection</a:t>
              </a:r>
              <a:r>
                <a:rPr lang="en-US" sz="1870">
                  <a:solidFill>
                    <a:schemeClr val="bg1"/>
                  </a:solidFill>
                </a:rPr>
                <a:t> – Defends against malware, phishing, network attacks, and risky apps for both mobile devices and tablets.</a:t>
              </a:r>
            </a:p>
            <a:p>
              <a:pPr marL="380144" indent="-380144">
                <a:spcBef>
                  <a:spcPts val="600"/>
                </a:spcBef>
                <a:spcAft>
                  <a:spcPct val="0"/>
                </a:spcAft>
                <a:buBlip>
                  <a:blip r:embed="rId3"/>
                </a:buBlip>
              </a:pPr>
              <a:r>
                <a:rPr lang="en-US" sz="1870" b="1">
                  <a:solidFill>
                    <a:schemeClr val="bg1"/>
                  </a:solidFill>
                </a:rPr>
                <a:t>Instant Threat Detection</a:t>
              </a:r>
              <a:r>
                <a:rPr lang="en-US" sz="1870">
                  <a:solidFill>
                    <a:schemeClr val="bg1"/>
                  </a:solidFill>
                </a:rPr>
                <a:t> – Identifies threats in real-time </a:t>
              </a:r>
            </a:p>
            <a:p>
              <a:pPr marL="380144" indent="-380144">
                <a:spcBef>
                  <a:spcPts val="600"/>
                </a:spcBef>
                <a:spcAft>
                  <a:spcPct val="0"/>
                </a:spcAft>
                <a:buFont typeface="Arial"/>
                <a:buBlip>
                  <a:blip r:embed="rId3"/>
                </a:buBlip>
              </a:pPr>
              <a:r>
                <a:rPr lang="en-US" sz="1870" b="1">
                  <a:solidFill>
                    <a:schemeClr val="bg1"/>
                  </a:solidFill>
                </a:rPr>
                <a:t>Proactive &amp; Adaptive</a:t>
              </a:r>
              <a:r>
                <a:rPr lang="en-US" sz="1870">
                  <a:solidFill>
                    <a:schemeClr val="bg1"/>
                  </a:solidFill>
                </a:rPr>
                <a:t> – Detects new and evolving threats in a dynamic mobile environment.</a:t>
              </a:r>
            </a:p>
            <a:p>
              <a:pPr marL="380144" indent="-380144">
                <a:spcBef>
                  <a:spcPts val="600"/>
                </a:spcBef>
                <a:spcAft>
                  <a:spcPct val="0"/>
                </a:spcAft>
                <a:buFont typeface="Arial"/>
                <a:buBlip>
                  <a:blip r:embed="rId3"/>
                </a:buBlip>
              </a:pPr>
              <a:r>
                <a:rPr lang="en-US" sz="1870" b="1">
                  <a:solidFill>
                    <a:schemeClr val="bg1"/>
                  </a:solidFill>
                </a:rPr>
                <a:t>Seamless Integration</a:t>
              </a:r>
              <a:r>
                <a:rPr lang="en-US" sz="1870">
                  <a:solidFill>
                    <a:schemeClr val="bg1"/>
                  </a:solidFill>
                </a:rPr>
                <a:t> – Works with existing security and mobility management solutions.</a:t>
              </a:r>
            </a:p>
            <a:p>
              <a:pPr marL="380144" indent="-380144">
                <a:spcBef>
                  <a:spcPts val="600"/>
                </a:spcBef>
                <a:spcAft>
                  <a:spcPct val="0"/>
                </a:spcAft>
                <a:buFont typeface="Arial"/>
                <a:buBlip>
                  <a:blip r:embed="rId3"/>
                </a:buBlip>
              </a:pPr>
              <a:r>
                <a:rPr lang="en-US" sz="1870" b="1">
                  <a:solidFill>
                    <a:schemeClr val="bg1"/>
                  </a:solidFill>
                </a:rPr>
                <a:t>Advanced Forensics &amp; Response</a:t>
              </a:r>
              <a:r>
                <a:rPr lang="en-US" sz="1870">
                  <a:solidFill>
                    <a:schemeClr val="bg1"/>
                  </a:solidFill>
                </a:rPr>
                <a:t> – Provides in-depth attack analysis to enhance incident response.</a:t>
              </a:r>
            </a:p>
            <a:p>
              <a:pPr marL="380144" indent="-380144">
                <a:spcBef>
                  <a:spcPts val="600"/>
                </a:spcBef>
                <a:spcAft>
                  <a:spcPct val="0"/>
                </a:spcAft>
                <a:buFont typeface="Arial"/>
                <a:buBlip>
                  <a:blip r:embed="rId3"/>
                </a:buBlip>
              </a:pPr>
              <a:r>
                <a:rPr lang="en-US" sz="1870" b="1">
                  <a:solidFill>
                    <a:schemeClr val="bg1"/>
                  </a:solidFill>
                </a:rPr>
                <a:t>Continuous Updates</a:t>
              </a:r>
              <a:r>
                <a:rPr lang="en-US" sz="1870">
                  <a:solidFill>
                    <a:schemeClr val="bg1"/>
                  </a:solidFill>
                </a:rPr>
                <a:t> – Regularly enhances detection to combat emerging vulnerabilities.</a:t>
              </a:r>
            </a:p>
            <a:p>
              <a:pPr>
                <a:spcBef>
                  <a:spcPts val="600"/>
                </a:spcBef>
                <a:spcAft>
                  <a:spcPct val="0"/>
                </a:spcAft>
              </a:pPr>
              <a:endParaRPr lang="en-US" altLang="ja-JP" sz="1600">
                <a:solidFill>
                  <a:schemeClr val="bg1"/>
                </a:solidFill>
                <a:latin typeface="Arial" panose="020B0604020202020204" pitchFamily="34" charset="0"/>
                <a:ea typeface="ＭＳ Ｐゴシック"/>
                <a:cs typeface="Arial" panose="020B0604020202020204" pitchFamily="34" charset="0"/>
              </a:endParaRPr>
            </a:p>
          </p:txBody>
        </p:sp>
        <p:pic>
          <p:nvPicPr>
            <p:cNvPr id="27" name="Picture 26">
              <a:extLst>
                <a:ext uri="{FF2B5EF4-FFF2-40B4-BE49-F238E27FC236}">
                  <a16:creationId xmlns:a16="http://schemas.microsoft.com/office/drawing/2014/main" id="{271B3F2D-7F66-AE4B-B272-C60ED2433640}"/>
                </a:ext>
              </a:extLst>
            </p:cNvPr>
            <p:cNvPicPr>
              <a:picLocks noChangeAspect="1"/>
            </p:cNvPicPr>
            <p:nvPr/>
          </p:nvPicPr>
          <p:blipFill>
            <a:blip r:embed="rId4"/>
            <a:srcRect/>
            <a:stretch/>
          </p:blipFill>
          <p:spPr>
            <a:xfrm>
              <a:off x="1990332" y="2371809"/>
              <a:ext cx="640080" cy="640080"/>
            </a:xfrm>
            <a:prstGeom prst="rect">
              <a:avLst/>
            </a:prstGeom>
          </p:spPr>
        </p:pic>
        <p:pic>
          <p:nvPicPr>
            <p:cNvPr id="29" name="Picture 28">
              <a:extLst>
                <a:ext uri="{FF2B5EF4-FFF2-40B4-BE49-F238E27FC236}">
                  <a16:creationId xmlns:a16="http://schemas.microsoft.com/office/drawing/2014/main" id="{7C97C0EA-6038-3941-87BA-AC77B16B0E91}"/>
                </a:ext>
              </a:extLst>
            </p:cNvPr>
            <p:cNvPicPr>
              <a:picLocks noChangeAspect="1"/>
            </p:cNvPicPr>
            <p:nvPr/>
          </p:nvPicPr>
          <p:blipFill>
            <a:blip r:embed="rId5"/>
            <a:srcRect/>
            <a:stretch/>
          </p:blipFill>
          <p:spPr>
            <a:xfrm>
              <a:off x="589423" y="3087773"/>
              <a:ext cx="640080" cy="640080"/>
            </a:xfrm>
            <a:prstGeom prst="rect">
              <a:avLst/>
            </a:prstGeom>
          </p:spPr>
        </p:pic>
        <p:pic>
          <p:nvPicPr>
            <p:cNvPr id="33" name="Picture 32">
              <a:extLst>
                <a:ext uri="{FF2B5EF4-FFF2-40B4-BE49-F238E27FC236}">
                  <a16:creationId xmlns:a16="http://schemas.microsoft.com/office/drawing/2014/main" id="{9482A66A-D415-8A4C-9C69-74E74937E335}"/>
                </a:ext>
              </a:extLst>
            </p:cNvPr>
            <p:cNvPicPr>
              <a:picLocks noChangeAspect="1"/>
            </p:cNvPicPr>
            <p:nvPr/>
          </p:nvPicPr>
          <p:blipFill>
            <a:blip r:embed="rId6"/>
            <a:srcRect/>
            <a:stretch/>
          </p:blipFill>
          <p:spPr>
            <a:xfrm>
              <a:off x="1988319" y="3904940"/>
              <a:ext cx="640080" cy="640080"/>
            </a:xfrm>
            <a:prstGeom prst="rect">
              <a:avLst/>
            </a:prstGeom>
          </p:spPr>
        </p:pic>
        <p:sp>
          <p:nvSpPr>
            <p:cNvPr id="34" name="TextBox 33">
              <a:extLst>
                <a:ext uri="{FF2B5EF4-FFF2-40B4-BE49-F238E27FC236}">
                  <a16:creationId xmlns:a16="http://schemas.microsoft.com/office/drawing/2014/main" id="{F694C366-4F94-F048-8739-30B686CA6626}"/>
                </a:ext>
              </a:extLst>
            </p:cNvPr>
            <p:cNvSpPr txBox="1"/>
            <p:nvPr/>
          </p:nvSpPr>
          <p:spPr>
            <a:xfrm>
              <a:off x="1299992" y="1560628"/>
              <a:ext cx="1368043" cy="276999"/>
            </a:xfrm>
            <a:prstGeom prst="rect">
              <a:avLst/>
            </a:prstGeom>
            <a:noFill/>
          </p:spPr>
          <p:txBody>
            <a:bodyPr wrap="square" lIns="91440" tIns="91440" rIns="91440" bIns="91440" rtlCol="0" anchor="t">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spcBef>
                  <a:spcPts val="600"/>
                </a:spcBef>
                <a:spcAft>
                  <a:spcPct val="0"/>
                </a:spcAft>
              </a:pPr>
              <a:r>
                <a:rPr lang="en-US" sz="1200" i="1">
                  <a:solidFill>
                    <a:schemeClr val="bg1"/>
                  </a:solidFill>
                  <a:latin typeface="Arial"/>
                  <a:ea typeface="ＭＳ Ｐゴシック"/>
                  <a:cs typeface="Arial"/>
                </a:rPr>
                <a:t>Easy to Use App</a:t>
              </a:r>
              <a:endParaRPr lang="en-US" sz="3200">
                <a:solidFill>
                  <a:schemeClr val="bg1"/>
                </a:solidFill>
              </a:endParaRPr>
            </a:p>
          </p:txBody>
        </p:sp>
        <p:sp>
          <p:nvSpPr>
            <p:cNvPr id="35" name="TextBox 34">
              <a:extLst>
                <a:ext uri="{FF2B5EF4-FFF2-40B4-BE49-F238E27FC236}">
                  <a16:creationId xmlns:a16="http://schemas.microsoft.com/office/drawing/2014/main" id="{CA91DA13-FF02-274A-8288-9A26D6F41636}"/>
                </a:ext>
              </a:extLst>
            </p:cNvPr>
            <p:cNvSpPr txBox="1"/>
            <p:nvPr/>
          </p:nvSpPr>
          <p:spPr>
            <a:xfrm>
              <a:off x="536236" y="2438191"/>
              <a:ext cx="1368043" cy="415498"/>
            </a:xfrm>
            <a:prstGeom prst="rect">
              <a:avLst/>
            </a:prstGeom>
            <a:noFill/>
          </p:spPr>
          <p:txBody>
            <a:bodyPr wrap="square" lIns="91440" tIns="91440" rIns="91440" bIns="91440" rtlCol="0" anchor="t">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Bef>
                  <a:spcPts val="600"/>
                </a:spcBef>
                <a:spcAft>
                  <a:spcPct val="0"/>
                </a:spcAft>
              </a:pPr>
              <a:r>
                <a:rPr lang="en-US" sz="1200" i="1">
                  <a:solidFill>
                    <a:schemeClr val="bg1"/>
                  </a:solidFill>
                  <a:latin typeface="Arial"/>
                  <a:cs typeface="Arial"/>
                </a:rPr>
                <a:t>Zero-Day Threat Detection</a:t>
              </a:r>
              <a:endParaRPr lang="en-US" sz="3200">
                <a:solidFill>
                  <a:schemeClr val="bg1"/>
                </a:solidFill>
              </a:endParaRPr>
            </a:p>
          </p:txBody>
        </p:sp>
        <p:sp>
          <p:nvSpPr>
            <p:cNvPr id="36" name="TextBox 35">
              <a:extLst>
                <a:ext uri="{FF2B5EF4-FFF2-40B4-BE49-F238E27FC236}">
                  <a16:creationId xmlns:a16="http://schemas.microsoft.com/office/drawing/2014/main" id="{F7DF3F82-2E05-FD45-95C2-B159C53F5224}"/>
                </a:ext>
              </a:extLst>
            </p:cNvPr>
            <p:cNvSpPr txBox="1"/>
            <p:nvPr/>
          </p:nvSpPr>
          <p:spPr>
            <a:xfrm>
              <a:off x="545481" y="4041419"/>
              <a:ext cx="1368043" cy="415498"/>
            </a:xfrm>
            <a:prstGeom prst="rect">
              <a:avLst/>
            </a:prstGeom>
            <a:noFill/>
          </p:spPr>
          <p:txBody>
            <a:bodyPr wrap="square" lIns="91440" tIns="91440" rIns="91440" bIns="91440" rtlCol="0" anchor="t">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Bef>
                  <a:spcPts val="600"/>
                </a:spcBef>
                <a:spcAft>
                  <a:spcPct val="0"/>
                </a:spcAft>
              </a:pPr>
              <a:r>
                <a:rPr lang="en-US" sz="1200" i="1">
                  <a:solidFill>
                    <a:schemeClr val="bg1"/>
                  </a:solidFill>
                  <a:latin typeface="Arial"/>
                  <a:cs typeface="Arial"/>
                </a:rPr>
                <a:t>Integration with Existing Security Infrastructure</a:t>
              </a:r>
              <a:endParaRPr lang="en-US" sz="3200">
                <a:solidFill>
                  <a:schemeClr val="bg1"/>
                </a:solidFill>
              </a:endParaRPr>
            </a:p>
          </p:txBody>
        </p:sp>
        <p:sp>
          <p:nvSpPr>
            <p:cNvPr id="37" name="TextBox 36">
              <a:extLst>
                <a:ext uri="{FF2B5EF4-FFF2-40B4-BE49-F238E27FC236}">
                  <a16:creationId xmlns:a16="http://schemas.microsoft.com/office/drawing/2014/main" id="{96785A57-5316-E049-888F-353BD2466651}"/>
                </a:ext>
              </a:extLst>
            </p:cNvPr>
            <p:cNvSpPr txBox="1"/>
            <p:nvPr/>
          </p:nvSpPr>
          <p:spPr>
            <a:xfrm>
              <a:off x="1299992" y="3217318"/>
              <a:ext cx="1368043" cy="415498"/>
            </a:xfrm>
            <a:prstGeom prst="rect">
              <a:avLst/>
            </a:prstGeom>
            <a:noFill/>
          </p:spPr>
          <p:txBody>
            <a:bodyPr wrap="square" lIns="91440" tIns="91440" rIns="91440" bIns="91440" rtlCol="0" anchor="t">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200" i="1">
                  <a:solidFill>
                    <a:schemeClr val="bg1"/>
                  </a:solidFill>
                  <a:latin typeface="Arial"/>
                  <a:ea typeface="ＭＳ Ｐゴシック"/>
                  <a:cs typeface="Arial"/>
                </a:rPr>
                <a:t>Forensics and Incident Response</a:t>
              </a:r>
              <a:endParaRPr lang="en-US" altLang="ja-JP" sz="1200" i="1">
                <a:solidFill>
                  <a:schemeClr val="bg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2E4521CA-53BA-BD49-90FD-08CC077C20C1}"/>
                </a:ext>
              </a:extLst>
            </p:cNvPr>
            <p:cNvSpPr txBox="1"/>
            <p:nvPr/>
          </p:nvSpPr>
          <p:spPr>
            <a:xfrm>
              <a:off x="3125298" y="258414"/>
              <a:ext cx="5710180" cy="461665"/>
            </a:xfrm>
            <a:prstGeom prst="rect">
              <a:avLst/>
            </a:prstGeom>
            <a:noFill/>
          </p:spPr>
          <p:txBody>
            <a:bodyPr wrap="square" lIns="121920" tIns="60960" rIns="121920" bIns="60960" rtlCol="0" anchor="t">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3200" b="1">
                  <a:solidFill>
                    <a:schemeClr val="bg1"/>
                  </a:solidFill>
                  <a:latin typeface="Arial"/>
                  <a:cs typeface="Arial"/>
                </a:rPr>
                <a:t>Mobile Threat Defense (MTD)</a:t>
              </a:r>
              <a:endParaRPr lang="en-US" sz="3200">
                <a:solidFill>
                  <a:schemeClr val="bg1"/>
                </a:solidFill>
              </a:endParaRPr>
            </a:p>
          </p:txBody>
        </p:sp>
      </p:grpSp>
      <p:sp>
        <p:nvSpPr>
          <p:cNvPr id="16" name="Hexagon 15">
            <a:extLst>
              <a:ext uri="{FF2B5EF4-FFF2-40B4-BE49-F238E27FC236}">
                <a16:creationId xmlns:a16="http://schemas.microsoft.com/office/drawing/2014/main" id="{31DCE833-8176-43D4-8C32-EEC7C13286C1}"/>
              </a:ext>
            </a:extLst>
          </p:cNvPr>
          <p:cNvSpPr/>
          <p:nvPr/>
        </p:nvSpPr>
        <p:spPr>
          <a:xfrm rot="5400000">
            <a:off x="1539076" y="429065"/>
            <a:ext cx="1163232" cy="1062083"/>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800"/>
          </a:p>
        </p:txBody>
      </p:sp>
      <p:pic>
        <p:nvPicPr>
          <p:cNvPr id="6" name="Picture 5" descr="A group of people in a circle&#10;&#10;Description automatically generated">
            <a:extLst>
              <a:ext uri="{FF2B5EF4-FFF2-40B4-BE49-F238E27FC236}">
                <a16:creationId xmlns:a16="http://schemas.microsoft.com/office/drawing/2014/main" id="{846EAC4F-F844-0DEF-DF12-03223DFDDB19}"/>
              </a:ext>
            </a:extLst>
          </p:cNvPr>
          <p:cNvPicPr>
            <a:picLocks noChangeAspect="1"/>
          </p:cNvPicPr>
          <p:nvPr/>
        </p:nvPicPr>
        <p:blipFill>
          <a:blip r:embed="rId7"/>
          <a:srcRect/>
          <a:stretch/>
        </p:blipFill>
        <p:spPr>
          <a:xfrm>
            <a:off x="743089" y="1877248"/>
            <a:ext cx="853440" cy="853440"/>
          </a:xfrm>
          <a:prstGeom prst="rect">
            <a:avLst/>
          </a:prstGeom>
        </p:spPr>
      </p:pic>
      <p:pic>
        <p:nvPicPr>
          <p:cNvPr id="8" name="Picture 7" descr="A purple bug on a cell phone&#10;&#10;Description automatically generated">
            <a:extLst>
              <a:ext uri="{FF2B5EF4-FFF2-40B4-BE49-F238E27FC236}">
                <a16:creationId xmlns:a16="http://schemas.microsoft.com/office/drawing/2014/main" id="{7062831A-938E-5FA5-023F-139E314A60FB}"/>
              </a:ext>
            </a:extLst>
          </p:cNvPr>
          <p:cNvPicPr>
            <a:picLocks noChangeAspect="1"/>
          </p:cNvPicPr>
          <p:nvPr/>
        </p:nvPicPr>
        <p:blipFill>
          <a:blip r:embed="rId8"/>
          <a:stretch>
            <a:fillRect/>
          </a:stretch>
        </p:blipFill>
        <p:spPr>
          <a:xfrm>
            <a:off x="1540301" y="385928"/>
            <a:ext cx="1157787" cy="1135041"/>
          </a:xfrm>
          <a:prstGeom prst="rect">
            <a:avLst/>
          </a:prstGeom>
        </p:spPr>
      </p:pic>
    </p:spTree>
    <p:extLst>
      <p:ext uri="{BB962C8B-B14F-4D97-AF65-F5344CB8AC3E}">
        <p14:creationId xmlns:p14="http://schemas.microsoft.com/office/powerpoint/2010/main" val="552361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59631490-298B-C843-B638-7CC8E72438B2}"/>
              </a:ext>
            </a:extLst>
          </p:cNvPr>
          <p:cNvSpPr/>
          <p:nvPr/>
        </p:nvSpPr>
        <p:spPr>
          <a:xfrm rot="5400000">
            <a:off x="358261" y="844828"/>
            <a:ext cx="5656567" cy="4876351"/>
          </a:xfrm>
          <a:prstGeom prst="hexagon">
            <a:avLst/>
          </a:prstGeom>
          <a:solidFill>
            <a:srgbClr val="C4B3E9">
              <a:alpha val="15746"/>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text, room, gallery, sign&#10;&#10;Description automatically generated">
            <a:extLst>
              <a:ext uri="{FF2B5EF4-FFF2-40B4-BE49-F238E27FC236}">
                <a16:creationId xmlns:a16="http://schemas.microsoft.com/office/drawing/2014/main" id="{A892D852-85FA-0148-94CD-AC33423B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356" y="638765"/>
            <a:ext cx="3742375" cy="3742375"/>
          </a:xfrm>
          <a:prstGeom prst="rect">
            <a:avLst/>
          </a:prstGeom>
        </p:spPr>
      </p:pic>
      <p:pic>
        <p:nvPicPr>
          <p:cNvPr id="15" name="Picture 14" descr="A close up of a sign&#10;&#10;Description automatically generated">
            <a:extLst>
              <a:ext uri="{FF2B5EF4-FFF2-40B4-BE49-F238E27FC236}">
                <a16:creationId xmlns:a16="http://schemas.microsoft.com/office/drawing/2014/main" id="{0ABA6672-4DA1-A445-B459-F86FE1652A54}"/>
              </a:ext>
            </a:extLst>
          </p:cNvPr>
          <p:cNvPicPr>
            <a:picLocks noChangeAspect="1"/>
          </p:cNvPicPr>
          <p:nvPr/>
        </p:nvPicPr>
        <p:blipFill rotWithShape="1">
          <a:blip r:embed="rId4">
            <a:extLst>
              <a:ext uri="{28A0092B-C50C-407E-A947-70E740481C1C}">
                <a14:useLocalDpi xmlns:a14="http://schemas.microsoft.com/office/drawing/2010/main" val="0"/>
              </a:ext>
            </a:extLst>
          </a:blip>
          <a:srcRect l="17732"/>
          <a:stretch/>
        </p:blipFill>
        <p:spPr>
          <a:xfrm>
            <a:off x="1140346" y="4098827"/>
            <a:ext cx="4157712" cy="825883"/>
          </a:xfrm>
          <a:prstGeom prst="rect">
            <a:avLst/>
          </a:prstGeom>
        </p:spPr>
      </p:pic>
      <p:sp>
        <p:nvSpPr>
          <p:cNvPr id="21" name="Google Shape;551;p14" descr="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
            <a:extLst>
              <a:ext uri="{FF2B5EF4-FFF2-40B4-BE49-F238E27FC236}">
                <a16:creationId xmlns:a16="http://schemas.microsoft.com/office/drawing/2014/main" id="{BD8BAFDF-78A6-8D46-8BBF-6E37C8002508}"/>
              </a:ext>
            </a:extLst>
          </p:cNvPr>
          <p:cNvSpPr/>
          <p:nvPr/>
        </p:nvSpPr>
        <p:spPr>
          <a:xfrm>
            <a:off x="6369669" y="1194211"/>
            <a:ext cx="3760304" cy="1066415"/>
          </a:xfrm>
          <a:prstGeom prst="rect">
            <a:avLst/>
          </a:prstGeom>
          <a:noFill/>
          <a:ln>
            <a:noFill/>
          </a:ln>
        </p:spPr>
        <p:txBody>
          <a:bodyPr spcFirstLastPara="1" wrap="square" lIns="68575" tIns="34275" rIns="68575" bIns="34275" anchor="t" anchorCtr="0">
            <a:spAutoFit/>
          </a:bodyPr>
          <a:lstStyle/>
          <a:p>
            <a:pPr>
              <a:lnSpc>
                <a:spcPct val="120000"/>
              </a:lnSpc>
            </a:pPr>
            <a:r>
              <a:rPr lang="en-US" sz="5400" b="1">
                <a:solidFill>
                  <a:srgbClr val="93FEFF"/>
                </a:solidFill>
                <a:latin typeface="Open Sans" panose="020B0606030504020204" pitchFamily="34" charset="0"/>
                <a:ea typeface="Open Sans" panose="020B0606030504020204" pitchFamily="34" charset="0"/>
                <a:cs typeface="Open Sans" panose="020B0606030504020204" pitchFamily="34" charset="0"/>
                <a:sym typeface="Arial"/>
              </a:rPr>
              <a:t>ABOUT US</a:t>
            </a:r>
            <a:endParaRPr lang="en-US" sz="5400" b="1">
              <a:solidFill>
                <a:srgbClr val="93FE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B704354A-AF06-6548-A7FB-F13D9D06F5EF}"/>
              </a:ext>
            </a:extLst>
          </p:cNvPr>
          <p:cNvSpPr/>
          <p:nvPr/>
        </p:nvSpPr>
        <p:spPr>
          <a:xfrm>
            <a:off x="6473150" y="2055025"/>
            <a:ext cx="5050969" cy="369332"/>
          </a:xfrm>
          <a:prstGeom prst="rect">
            <a:avLst/>
          </a:prstGeom>
        </p:spPr>
        <p:txBody>
          <a:bodyPr wrap="square" lIns="91440" tIns="45720" rIns="91440" bIns="45720" anchor="t">
            <a:spAutoFit/>
          </a:bodyPr>
          <a:lstStyle/>
          <a:p>
            <a:endParaRPr lang="en-US">
              <a:solidFill>
                <a:schemeClr val="bg1">
                  <a:lumMod val="95000"/>
                </a:schemeClr>
              </a:solidFill>
              <a:latin typeface="Open Sans"/>
              <a:ea typeface="Open Sans"/>
              <a:cs typeface="Open Sans"/>
            </a:endParaRPr>
          </a:p>
        </p:txBody>
      </p:sp>
      <p:pic>
        <p:nvPicPr>
          <p:cNvPr id="4" name="Picture 5" descr="A picture containing text, sign&#10;&#10;Description automatically generated">
            <a:extLst>
              <a:ext uri="{FF2B5EF4-FFF2-40B4-BE49-F238E27FC236}">
                <a16:creationId xmlns:a16="http://schemas.microsoft.com/office/drawing/2014/main" id="{586A6D43-5B10-4EB7-836B-453D30C889D2}"/>
              </a:ext>
            </a:extLst>
          </p:cNvPr>
          <p:cNvPicPr>
            <a:picLocks noChangeAspect="1"/>
          </p:cNvPicPr>
          <p:nvPr/>
        </p:nvPicPr>
        <p:blipFill>
          <a:blip r:embed="rId5"/>
          <a:stretch>
            <a:fillRect/>
          </a:stretch>
        </p:blipFill>
        <p:spPr>
          <a:xfrm>
            <a:off x="7075581" y="4535568"/>
            <a:ext cx="3054392" cy="814374"/>
          </a:xfrm>
          <a:prstGeom prst="rect">
            <a:avLst/>
          </a:prstGeom>
        </p:spPr>
      </p:pic>
      <p:pic>
        <p:nvPicPr>
          <p:cNvPr id="6" name="Picture 6" descr="A picture containing text&#10;&#10;Description automatically generated">
            <a:extLst>
              <a:ext uri="{FF2B5EF4-FFF2-40B4-BE49-F238E27FC236}">
                <a16:creationId xmlns:a16="http://schemas.microsoft.com/office/drawing/2014/main" id="{9A4004A2-87E1-4CDE-9D75-C136C9A67B42}"/>
              </a:ext>
            </a:extLst>
          </p:cNvPr>
          <p:cNvPicPr>
            <a:picLocks noChangeAspect="1"/>
          </p:cNvPicPr>
          <p:nvPr/>
        </p:nvPicPr>
        <p:blipFill>
          <a:blip r:embed="rId6"/>
          <a:stretch>
            <a:fillRect/>
          </a:stretch>
        </p:blipFill>
        <p:spPr>
          <a:xfrm>
            <a:off x="6639501" y="5590727"/>
            <a:ext cx="4252806" cy="868634"/>
          </a:xfrm>
          <a:prstGeom prst="rect">
            <a:avLst/>
          </a:prstGeom>
        </p:spPr>
      </p:pic>
      <p:pic>
        <p:nvPicPr>
          <p:cNvPr id="7" name="Picture 8" descr="Logo&#10;&#10;Description automatically generated">
            <a:extLst>
              <a:ext uri="{FF2B5EF4-FFF2-40B4-BE49-F238E27FC236}">
                <a16:creationId xmlns:a16="http://schemas.microsoft.com/office/drawing/2014/main" id="{1C9818A1-CC24-2BAB-5820-7477AA58E1CD}"/>
              </a:ext>
            </a:extLst>
          </p:cNvPr>
          <p:cNvPicPr>
            <a:picLocks noChangeAspect="1"/>
          </p:cNvPicPr>
          <p:nvPr/>
        </p:nvPicPr>
        <p:blipFill>
          <a:blip r:embed="rId7"/>
          <a:stretch>
            <a:fillRect/>
          </a:stretch>
        </p:blipFill>
        <p:spPr>
          <a:xfrm>
            <a:off x="9729141" y="395245"/>
            <a:ext cx="2743200" cy="1175657"/>
          </a:xfrm>
          <a:prstGeom prst="rect">
            <a:avLst/>
          </a:prstGeom>
        </p:spPr>
      </p:pic>
      <p:sp>
        <p:nvSpPr>
          <p:cNvPr id="9" name="TextBox 1">
            <a:extLst>
              <a:ext uri="{FF2B5EF4-FFF2-40B4-BE49-F238E27FC236}">
                <a16:creationId xmlns:a16="http://schemas.microsoft.com/office/drawing/2014/main" id="{02A8B13F-0738-50D4-ABCA-AC1CB299FE5B}"/>
              </a:ext>
            </a:extLst>
          </p:cNvPr>
          <p:cNvSpPr txBox="1"/>
          <p:nvPr/>
        </p:nvSpPr>
        <p:spPr>
          <a:xfrm>
            <a:off x="6415582" y="2237726"/>
            <a:ext cx="5166103" cy="1938992"/>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14313" indent="-214313">
              <a:buFont typeface="Arial"/>
              <a:buChar char="•"/>
            </a:pPr>
            <a:r>
              <a:rPr lang="en-US">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Established in 2019</a:t>
            </a:r>
          </a:p>
          <a:p>
            <a:pPr marL="214313" indent="-214313">
              <a:buFont typeface="Arial"/>
              <a:buChar char="•"/>
            </a:pPr>
            <a:r>
              <a:rPr lang="en-US">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Founded by Corey White</a:t>
            </a:r>
          </a:p>
          <a:p>
            <a:pPr marL="214313" indent="-214313">
              <a:buFont typeface="Arial"/>
              <a:buChar char="•"/>
            </a:pPr>
            <a:r>
              <a:rPr lang="en-US">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 Global Team of Cyber Experts</a:t>
            </a:r>
          </a:p>
          <a:p>
            <a:pPr marL="214313" indent="-214313">
              <a:buFont typeface="Arial"/>
              <a:buChar char="•"/>
            </a:pPr>
            <a:r>
              <a:rPr lang="en-US">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Best &amp; brightest minds in cybersecurity</a:t>
            </a:r>
          </a:p>
          <a:p>
            <a:pPr marL="214313" indent="-214313">
              <a:buFont typeface="Arial"/>
              <a:buChar char="•"/>
            </a:pPr>
            <a:r>
              <a:rPr lang="en-US">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Award Winning Cybersecurity-as-a-Service</a:t>
            </a:r>
          </a:p>
          <a:p>
            <a:pPr marL="214313" indent="-214313">
              <a:buFont typeface="Arial"/>
              <a:buChar char="•"/>
            </a:pPr>
            <a:r>
              <a:rPr lang="en-US">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The world's first </a:t>
            </a:r>
            <a:r>
              <a:rPr lang="en-US"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CSaaS</a:t>
            </a:r>
            <a:r>
              <a:rPr lang="en-US">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platform</a:t>
            </a:r>
            <a:endParaRPr lang="en-US">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4313" indent="-214313">
              <a:buFont typeface="Arial"/>
              <a:buChar char="•"/>
            </a:pPr>
            <a:endParaRPr lang="en-US" sz="1350">
              <a:cs typeface="Calibri"/>
            </a:endParaRPr>
          </a:p>
        </p:txBody>
      </p:sp>
    </p:spTree>
    <p:extLst>
      <p:ext uri="{BB962C8B-B14F-4D97-AF65-F5344CB8AC3E}">
        <p14:creationId xmlns:p14="http://schemas.microsoft.com/office/powerpoint/2010/main" val="197266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79DE88B-3424-C275-035A-75924B5319A6}"/>
              </a:ext>
            </a:extLst>
          </p:cNvPr>
          <p:cNvSpPr/>
          <p:nvPr/>
        </p:nvSpPr>
        <p:spPr>
          <a:xfrm>
            <a:off x="566549" y="1002713"/>
            <a:ext cx="3146391" cy="5271835"/>
          </a:xfrm>
          <a:prstGeom prst="rect">
            <a:avLst/>
          </a:prstGeom>
          <a:noFill/>
          <a:ln>
            <a:solidFill>
              <a:srgbClr val="7C4DFF"/>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pic>
        <p:nvPicPr>
          <p:cNvPr id="2" name="Picture 1">
            <a:extLst>
              <a:ext uri="{FF2B5EF4-FFF2-40B4-BE49-F238E27FC236}">
                <a16:creationId xmlns:a16="http://schemas.microsoft.com/office/drawing/2014/main" id="{DC52EB58-7EB9-A5DA-6AFB-A37972016AA3}"/>
              </a:ext>
            </a:extLst>
          </p:cNvPr>
          <p:cNvPicPr>
            <a:picLocks noChangeAspect="1"/>
          </p:cNvPicPr>
          <p:nvPr/>
        </p:nvPicPr>
        <p:blipFill>
          <a:blip r:embed="rId2"/>
          <a:srcRect/>
          <a:stretch/>
        </p:blipFill>
        <p:spPr>
          <a:xfrm>
            <a:off x="2699268" y="5243696"/>
            <a:ext cx="853440" cy="853440"/>
          </a:xfrm>
          <a:prstGeom prst="rect">
            <a:avLst/>
          </a:prstGeom>
        </p:spPr>
      </p:pic>
      <p:pic>
        <p:nvPicPr>
          <p:cNvPr id="3" name="Picture 2">
            <a:extLst>
              <a:ext uri="{FF2B5EF4-FFF2-40B4-BE49-F238E27FC236}">
                <a16:creationId xmlns:a16="http://schemas.microsoft.com/office/drawing/2014/main" id="{C774544C-DBA0-EE29-BC77-F1E2D28AF998}"/>
              </a:ext>
            </a:extLst>
          </p:cNvPr>
          <p:cNvPicPr>
            <a:picLocks noChangeAspect="1"/>
          </p:cNvPicPr>
          <p:nvPr/>
        </p:nvPicPr>
        <p:blipFill>
          <a:blip r:embed="rId3"/>
          <a:srcRect/>
          <a:stretch/>
        </p:blipFill>
        <p:spPr>
          <a:xfrm>
            <a:off x="785897" y="4117031"/>
            <a:ext cx="853440" cy="853440"/>
          </a:xfrm>
          <a:prstGeom prst="rect">
            <a:avLst/>
          </a:prstGeom>
        </p:spPr>
      </p:pic>
      <p:pic>
        <p:nvPicPr>
          <p:cNvPr id="4" name="Picture 3">
            <a:extLst>
              <a:ext uri="{FF2B5EF4-FFF2-40B4-BE49-F238E27FC236}">
                <a16:creationId xmlns:a16="http://schemas.microsoft.com/office/drawing/2014/main" id="{6D9EDDCE-F47B-1BA2-0215-A63B1A154539}"/>
              </a:ext>
            </a:extLst>
          </p:cNvPr>
          <p:cNvPicPr>
            <a:picLocks noChangeAspect="1"/>
          </p:cNvPicPr>
          <p:nvPr/>
        </p:nvPicPr>
        <p:blipFill>
          <a:blip r:embed="rId4"/>
          <a:srcRect/>
          <a:stretch/>
        </p:blipFill>
        <p:spPr>
          <a:xfrm>
            <a:off x="2699268" y="3018391"/>
            <a:ext cx="853440" cy="853440"/>
          </a:xfrm>
          <a:prstGeom prst="rect">
            <a:avLst/>
          </a:prstGeom>
        </p:spPr>
      </p:pic>
      <p:pic>
        <p:nvPicPr>
          <p:cNvPr id="5" name="Picture 4">
            <a:extLst>
              <a:ext uri="{FF2B5EF4-FFF2-40B4-BE49-F238E27FC236}">
                <a16:creationId xmlns:a16="http://schemas.microsoft.com/office/drawing/2014/main" id="{15DA30D5-8396-A4A7-6A28-C3E4A4AA6BA2}"/>
              </a:ext>
            </a:extLst>
          </p:cNvPr>
          <p:cNvPicPr>
            <a:picLocks noChangeAspect="1"/>
          </p:cNvPicPr>
          <p:nvPr/>
        </p:nvPicPr>
        <p:blipFill>
          <a:blip r:embed="rId5"/>
          <a:srcRect/>
          <a:stretch/>
        </p:blipFill>
        <p:spPr>
          <a:xfrm>
            <a:off x="785897" y="1919751"/>
            <a:ext cx="853440" cy="853440"/>
          </a:xfrm>
          <a:prstGeom prst="rect">
            <a:avLst/>
          </a:prstGeom>
        </p:spPr>
      </p:pic>
      <p:sp>
        <p:nvSpPr>
          <p:cNvPr id="6" name="TextBox 5">
            <a:extLst>
              <a:ext uri="{FF2B5EF4-FFF2-40B4-BE49-F238E27FC236}">
                <a16:creationId xmlns:a16="http://schemas.microsoft.com/office/drawing/2014/main" id="{5D18B469-7634-51EC-598A-792439478F00}"/>
              </a:ext>
            </a:extLst>
          </p:cNvPr>
          <p:cNvSpPr txBox="1"/>
          <p:nvPr/>
        </p:nvSpPr>
        <p:spPr>
          <a:xfrm>
            <a:off x="1728652" y="1991320"/>
            <a:ext cx="1824057" cy="738664"/>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Enable faster and more effective response to incidents</a:t>
            </a:r>
          </a:p>
        </p:txBody>
      </p:sp>
      <p:sp>
        <p:nvSpPr>
          <p:cNvPr id="7" name="TextBox 6">
            <a:extLst>
              <a:ext uri="{FF2B5EF4-FFF2-40B4-BE49-F238E27FC236}">
                <a16:creationId xmlns:a16="http://schemas.microsoft.com/office/drawing/2014/main" id="{0C1FC20A-AE3E-EC41-8D1E-4BD0FB888FD4}"/>
              </a:ext>
            </a:extLst>
          </p:cNvPr>
          <p:cNvSpPr txBox="1"/>
          <p:nvPr/>
        </p:nvSpPr>
        <p:spPr>
          <a:xfrm>
            <a:off x="1733324" y="4289758"/>
            <a:ext cx="1824057" cy="553997"/>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Establish attorney client privilege</a:t>
            </a:r>
          </a:p>
        </p:txBody>
      </p:sp>
      <p:sp>
        <p:nvSpPr>
          <p:cNvPr id="18" name="TextBox 17">
            <a:extLst>
              <a:ext uri="{FF2B5EF4-FFF2-40B4-BE49-F238E27FC236}">
                <a16:creationId xmlns:a16="http://schemas.microsoft.com/office/drawing/2014/main" id="{8061E945-3A14-3422-2438-269722A86B3C}"/>
              </a:ext>
            </a:extLst>
          </p:cNvPr>
          <p:cNvSpPr txBox="1"/>
          <p:nvPr/>
        </p:nvSpPr>
        <p:spPr>
          <a:xfrm>
            <a:off x="4245918" y="618692"/>
            <a:ext cx="7274060" cy="584775"/>
          </a:xfrm>
          <a:prstGeom prst="rect">
            <a:avLst/>
          </a:prstGeom>
          <a:noFill/>
        </p:spPr>
        <p:txBody>
          <a:bodyPr wrap="square"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3200" b="1">
                <a:solidFill>
                  <a:schemeClr val="bg1"/>
                </a:solidFill>
                <a:latin typeface="Arial" panose="020B0604020202020204" pitchFamily="34" charset="0"/>
                <a:cs typeface="Arial" panose="020B0604020202020204" pitchFamily="34" charset="0"/>
              </a:rPr>
              <a:t>Incident Response Retainer (IRM)</a:t>
            </a:r>
          </a:p>
        </p:txBody>
      </p:sp>
      <p:sp>
        <p:nvSpPr>
          <p:cNvPr id="19" name="TextBox 18">
            <a:extLst>
              <a:ext uri="{FF2B5EF4-FFF2-40B4-BE49-F238E27FC236}">
                <a16:creationId xmlns:a16="http://schemas.microsoft.com/office/drawing/2014/main" id="{0616FA11-645C-6674-FDED-52FCA672279D}"/>
              </a:ext>
            </a:extLst>
          </p:cNvPr>
          <p:cNvSpPr txBox="1"/>
          <p:nvPr/>
        </p:nvSpPr>
        <p:spPr>
          <a:xfrm>
            <a:off x="4245917" y="1394292"/>
            <a:ext cx="7158195" cy="1046440"/>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867" i="1">
                <a:solidFill>
                  <a:schemeClr val="bg1">
                    <a:lumMod val="75000"/>
                  </a:schemeClr>
                </a:solidFill>
                <a:latin typeface="Arial" panose="020B0604020202020204" pitchFamily="34" charset="0"/>
                <a:cs typeface="Arial" panose="020B0604020202020204" pitchFamily="34" charset="0"/>
              </a:rPr>
              <a:t>Establish terms and conditions for incident response services before an incident occurs. We provide attorney client privilege with breach coaching. </a:t>
            </a:r>
          </a:p>
        </p:txBody>
      </p:sp>
      <p:sp>
        <p:nvSpPr>
          <p:cNvPr id="20" name="TextBox 19">
            <a:extLst>
              <a:ext uri="{FF2B5EF4-FFF2-40B4-BE49-F238E27FC236}">
                <a16:creationId xmlns:a16="http://schemas.microsoft.com/office/drawing/2014/main" id="{63A33105-0537-656A-065A-D989B6EFB8B4}"/>
              </a:ext>
            </a:extLst>
          </p:cNvPr>
          <p:cNvSpPr txBox="1"/>
          <p:nvPr/>
        </p:nvSpPr>
        <p:spPr>
          <a:xfrm>
            <a:off x="4245918" y="2792213"/>
            <a:ext cx="7471949" cy="2954976"/>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2133" b="1" dirty="0">
                <a:solidFill>
                  <a:srgbClr val="95FFFF"/>
                </a:solidFill>
                <a:latin typeface="Arial" panose="020B0604020202020204" pitchFamily="34" charset="0"/>
                <a:cs typeface="Arial" panose="020B0604020202020204" pitchFamily="34" charset="0"/>
              </a:rPr>
              <a:t>How Cyvatar Secures You</a:t>
            </a:r>
          </a:p>
          <a:p>
            <a:pPr marL="380990" indent="-380990" fontAlgn="base">
              <a:spcBef>
                <a:spcPts val="800"/>
              </a:spcBef>
              <a:spcAft>
                <a:spcPts val="800"/>
              </a:spcAft>
              <a:buBlip>
                <a:blip r:embed="rId6"/>
              </a:buBlip>
            </a:pPr>
            <a:r>
              <a:rPr lang="en-US" altLang="ja-JP" sz="1867" dirty="0">
                <a:solidFill>
                  <a:schemeClr val="bg1"/>
                </a:solidFill>
                <a:latin typeface="Arial" panose="020B0604020202020204" pitchFamily="34" charset="0"/>
                <a:cs typeface="Arial" panose="020B0604020202020204" pitchFamily="34" charset="0"/>
              </a:rPr>
              <a:t>Assistance with incident response including investigative support, malware/forensic/log analysis, remediation planning, status reporting and project management </a:t>
            </a:r>
          </a:p>
          <a:p>
            <a:pPr marL="380990" indent="-380990" fontAlgn="base">
              <a:spcBef>
                <a:spcPts val="800"/>
              </a:spcBef>
              <a:spcAft>
                <a:spcPts val="800"/>
              </a:spcAft>
              <a:buBlip>
                <a:blip r:embed="rId6"/>
              </a:buBlip>
            </a:pPr>
            <a:r>
              <a:rPr lang="en-US" altLang="ja-JP" sz="1867" dirty="0">
                <a:solidFill>
                  <a:schemeClr val="bg1"/>
                </a:solidFill>
                <a:latin typeface="Arial" panose="020B0604020202020204" pitchFamily="34" charset="0"/>
                <a:cs typeface="Arial" panose="020B0604020202020204" pitchFamily="34" charset="0"/>
              </a:rPr>
              <a:t>Forensic investigation, malware analysis, reverse engineering</a:t>
            </a:r>
          </a:p>
          <a:p>
            <a:pPr marL="380990" indent="-380990" fontAlgn="base">
              <a:spcBef>
                <a:spcPts val="800"/>
              </a:spcBef>
              <a:spcAft>
                <a:spcPts val="800"/>
              </a:spcAft>
              <a:buBlip>
                <a:blip r:embed="rId6"/>
              </a:buBlip>
            </a:pPr>
            <a:r>
              <a:rPr lang="en-US" altLang="ja-JP" sz="1867" dirty="0">
                <a:solidFill>
                  <a:schemeClr val="bg1"/>
                </a:solidFill>
                <a:latin typeface="Arial" panose="020B0604020202020204" pitchFamily="34" charset="0"/>
                <a:cs typeface="Arial" panose="020B0604020202020204" pitchFamily="34" charset="0"/>
              </a:rPr>
              <a:t>Repurpose unused hours for IR Readiness security services </a:t>
            </a:r>
          </a:p>
          <a:p>
            <a:pPr marL="380990" indent="-380990" fontAlgn="base">
              <a:spcBef>
                <a:spcPts val="800"/>
              </a:spcBef>
              <a:spcAft>
                <a:spcPts val="800"/>
              </a:spcAft>
              <a:buBlip>
                <a:blip r:embed="rId6"/>
              </a:buBlip>
            </a:pPr>
            <a:r>
              <a:rPr lang="en-US" altLang="ja-JP" sz="1867">
                <a:solidFill>
                  <a:schemeClr val="bg1"/>
                </a:solidFill>
                <a:latin typeface="Arial" panose="020B0604020202020204" pitchFamily="34" charset="0"/>
                <a:cs typeface="Arial" panose="020B0604020202020204" pitchFamily="34" charset="0"/>
              </a:rPr>
              <a:t>Two </a:t>
            </a:r>
            <a:r>
              <a:rPr lang="en-US" altLang="ja-JP" sz="1867" dirty="0">
                <a:solidFill>
                  <a:schemeClr val="bg1"/>
                </a:solidFill>
                <a:latin typeface="Arial" panose="020B0604020202020204" pitchFamily="34" charset="0"/>
                <a:cs typeface="Arial" panose="020B0604020202020204" pitchFamily="34" charset="0"/>
              </a:rPr>
              <a:t>hourly bundles: 24 hour &amp; 40 hours</a:t>
            </a:r>
          </a:p>
        </p:txBody>
      </p:sp>
      <p:sp>
        <p:nvSpPr>
          <p:cNvPr id="21" name="TextBox 20">
            <a:extLst>
              <a:ext uri="{FF2B5EF4-FFF2-40B4-BE49-F238E27FC236}">
                <a16:creationId xmlns:a16="http://schemas.microsoft.com/office/drawing/2014/main" id="{0CE8F2D1-7155-A2DE-2A9E-6091929E80E4}"/>
              </a:ext>
            </a:extLst>
          </p:cNvPr>
          <p:cNvSpPr txBox="1"/>
          <p:nvPr/>
        </p:nvSpPr>
        <p:spPr>
          <a:xfrm>
            <a:off x="727309" y="3051025"/>
            <a:ext cx="1824057" cy="738664"/>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Prepare for the legal and financial fallout of an incident</a:t>
            </a:r>
          </a:p>
        </p:txBody>
      </p:sp>
      <p:sp>
        <p:nvSpPr>
          <p:cNvPr id="22" name="TextBox 21">
            <a:extLst>
              <a:ext uri="{FF2B5EF4-FFF2-40B4-BE49-F238E27FC236}">
                <a16:creationId xmlns:a16="http://schemas.microsoft.com/office/drawing/2014/main" id="{C50BE10A-C6C0-C100-F12B-B385196DD120}"/>
              </a:ext>
            </a:extLst>
          </p:cNvPr>
          <p:cNvSpPr txBox="1"/>
          <p:nvPr/>
        </p:nvSpPr>
        <p:spPr>
          <a:xfrm>
            <a:off x="727309" y="5388559"/>
            <a:ext cx="1824057" cy="553997"/>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Quickly identify malicious activity</a:t>
            </a:r>
          </a:p>
        </p:txBody>
      </p:sp>
      <p:sp>
        <p:nvSpPr>
          <p:cNvPr id="25" name="Hexagon 24">
            <a:extLst>
              <a:ext uri="{FF2B5EF4-FFF2-40B4-BE49-F238E27FC236}">
                <a16:creationId xmlns:a16="http://schemas.microsoft.com/office/drawing/2014/main" id="{C282E914-6A1D-C3F6-2B5D-AF04DE61BFB3}"/>
              </a:ext>
            </a:extLst>
          </p:cNvPr>
          <p:cNvSpPr/>
          <p:nvPr/>
        </p:nvSpPr>
        <p:spPr>
          <a:xfrm rot="5400000">
            <a:off x="1535880" y="451745"/>
            <a:ext cx="1158240" cy="1060704"/>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800"/>
          </a:p>
        </p:txBody>
      </p:sp>
      <p:pic>
        <p:nvPicPr>
          <p:cNvPr id="28" name="Picture 27">
            <a:extLst>
              <a:ext uri="{FF2B5EF4-FFF2-40B4-BE49-F238E27FC236}">
                <a16:creationId xmlns:a16="http://schemas.microsoft.com/office/drawing/2014/main" id="{B0E4D848-6EA8-5AD2-97D9-34B42F1B5F77}"/>
              </a:ext>
            </a:extLst>
          </p:cNvPr>
          <p:cNvPicPr>
            <a:picLocks noChangeAspect="1"/>
          </p:cNvPicPr>
          <p:nvPr/>
        </p:nvPicPr>
        <p:blipFill>
          <a:blip r:embed="rId7"/>
          <a:stretch>
            <a:fillRect/>
          </a:stretch>
        </p:blipFill>
        <p:spPr>
          <a:xfrm>
            <a:off x="1778450" y="650044"/>
            <a:ext cx="673100" cy="584200"/>
          </a:xfrm>
          <a:prstGeom prst="rect">
            <a:avLst/>
          </a:prstGeom>
        </p:spPr>
      </p:pic>
    </p:spTree>
    <p:extLst>
      <p:ext uri="{BB962C8B-B14F-4D97-AF65-F5344CB8AC3E}">
        <p14:creationId xmlns:p14="http://schemas.microsoft.com/office/powerpoint/2010/main" val="222104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9"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9920" y="1561572"/>
            <a:ext cx="5785045" cy="602537"/>
          </a:xfrm>
          <a:prstGeom prst="rect">
            <a:avLst/>
          </a:prstGeom>
        </p:spPr>
        <p:txBody>
          <a:bodyPr vert="horz" wrap="square" lIns="0" tIns="17780" rIns="0" bIns="0" rtlCol="0">
            <a:spAutoFit/>
          </a:bodyPr>
          <a:lstStyle/>
          <a:p>
            <a:pPr marL="16933" marR="6773" lvl="0" indent="0" algn="l" defTabSz="1219170" rtl="0" eaLnBrk="1" fontAlgn="auto" latinLnBrk="0" hangingPunct="1">
              <a:lnSpc>
                <a:spcPct val="114500"/>
              </a:lnSpc>
              <a:spcBef>
                <a:spcPts val="14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Open Sans"/>
                <a:ea typeface="+mn-ea"/>
                <a:cs typeface="Arial"/>
              </a:rPr>
              <a:t>As a </a:t>
            </a:r>
            <a:r>
              <a:rPr kumimoji="0" lang="en-US" sz="1100" b="0" i="0" u="none" strike="noStrike" kern="0" cap="none" spc="0" normalizeH="0" baseline="0" noProof="0" err="1">
                <a:ln>
                  <a:noFill/>
                </a:ln>
                <a:solidFill>
                  <a:srgbClr val="FFFFFF"/>
                </a:solidFill>
                <a:effectLst/>
                <a:uLnTx/>
                <a:uFillTx/>
                <a:latin typeface="Open Sans"/>
                <a:ea typeface="+mn-ea"/>
                <a:cs typeface="Arial"/>
              </a:rPr>
              <a:t>Cysurance</a:t>
            </a:r>
            <a:r>
              <a:rPr kumimoji="0" lang="en-US" sz="1100" b="0" i="0" u="none" strike="noStrike" kern="0" cap="none" spc="0" normalizeH="0" baseline="0" noProof="0">
                <a:ln>
                  <a:noFill/>
                </a:ln>
                <a:solidFill>
                  <a:srgbClr val="FFFFFF"/>
                </a:solidFill>
                <a:effectLst/>
                <a:uLnTx/>
                <a:uFillTx/>
                <a:latin typeface="Open Sans"/>
                <a:ea typeface="+mn-ea"/>
                <a:cs typeface="Arial"/>
              </a:rPr>
              <a:t> Certified Partner</a:t>
            </a:r>
            <a:r>
              <a:rPr kumimoji="0" lang="en-US" sz="1100" b="1" i="0" u="none" strike="noStrike" kern="0" cap="none" spc="0" normalizeH="0" baseline="0" noProof="0">
                <a:ln>
                  <a:noFill/>
                </a:ln>
                <a:solidFill>
                  <a:srgbClr val="FFFFFF"/>
                </a:solidFill>
                <a:effectLst/>
                <a:uLnTx/>
                <a:uFillTx/>
                <a:latin typeface="Open Sans"/>
                <a:ea typeface="+mn-ea"/>
                <a:cs typeface="Arial"/>
              </a:rPr>
              <a:t>, Cyvatar </a:t>
            </a:r>
            <a:r>
              <a:rPr kumimoji="0" lang="en-US" sz="1100" b="0" i="0" u="none" strike="noStrike" kern="0" cap="none" spc="0" normalizeH="0" baseline="0" noProof="0">
                <a:ln>
                  <a:noFill/>
                </a:ln>
                <a:solidFill>
                  <a:srgbClr val="FFFFFF"/>
                </a:solidFill>
                <a:effectLst/>
                <a:uLnTx/>
                <a:uFillTx/>
                <a:latin typeface="Open Sans"/>
                <a:ea typeface="+mn-ea"/>
                <a:cs typeface="Arial"/>
              </a:rPr>
              <a:t>offers a value-added,</a:t>
            </a:r>
            <a:r>
              <a:rPr lang="en-US" sz="1100" kern="0">
                <a:solidFill>
                  <a:srgbClr val="FFFFFF"/>
                </a:solidFill>
                <a:latin typeface="Open Sans"/>
                <a:cs typeface="Arial"/>
              </a:rPr>
              <a:t> </a:t>
            </a:r>
            <a:r>
              <a:rPr kumimoji="0" lang="en-US" sz="1100" b="0" i="0" u="none" strike="noStrike" kern="0" cap="none" spc="0" normalizeH="0" baseline="0" noProof="0">
                <a:ln>
                  <a:noFill/>
                </a:ln>
                <a:solidFill>
                  <a:srgbClr val="FFFFFF"/>
                </a:solidFill>
                <a:effectLst/>
                <a:uLnTx/>
                <a:uFillTx/>
                <a:latin typeface="Open Sans"/>
                <a:ea typeface="+mn-ea"/>
                <a:cs typeface="Arial"/>
              </a:rPr>
              <a:t>Certification Warranty at </a:t>
            </a:r>
            <a:r>
              <a:rPr kumimoji="0" lang="en-US" sz="1100" b="1" i="0" u="none" strike="noStrike" kern="0" cap="none" spc="0" normalizeH="0" baseline="0" noProof="0">
                <a:ln>
                  <a:noFill/>
                </a:ln>
                <a:solidFill>
                  <a:srgbClr val="FFFFFF"/>
                </a:solidFill>
                <a:effectLst/>
                <a:uLnTx/>
                <a:uFillTx/>
                <a:latin typeface="Open Sans"/>
                <a:ea typeface="+mn-ea"/>
                <a:cs typeface="Arial"/>
              </a:rPr>
              <a:t>NO COST TO QUALIFYING CUSTOMERS.</a:t>
            </a:r>
          </a:p>
          <a:p>
            <a:pPr marL="16933" marR="6773" lvl="0" indent="0" algn="l" defTabSz="1219170" rtl="0" eaLnBrk="1" fontAlgn="auto" latinLnBrk="0" hangingPunct="1">
              <a:lnSpc>
                <a:spcPct val="114500"/>
              </a:lnSpc>
              <a:spcBef>
                <a:spcPts val="140"/>
              </a:spcBef>
              <a:spcAft>
                <a:spcPts val="0"/>
              </a:spcAft>
              <a:buClrTx/>
              <a:buSzTx/>
              <a:buFontTx/>
              <a:buNone/>
              <a:tabLst/>
              <a:defRPr/>
            </a:pPr>
            <a:endParaRPr kumimoji="0" lang="en-US" sz="1100" b="1" i="0" u="none" strike="noStrike" kern="0" cap="none" spc="0" normalizeH="0" baseline="0" noProof="0">
              <a:ln>
                <a:noFill/>
              </a:ln>
              <a:solidFill>
                <a:srgbClr val="FFFFFF"/>
              </a:solidFill>
              <a:effectLst/>
              <a:uLnTx/>
              <a:uFillTx/>
              <a:latin typeface="Open Sans"/>
              <a:ea typeface="+mn-ea"/>
              <a:cs typeface="Arial"/>
            </a:endParaRPr>
          </a:p>
        </p:txBody>
      </p:sp>
      <p:sp>
        <p:nvSpPr>
          <p:cNvPr id="3" name="object 3"/>
          <p:cNvSpPr txBox="1"/>
          <p:nvPr/>
        </p:nvSpPr>
        <p:spPr>
          <a:xfrm>
            <a:off x="769920" y="3826649"/>
            <a:ext cx="5785045" cy="780192"/>
          </a:xfrm>
          <a:prstGeom prst="rect">
            <a:avLst/>
          </a:prstGeom>
        </p:spPr>
        <p:txBody>
          <a:bodyPr vert="horz" wrap="square" lIns="0" tIns="16933" rIns="0" bIns="0" rtlCol="0">
            <a:spAutoFit/>
          </a:bodyPr>
          <a:lstStyle/>
          <a:p>
            <a:pPr marL="16933" marR="6773" defTabSz="1219170">
              <a:lnSpc>
                <a:spcPct val="114999"/>
              </a:lnSpc>
              <a:spcBef>
                <a:spcPts val="133"/>
              </a:spcBef>
              <a:defRPr/>
            </a:pPr>
            <a:r>
              <a:rPr kumimoji="0" lang="en-US" sz="1050" b="0" i="0" u="none" strike="noStrike" kern="0" cap="none" spc="0" normalizeH="0" baseline="0" noProof="0">
                <a:ln>
                  <a:noFill/>
                </a:ln>
                <a:solidFill>
                  <a:srgbClr val="FFFFFF"/>
                </a:solidFill>
                <a:effectLst/>
                <a:uLnTx/>
                <a:uFillTx/>
                <a:latin typeface="Open Sans"/>
                <a:ea typeface="+mn-ea"/>
                <a:cs typeface="Arial"/>
              </a:rPr>
              <a:t>Adopting</a:t>
            </a:r>
            <a:r>
              <a:rPr kumimoji="0" lang="en-US" sz="1050" b="0" i="0" u="none" strike="noStrike" kern="0" cap="none" spc="40" normalizeH="0" baseline="0" noProof="0">
                <a:ln>
                  <a:noFill/>
                </a:ln>
                <a:solidFill>
                  <a:srgbClr val="FFFFFF"/>
                </a:solidFill>
                <a:effectLst/>
                <a:uLnTx/>
                <a:uFillTx/>
                <a:latin typeface="Open Sans"/>
                <a:ea typeface="+mn-ea"/>
                <a:cs typeface="Arial"/>
              </a:rPr>
              <a:t> </a:t>
            </a:r>
            <a:r>
              <a:rPr kumimoji="0" lang="en-US" sz="1050" b="0" i="0" u="none" strike="noStrike" kern="0" cap="none" spc="0" normalizeH="0" baseline="0" noProof="0">
                <a:ln>
                  <a:noFill/>
                </a:ln>
                <a:solidFill>
                  <a:srgbClr val="FFFFFF"/>
                </a:solidFill>
                <a:effectLst/>
                <a:uLnTx/>
                <a:uFillTx/>
                <a:latin typeface="Open Sans"/>
                <a:ea typeface="+mn-ea"/>
                <a:cs typeface="Arial"/>
              </a:rPr>
              <a:t>these</a:t>
            </a:r>
            <a:r>
              <a:rPr kumimoji="0" lang="en-US" sz="1050" b="0" i="0" u="none" strike="noStrike" kern="0" cap="none" spc="67" normalizeH="0" baseline="0" noProof="0">
                <a:ln>
                  <a:noFill/>
                </a:ln>
                <a:solidFill>
                  <a:srgbClr val="FFFFFF"/>
                </a:solidFill>
                <a:effectLst/>
                <a:uLnTx/>
                <a:uFillTx/>
                <a:latin typeface="Open Sans"/>
                <a:ea typeface="+mn-ea"/>
                <a:cs typeface="Arial"/>
              </a:rPr>
              <a:t> </a:t>
            </a:r>
            <a:r>
              <a:rPr kumimoji="0" lang="en-US" sz="1050" b="0" i="0" u="none" strike="noStrike" kern="0" cap="none" spc="-13" normalizeH="0" baseline="0" noProof="0">
                <a:ln>
                  <a:noFill/>
                </a:ln>
                <a:solidFill>
                  <a:srgbClr val="FFFFFF"/>
                </a:solidFill>
                <a:effectLst/>
                <a:uLnTx/>
                <a:uFillTx/>
                <a:latin typeface="Open Sans"/>
                <a:ea typeface="+mn-ea"/>
                <a:cs typeface="Arial"/>
              </a:rPr>
              <a:t>preventative </a:t>
            </a:r>
            <a:r>
              <a:rPr kumimoji="0" lang="en-US" sz="1050" b="0" i="0" u="none" strike="noStrike" kern="0" cap="none" spc="13" normalizeH="0" baseline="0" noProof="0">
                <a:ln>
                  <a:noFill/>
                </a:ln>
                <a:solidFill>
                  <a:srgbClr val="FFFFFF"/>
                </a:solidFill>
                <a:effectLst/>
                <a:uLnTx/>
                <a:uFillTx/>
                <a:latin typeface="Open Sans"/>
                <a:ea typeface="+mn-ea"/>
                <a:cs typeface="Arial"/>
              </a:rPr>
              <a:t>cyber security controls</a:t>
            </a:r>
            <a:r>
              <a:rPr kumimoji="0" lang="en-US" sz="1050" b="0" i="0" u="none" strike="noStrike" kern="0" cap="none" spc="7" normalizeH="0" baseline="0" noProof="0">
                <a:ln>
                  <a:noFill/>
                </a:ln>
                <a:solidFill>
                  <a:srgbClr val="FFFFFF"/>
                </a:solidFill>
                <a:effectLst/>
                <a:uLnTx/>
                <a:uFillTx/>
                <a:latin typeface="Open Sans"/>
                <a:ea typeface="+mn-ea"/>
                <a:cs typeface="Arial"/>
              </a:rPr>
              <a:t> </a:t>
            </a:r>
            <a:r>
              <a:rPr kumimoji="0" lang="en-US" sz="1050" b="0" i="0" u="none" strike="noStrike" kern="0" cap="none" spc="13" normalizeH="0" baseline="0" noProof="0">
                <a:ln>
                  <a:noFill/>
                </a:ln>
                <a:solidFill>
                  <a:srgbClr val="FFFFFF"/>
                </a:solidFill>
                <a:effectLst/>
                <a:uLnTx/>
                <a:uFillTx/>
                <a:latin typeface="Open Sans"/>
                <a:ea typeface="+mn-ea"/>
                <a:cs typeface="Arial"/>
              </a:rPr>
              <a:t>will protect your business from</a:t>
            </a:r>
            <a:r>
              <a:rPr kumimoji="0" lang="en-US" sz="1050" b="0" i="0" u="none" strike="noStrike" kern="0" cap="none" spc="7" normalizeH="0" baseline="0" noProof="0">
                <a:ln>
                  <a:noFill/>
                </a:ln>
                <a:solidFill>
                  <a:srgbClr val="FFFFFF"/>
                </a:solidFill>
                <a:effectLst/>
                <a:uLnTx/>
                <a:uFillTx/>
                <a:latin typeface="Open Sans"/>
                <a:ea typeface="+mn-ea"/>
                <a:cs typeface="Arial"/>
              </a:rPr>
              <a:t> </a:t>
            </a:r>
            <a:r>
              <a:rPr kumimoji="0" lang="en-US" sz="1050" b="0" i="0" u="none" strike="noStrike" kern="0" cap="none" spc="13" normalizeH="0" baseline="0" noProof="0">
                <a:ln>
                  <a:noFill/>
                </a:ln>
                <a:solidFill>
                  <a:srgbClr val="FFFFFF"/>
                </a:solidFill>
                <a:effectLst/>
                <a:uLnTx/>
                <a:uFillTx/>
                <a:latin typeface="Open Sans"/>
                <a:ea typeface="+mn-ea"/>
                <a:cs typeface="Arial"/>
              </a:rPr>
              <a:t>the</a:t>
            </a:r>
            <a:r>
              <a:rPr kumimoji="0" lang="en-US" sz="1050" b="0" i="0" u="none" strike="noStrike" kern="0" cap="none" spc="0" normalizeH="0" baseline="0" noProof="0">
                <a:ln>
                  <a:noFill/>
                </a:ln>
                <a:solidFill>
                  <a:srgbClr val="FFFFFF"/>
                </a:solidFill>
                <a:effectLst/>
                <a:uLnTx/>
                <a:uFillTx/>
                <a:latin typeface="Open Sans"/>
                <a:ea typeface="+mn-ea"/>
                <a:cs typeface="Arial"/>
              </a:rPr>
              <a:t> </a:t>
            </a:r>
            <a:r>
              <a:rPr kumimoji="0" lang="en-US" sz="1050" b="0" i="0" u="none" strike="noStrike" kern="0" cap="none" spc="13" normalizeH="0" baseline="0" noProof="0">
                <a:ln>
                  <a:noFill/>
                </a:ln>
                <a:solidFill>
                  <a:srgbClr val="FFFFFF"/>
                </a:solidFill>
                <a:effectLst/>
                <a:uLnTx/>
                <a:uFillTx/>
                <a:latin typeface="Open Sans"/>
                <a:ea typeface="+mn-ea"/>
                <a:cs typeface="Arial"/>
              </a:rPr>
              <a:t>financial</a:t>
            </a:r>
            <a:r>
              <a:rPr kumimoji="0" lang="en-US" sz="1050" b="0" i="0" u="none" strike="noStrike" kern="0" cap="none" spc="-7" normalizeH="0" baseline="0" noProof="0">
                <a:ln>
                  <a:noFill/>
                </a:ln>
                <a:solidFill>
                  <a:srgbClr val="FFFFFF"/>
                </a:solidFill>
                <a:effectLst/>
                <a:uLnTx/>
                <a:uFillTx/>
                <a:latin typeface="Open Sans"/>
                <a:ea typeface="+mn-ea"/>
                <a:cs typeface="Arial"/>
              </a:rPr>
              <a:t> </a:t>
            </a:r>
            <a:r>
              <a:rPr kumimoji="0" lang="en-US" sz="1050" b="0" i="0" u="none" strike="noStrike" kern="0" cap="none" spc="0" normalizeH="0" baseline="0" noProof="0">
                <a:ln>
                  <a:noFill/>
                </a:ln>
                <a:solidFill>
                  <a:srgbClr val="FFFFFF"/>
                </a:solidFill>
                <a:effectLst/>
                <a:uLnTx/>
                <a:uFillTx/>
                <a:latin typeface="Open Sans"/>
                <a:ea typeface="+mn-ea"/>
                <a:cs typeface="Arial"/>
              </a:rPr>
              <a:t>costs associated with remediating cyberattacks. </a:t>
            </a:r>
          </a:p>
          <a:p>
            <a:pPr marL="16933" marR="6773" defTabSz="1219170">
              <a:lnSpc>
                <a:spcPct val="114999"/>
              </a:lnSpc>
              <a:spcBef>
                <a:spcPts val="133"/>
              </a:spcBef>
              <a:defRPr/>
            </a:pPr>
            <a:endParaRPr kumimoji="0" lang="en-US" sz="1067" b="0" i="0" u="none" strike="noStrike" kern="0" cap="none" spc="0" normalizeH="0" baseline="0" noProof="0">
              <a:ln>
                <a:noFill/>
              </a:ln>
              <a:solidFill>
                <a:srgbClr val="FFFFFF"/>
              </a:solidFill>
              <a:effectLst/>
              <a:uLnTx/>
              <a:uFillTx/>
              <a:latin typeface="Open Sans"/>
              <a:ea typeface="+mn-ea"/>
              <a:cs typeface="Arial"/>
            </a:endParaRPr>
          </a:p>
          <a:p>
            <a:pPr marL="16933" marR="6773" lvl="0" indent="0" algn="l" defTabSz="1219170" rtl="0" eaLnBrk="1" fontAlgn="auto" latinLnBrk="0" hangingPunct="1">
              <a:lnSpc>
                <a:spcPct val="114999"/>
              </a:lnSpc>
              <a:spcBef>
                <a:spcPts val="133"/>
              </a:spcBef>
              <a:spcAft>
                <a:spcPts val="0"/>
              </a:spcAft>
              <a:buClrTx/>
              <a:buSzTx/>
              <a:buFontTx/>
              <a:buNone/>
              <a:tabLst/>
              <a:defRPr/>
            </a:pPr>
            <a:r>
              <a:rPr kumimoji="0" lang="en-US" sz="1067" b="0" i="0" u="none" strike="noStrike" kern="0" cap="none" spc="0" normalizeH="0" baseline="0" noProof="0">
                <a:ln>
                  <a:noFill/>
                </a:ln>
                <a:solidFill>
                  <a:srgbClr val="FFFFFF"/>
                </a:solidFill>
                <a:effectLst/>
                <a:uLnTx/>
                <a:uFillTx/>
                <a:latin typeface="Open Sans"/>
                <a:ea typeface="+mn-ea"/>
                <a:cs typeface="Arial"/>
              </a:rPr>
              <a:t>Financial reimbursements up to $500,000 towards recovery expenses for services costs:</a:t>
            </a:r>
          </a:p>
        </p:txBody>
      </p:sp>
      <p:sp>
        <p:nvSpPr>
          <p:cNvPr id="5" name="object 5"/>
          <p:cNvSpPr txBox="1"/>
          <p:nvPr/>
        </p:nvSpPr>
        <p:spPr>
          <a:xfrm>
            <a:off x="7022120" y="1538052"/>
            <a:ext cx="3992230" cy="395045"/>
          </a:xfrm>
          <a:prstGeom prst="rect">
            <a:avLst/>
          </a:prstGeom>
        </p:spPr>
        <p:txBody>
          <a:bodyPr vert="horz" wrap="square" lIns="0" tIns="17780" rIns="0" bIns="0" rtlCol="0" anchor="t">
            <a:spAutoFit/>
          </a:bodyPr>
          <a:lstStyle/>
          <a:p>
            <a:pPr marL="16510" marR="6350" defTabSz="1219170">
              <a:lnSpc>
                <a:spcPct val="114500"/>
              </a:lnSpc>
              <a:spcBef>
                <a:spcPts val="140"/>
              </a:spcBef>
              <a:defRPr/>
            </a:pPr>
            <a:r>
              <a:rPr kumimoji="0" lang="en-US" sz="1100" b="0" i="0" u="none" strike="noStrike" kern="0" cap="none" spc="60" normalizeH="0" baseline="0" noProof="0">
                <a:ln>
                  <a:noFill/>
                </a:ln>
                <a:solidFill>
                  <a:srgbClr val="FFFFFF"/>
                </a:solidFill>
                <a:effectLst/>
                <a:uLnTx/>
                <a:uFillTx/>
                <a:latin typeface="Open Sans"/>
                <a:ea typeface="+mn-ea"/>
                <a:cs typeface="Arial"/>
              </a:rPr>
              <a:t>Being a Cyvatar Member </a:t>
            </a:r>
            <a:r>
              <a:rPr kumimoji="0" sz="1100" b="0" i="0" u="none" strike="noStrike" kern="0" cap="none" spc="0" normalizeH="0" baseline="0" noProof="0">
                <a:ln>
                  <a:noFill/>
                </a:ln>
                <a:solidFill>
                  <a:srgbClr val="FFFFFF"/>
                </a:solidFill>
                <a:effectLst/>
                <a:uLnTx/>
                <a:uFillTx/>
                <a:latin typeface="Open Sans"/>
                <a:ea typeface="+mn-ea"/>
                <a:cs typeface="Arial"/>
              </a:rPr>
              <a:t>enables</a:t>
            </a:r>
            <a:r>
              <a:rPr kumimoji="0" sz="1100" b="0" i="0" u="none" strike="noStrike" kern="0" cap="none" spc="67" normalizeH="0" baseline="0" noProof="0">
                <a:ln>
                  <a:noFill/>
                </a:ln>
                <a:solidFill>
                  <a:srgbClr val="FFFFFF"/>
                </a:solidFill>
                <a:effectLst/>
                <a:uLnTx/>
                <a:uFillTx/>
                <a:latin typeface="Open Sans"/>
                <a:ea typeface="+mn-ea"/>
                <a:cs typeface="Arial"/>
              </a:rPr>
              <a:t> </a:t>
            </a:r>
            <a:r>
              <a:rPr kumimoji="0" sz="1100" b="0" i="0" u="none" strike="noStrike" kern="0" cap="none" spc="-40" normalizeH="0" baseline="0" noProof="0">
                <a:ln>
                  <a:noFill/>
                </a:ln>
                <a:solidFill>
                  <a:srgbClr val="FFFFFF"/>
                </a:solidFill>
                <a:effectLst/>
                <a:uLnTx/>
                <a:uFillTx/>
                <a:latin typeface="Open Sans"/>
                <a:ea typeface="+mn-ea"/>
                <a:cs typeface="Arial"/>
              </a:rPr>
              <a:t>a</a:t>
            </a:r>
            <a:r>
              <a:rPr kumimoji="0" lang="en-US" sz="1100" b="0" i="0" u="none" strike="noStrike" kern="0" cap="none" spc="-40" normalizeH="0" baseline="0" noProof="0">
                <a:ln>
                  <a:noFill/>
                </a:ln>
                <a:solidFill>
                  <a:srgbClr val="FFFFFF"/>
                </a:solidFill>
                <a:effectLst/>
                <a:uLnTx/>
                <a:uFillTx/>
                <a:latin typeface="Open Sans"/>
                <a:ea typeface="+mn-ea"/>
                <a:cs typeface="Arial"/>
              </a:rPr>
              <a:t>n easy</a:t>
            </a:r>
            <a:r>
              <a:rPr kumimoji="0" sz="1100" b="0" i="0" u="none" strike="noStrike" kern="0" cap="none" spc="73" normalizeH="0" baseline="0" noProof="0">
                <a:ln>
                  <a:noFill/>
                </a:ln>
                <a:solidFill>
                  <a:srgbClr val="FFFFFF"/>
                </a:solidFill>
                <a:effectLst/>
                <a:uLnTx/>
                <a:uFillTx/>
                <a:latin typeface="Open Sans"/>
                <a:ea typeface="+mn-ea"/>
                <a:cs typeface="Arial"/>
              </a:rPr>
              <a:t> </a:t>
            </a:r>
            <a:r>
              <a:rPr kumimoji="0" sz="1100" b="0" i="0" u="none" strike="noStrike" kern="0" cap="none" spc="0" normalizeH="0" baseline="0" noProof="0">
                <a:ln>
                  <a:noFill/>
                </a:ln>
                <a:solidFill>
                  <a:srgbClr val="FFFFFF"/>
                </a:solidFill>
                <a:effectLst/>
                <a:uLnTx/>
                <a:uFillTx/>
                <a:latin typeface="Open Sans"/>
                <a:ea typeface="+mn-ea"/>
                <a:cs typeface="Arial"/>
              </a:rPr>
              <a:t>pathway</a:t>
            </a:r>
            <a:r>
              <a:rPr kumimoji="0" sz="1100" b="0" i="0" u="none" strike="noStrike" kern="0" cap="none" spc="73" normalizeH="0" baseline="0" noProof="0">
                <a:ln>
                  <a:noFill/>
                </a:ln>
                <a:solidFill>
                  <a:srgbClr val="FFFFFF"/>
                </a:solidFill>
                <a:effectLst/>
                <a:uLnTx/>
                <a:uFillTx/>
                <a:latin typeface="Open Sans"/>
                <a:ea typeface="+mn-ea"/>
                <a:cs typeface="Arial"/>
              </a:rPr>
              <a:t> </a:t>
            </a:r>
            <a:r>
              <a:rPr kumimoji="0" sz="1100" b="0" i="0" u="none" strike="noStrike" kern="0" cap="none" spc="-33" normalizeH="0" baseline="0" noProof="0">
                <a:ln>
                  <a:noFill/>
                </a:ln>
                <a:solidFill>
                  <a:srgbClr val="FFFFFF"/>
                </a:solidFill>
                <a:effectLst/>
                <a:uLnTx/>
                <a:uFillTx/>
                <a:latin typeface="Open Sans"/>
                <a:ea typeface="+mn-ea"/>
                <a:cs typeface="Arial"/>
              </a:rPr>
              <a:t>to</a:t>
            </a:r>
            <a:r>
              <a:rPr kumimoji="0" lang="en-US" sz="1100" b="0" i="0" u="none" strike="noStrike" kern="0" cap="none" spc="-33" normalizeH="0" baseline="0" noProof="0">
                <a:ln>
                  <a:noFill/>
                </a:ln>
                <a:solidFill>
                  <a:srgbClr val="FFFFFF"/>
                </a:solidFill>
                <a:effectLst/>
                <a:uLnTx/>
                <a:uFillTx/>
                <a:latin typeface="Open Sans"/>
                <a:ea typeface="+mn-ea"/>
                <a:cs typeface="Arial"/>
              </a:rPr>
              <a:t> be eligible for </a:t>
            </a:r>
            <a:r>
              <a:rPr kumimoji="0" sz="1100" b="0" i="0" u="none" strike="noStrike" kern="0" cap="none" spc="13" normalizeH="0" baseline="0" noProof="0">
                <a:ln>
                  <a:noFill/>
                </a:ln>
                <a:solidFill>
                  <a:srgbClr val="FFFFFF"/>
                </a:solidFill>
                <a:effectLst/>
                <a:uLnTx/>
                <a:uFillTx/>
                <a:latin typeface="Open Sans"/>
                <a:ea typeface="+mn-ea"/>
                <a:cs typeface="Arial"/>
              </a:rPr>
              <a:t>highly</a:t>
            </a:r>
            <a:r>
              <a:rPr kumimoji="0" sz="1100" b="0" i="0" u="none" strike="noStrike" kern="0" cap="none" spc="73" normalizeH="0" baseline="0" noProof="0">
                <a:ln>
                  <a:noFill/>
                </a:ln>
                <a:solidFill>
                  <a:srgbClr val="FFFFFF"/>
                </a:solidFill>
                <a:effectLst/>
                <a:uLnTx/>
                <a:uFillTx/>
                <a:latin typeface="Open Sans"/>
                <a:ea typeface="+mn-ea"/>
                <a:cs typeface="Arial"/>
              </a:rPr>
              <a:t> </a:t>
            </a:r>
            <a:r>
              <a:rPr kumimoji="0" sz="1100" b="0" i="0" u="none" strike="noStrike" kern="0" cap="none" spc="13" normalizeH="0" baseline="0" noProof="0">
                <a:ln>
                  <a:noFill/>
                </a:ln>
                <a:solidFill>
                  <a:srgbClr val="FFFFFF"/>
                </a:solidFill>
                <a:effectLst/>
                <a:uLnTx/>
                <a:uFillTx/>
                <a:latin typeface="Open Sans"/>
                <a:ea typeface="+mn-ea"/>
                <a:cs typeface="Arial"/>
              </a:rPr>
              <a:t>discounted</a:t>
            </a:r>
            <a:r>
              <a:rPr kumimoji="0" lang="en-US" sz="1100" b="0" i="0" u="none" strike="noStrike" kern="0" cap="none" spc="13" normalizeH="0" baseline="0" noProof="0">
                <a:ln>
                  <a:noFill/>
                </a:ln>
                <a:solidFill>
                  <a:srgbClr val="FFFFFF"/>
                </a:solidFill>
                <a:effectLst/>
                <a:uLnTx/>
                <a:uFillTx/>
                <a:latin typeface="Open Sans"/>
                <a:ea typeface="+mn-ea"/>
                <a:cs typeface="Arial"/>
              </a:rPr>
              <a:t> </a:t>
            </a:r>
            <a:r>
              <a:rPr lang="en-US" sz="1100" kern="0" spc="13">
                <a:solidFill>
                  <a:srgbClr val="FFFFFF"/>
                </a:solidFill>
                <a:latin typeface="Open Sans"/>
                <a:cs typeface="Arial"/>
              </a:rPr>
              <a:t>C</a:t>
            </a:r>
            <a:r>
              <a:rPr kumimoji="0" sz="1100" b="0" i="0" u="none" strike="noStrike" kern="0" cap="none" spc="13" normalizeH="0" baseline="0" noProof="0" err="1">
                <a:ln>
                  <a:noFill/>
                </a:ln>
                <a:solidFill>
                  <a:srgbClr val="FFFFFF"/>
                </a:solidFill>
                <a:effectLst/>
                <a:uLnTx/>
                <a:uFillTx/>
                <a:latin typeface="Open Sans"/>
                <a:ea typeface="+mn-ea"/>
                <a:cs typeface="Arial"/>
              </a:rPr>
              <a:t>yber</a:t>
            </a:r>
            <a:r>
              <a:rPr kumimoji="0" sz="1100" b="0" i="0" u="none" strike="noStrike" kern="0" cap="none" spc="73" normalizeH="0" baseline="0" noProof="0">
                <a:ln>
                  <a:noFill/>
                </a:ln>
                <a:solidFill>
                  <a:srgbClr val="FFFFFF"/>
                </a:solidFill>
                <a:effectLst/>
                <a:uLnTx/>
                <a:uFillTx/>
                <a:latin typeface="Open Sans"/>
                <a:ea typeface="+mn-ea"/>
                <a:cs typeface="Arial"/>
              </a:rPr>
              <a:t> </a:t>
            </a:r>
            <a:r>
              <a:rPr lang="en-US" sz="1100" kern="0">
                <a:solidFill>
                  <a:srgbClr val="FFFFFF"/>
                </a:solidFill>
                <a:latin typeface="Open Sans"/>
                <a:cs typeface="Arial"/>
              </a:rPr>
              <a:t>I</a:t>
            </a:r>
            <a:r>
              <a:rPr kumimoji="0" sz="1100" b="0" i="0" u="none" strike="noStrike" kern="0" cap="none" spc="0" normalizeH="0" baseline="0" noProof="0" err="1">
                <a:ln>
                  <a:noFill/>
                </a:ln>
                <a:solidFill>
                  <a:srgbClr val="FFFFFF"/>
                </a:solidFill>
                <a:effectLst/>
                <a:uLnTx/>
                <a:uFillTx/>
                <a:latin typeface="Open Sans"/>
                <a:ea typeface="+mn-ea"/>
                <a:cs typeface="Arial"/>
              </a:rPr>
              <a:t>nsurance</a:t>
            </a:r>
            <a:r>
              <a:rPr kumimoji="0" sz="1100" b="0" i="0" u="none" strike="noStrike" kern="0" cap="none" spc="0" normalizeH="0" baseline="0" noProof="0">
                <a:ln>
                  <a:noFill/>
                </a:ln>
                <a:solidFill>
                  <a:srgbClr val="FFFFFF"/>
                </a:solidFill>
                <a:effectLst/>
                <a:uLnTx/>
                <a:uFillTx/>
                <a:latin typeface="Open Sans"/>
                <a:ea typeface="+mn-ea"/>
                <a:cs typeface="Arial"/>
              </a:rPr>
              <a:t>.</a:t>
            </a:r>
            <a:r>
              <a:rPr lang="en-US" sz="1100" kern="0" spc="47">
                <a:solidFill>
                  <a:srgbClr val="FFFFFF"/>
                </a:solidFill>
                <a:latin typeface="Open Sans"/>
                <a:cs typeface="Arial"/>
              </a:rPr>
              <a:t> </a:t>
            </a:r>
            <a:endParaRPr lang="en-US" sz="1100" b="0" i="0" u="none" strike="noStrike" kern="0" cap="none" spc="0" normalizeH="0" baseline="0" noProof="0">
              <a:ln>
                <a:noFill/>
              </a:ln>
              <a:solidFill>
                <a:sysClr val="windowText" lastClr="000000"/>
              </a:solidFill>
              <a:effectLst/>
              <a:uLnTx/>
              <a:uFillTx/>
              <a:latin typeface="Open Sans"/>
              <a:ea typeface="Open Sans"/>
              <a:cs typeface="Arial"/>
            </a:endParaRPr>
          </a:p>
        </p:txBody>
      </p:sp>
      <p:grpSp>
        <p:nvGrpSpPr>
          <p:cNvPr id="45" name="Group 44">
            <a:extLst>
              <a:ext uri="{FF2B5EF4-FFF2-40B4-BE49-F238E27FC236}">
                <a16:creationId xmlns:a16="http://schemas.microsoft.com/office/drawing/2014/main" id="{A6D978D0-5DC0-C655-C019-C1AA3CA5A711}"/>
              </a:ext>
            </a:extLst>
          </p:cNvPr>
          <p:cNvGrpSpPr/>
          <p:nvPr/>
        </p:nvGrpSpPr>
        <p:grpSpPr>
          <a:xfrm>
            <a:off x="3268957" y="453717"/>
            <a:ext cx="1717870" cy="369332"/>
            <a:chOff x="310955" y="265372"/>
            <a:chExt cx="2242202" cy="494220"/>
          </a:xfrm>
        </p:grpSpPr>
        <p:pic>
          <p:nvPicPr>
            <p:cNvPr id="9" name="object 9"/>
            <p:cNvPicPr/>
            <p:nvPr/>
          </p:nvPicPr>
          <p:blipFill>
            <a:blip r:embed="rId3" cstate="print"/>
            <a:stretch>
              <a:fillRect/>
            </a:stretch>
          </p:blipFill>
          <p:spPr>
            <a:xfrm>
              <a:off x="310955" y="298884"/>
              <a:ext cx="838189" cy="434504"/>
            </a:xfrm>
            <a:prstGeom prst="rect">
              <a:avLst/>
            </a:prstGeom>
          </p:spPr>
        </p:pic>
        <p:grpSp>
          <p:nvGrpSpPr>
            <p:cNvPr id="10" name="object 10"/>
            <p:cNvGrpSpPr/>
            <p:nvPr/>
          </p:nvGrpSpPr>
          <p:grpSpPr>
            <a:xfrm>
              <a:off x="1245186" y="265372"/>
              <a:ext cx="1307971" cy="494220"/>
              <a:chOff x="1033769" y="286511"/>
              <a:chExt cx="1222375" cy="429895"/>
            </a:xfrm>
          </p:grpSpPr>
          <p:sp>
            <p:nvSpPr>
              <p:cNvPr id="11" name="object 11"/>
              <p:cNvSpPr/>
              <p:nvPr/>
            </p:nvSpPr>
            <p:spPr>
              <a:xfrm>
                <a:off x="1333216" y="340564"/>
                <a:ext cx="196215" cy="196215"/>
              </a:xfrm>
              <a:custGeom>
                <a:avLst/>
                <a:gdLst/>
                <a:ahLst/>
                <a:cxnLst/>
                <a:rect l="l" t="t" r="r" b="b"/>
                <a:pathLst>
                  <a:path w="196215" h="196215">
                    <a:moveTo>
                      <a:pt x="97997" y="0"/>
                    </a:moveTo>
                    <a:lnTo>
                      <a:pt x="60478" y="7909"/>
                    </a:lnTo>
                    <a:lnTo>
                      <a:pt x="29259" y="29259"/>
                    </a:lnTo>
                    <a:lnTo>
                      <a:pt x="7909" y="60478"/>
                    </a:lnTo>
                    <a:lnTo>
                      <a:pt x="0" y="97998"/>
                    </a:lnTo>
                    <a:lnTo>
                      <a:pt x="7909" y="135517"/>
                    </a:lnTo>
                    <a:lnTo>
                      <a:pt x="29259" y="166737"/>
                    </a:lnTo>
                    <a:lnTo>
                      <a:pt x="60478" y="188086"/>
                    </a:lnTo>
                    <a:lnTo>
                      <a:pt x="97997" y="195996"/>
                    </a:lnTo>
                    <a:lnTo>
                      <a:pt x="135516" y="188086"/>
                    </a:lnTo>
                    <a:lnTo>
                      <a:pt x="166735" y="166737"/>
                    </a:lnTo>
                    <a:lnTo>
                      <a:pt x="175447" y="153997"/>
                    </a:lnTo>
                    <a:lnTo>
                      <a:pt x="97997" y="153997"/>
                    </a:lnTo>
                    <a:lnTo>
                      <a:pt x="76844" y="149338"/>
                    </a:lnTo>
                    <a:lnTo>
                      <a:pt x="58973" y="136882"/>
                    </a:lnTo>
                    <a:lnTo>
                      <a:pt x="46614" y="118915"/>
                    </a:lnTo>
                    <a:lnTo>
                      <a:pt x="41998" y="97718"/>
                    </a:lnTo>
                    <a:lnTo>
                      <a:pt x="46614" y="76566"/>
                    </a:lnTo>
                    <a:lnTo>
                      <a:pt x="58973" y="58694"/>
                    </a:lnTo>
                    <a:lnTo>
                      <a:pt x="76844" y="46335"/>
                    </a:lnTo>
                    <a:lnTo>
                      <a:pt x="97997" y="41719"/>
                    </a:lnTo>
                    <a:lnTo>
                      <a:pt x="175256" y="41719"/>
                    </a:lnTo>
                    <a:lnTo>
                      <a:pt x="166735" y="29259"/>
                    </a:lnTo>
                    <a:lnTo>
                      <a:pt x="135516" y="7909"/>
                    </a:lnTo>
                    <a:lnTo>
                      <a:pt x="97997" y="0"/>
                    </a:lnTo>
                    <a:close/>
                  </a:path>
                  <a:path w="196215" h="196215">
                    <a:moveTo>
                      <a:pt x="175256" y="41719"/>
                    </a:moveTo>
                    <a:lnTo>
                      <a:pt x="97997" y="41719"/>
                    </a:lnTo>
                    <a:lnTo>
                      <a:pt x="119149" y="46335"/>
                    </a:lnTo>
                    <a:lnTo>
                      <a:pt x="137021" y="58694"/>
                    </a:lnTo>
                    <a:lnTo>
                      <a:pt x="149380" y="76566"/>
                    </a:lnTo>
                    <a:lnTo>
                      <a:pt x="153996" y="97718"/>
                    </a:lnTo>
                    <a:lnTo>
                      <a:pt x="149380" y="118915"/>
                    </a:lnTo>
                    <a:lnTo>
                      <a:pt x="137021" y="136882"/>
                    </a:lnTo>
                    <a:lnTo>
                      <a:pt x="119149" y="149338"/>
                    </a:lnTo>
                    <a:lnTo>
                      <a:pt x="97997" y="153997"/>
                    </a:lnTo>
                    <a:lnTo>
                      <a:pt x="175447" y="153997"/>
                    </a:lnTo>
                    <a:lnTo>
                      <a:pt x="188085" y="135517"/>
                    </a:lnTo>
                    <a:lnTo>
                      <a:pt x="195995" y="97998"/>
                    </a:lnTo>
                    <a:lnTo>
                      <a:pt x="188085" y="60478"/>
                    </a:lnTo>
                    <a:lnTo>
                      <a:pt x="175256" y="41719"/>
                    </a:lnTo>
                    <a:close/>
                  </a:path>
                </a:pathLst>
              </a:custGeom>
              <a:solidFill>
                <a:srgbClr val="FFFFFF"/>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Open Sans"/>
                  <a:ea typeface="+mn-ea"/>
                  <a:cs typeface="+mn-cs"/>
                </a:endParaRPr>
              </a:p>
            </p:txBody>
          </p:sp>
          <p:pic>
            <p:nvPicPr>
              <p:cNvPr id="12" name="object 12"/>
              <p:cNvPicPr/>
              <p:nvPr/>
            </p:nvPicPr>
            <p:blipFill>
              <a:blip r:embed="rId4" cstate="print"/>
              <a:stretch>
                <a:fillRect/>
              </a:stretch>
            </p:blipFill>
            <p:spPr>
              <a:xfrm>
                <a:off x="1035054" y="343364"/>
                <a:ext cx="129637" cy="190395"/>
              </a:xfrm>
              <a:prstGeom prst="rect">
                <a:avLst/>
              </a:prstGeom>
            </p:spPr>
          </p:pic>
          <p:sp>
            <p:nvSpPr>
              <p:cNvPr id="13" name="object 13"/>
              <p:cNvSpPr/>
              <p:nvPr/>
            </p:nvSpPr>
            <p:spPr>
              <a:xfrm>
                <a:off x="1186053" y="342899"/>
                <a:ext cx="1013460" cy="191135"/>
              </a:xfrm>
              <a:custGeom>
                <a:avLst/>
                <a:gdLst/>
                <a:ahLst/>
                <a:cxnLst/>
                <a:rect l="l" t="t" r="r" b="b"/>
                <a:pathLst>
                  <a:path w="1013460" h="191134">
                    <a:moveTo>
                      <a:pt x="140843" y="190868"/>
                    </a:moveTo>
                    <a:lnTo>
                      <a:pt x="87769" y="122834"/>
                    </a:lnTo>
                    <a:lnTo>
                      <a:pt x="86245" y="120865"/>
                    </a:lnTo>
                    <a:lnTo>
                      <a:pt x="103187" y="113639"/>
                    </a:lnTo>
                    <a:lnTo>
                      <a:pt x="116967" y="101053"/>
                    </a:lnTo>
                    <a:lnTo>
                      <a:pt x="122936" y="89789"/>
                    </a:lnTo>
                    <a:lnTo>
                      <a:pt x="126250" y="83540"/>
                    </a:lnTo>
                    <a:lnTo>
                      <a:pt x="129641" y="61506"/>
                    </a:lnTo>
                    <a:lnTo>
                      <a:pt x="112064" y="17449"/>
                    </a:lnTo>
                    <a:lnTo>
                      <a:pt x="89598" y="4152"/>
                    </a:lnTo>
                    <a:lnTo>
                      <a:pt x="89598" y="61506"/>
                    </a:lnTo>
                    <a:lnTo>
                      <a:pt x="87401" y="73609"/>
                    </a:lnTo>
                    <a:lnTo>
                      <a:pt x="81622" y="82473"/>
                    </a:lnTo>
                    <a:lnTo>
                      <a:pt x="73533" y="87934"/>
                    </a:lnTo>
                    <a:lnTo>
                      <a:pt x="64401" y="89789"/>
                    </a:lnTo>
                    <a:lnTo>
                      <a:pt x="41998" y="89789"/>
                    </a:lnTo>
                    <a:lnTo>
                      <a:pt x="41998" y="33515"/>
                    </a:lnTo>
                    <a:lnTo>
                      <a:pt x="64401" y="33515"/>
                    </a:lnTo>
                    <a:lnTo>
                      <a:pt x="73533" y="35445"/>
                    </a:lnTo>
                    <a:lnTo>
                      <a:pt x="81622" y="40995"/>
                    </a:lnTo>
                    <a:lnTo>
                      <a:pt x="87401" y="49809"/>
                    </a:lnTo>
                    <a:lnTo>
                      <a:pt x="89598" y="61506"/>
                    </a:lnTo>
                    <a:lnTo>
                      <a:pt x="89598" y="4152"/>
                    </a:lnTo>
                    <a:lnTo>
                      <a:pt x="71399" y="469"/>
                    </a:lnTo>
                    <a:lnTo>
                      <a:pt x="0" y="469"/>
                    </a:lnTo>
                    <a:lnTo>
                      <a:pt x="0" y="190868"/>
                    </a:lnTo>
                    <a:lnTo>
                      <a:pt x="41998" y="190868"/>
                    </a:lnTo>
                    <a:lnTo>
                      <a:pt x="41998" y="122834"/>
                    </a:lnTo>
                    <a:lnTo>
                      <a:pt x="42278" y="122834"/>
                    </a:lnTo>
                    <a:lnTo>
                      <a:pt x="87642" y="190868"/>
                    </a:lnTo>
                    <a:lnTo>
                      <a:pt x="140843" y="190868"/>
                    </a:lnTo>
                    <a:close/>
                  </a:path>
                  <a:path w="1013460" h="191134">
                    <a:moveTo>
                      <a:pt x="506463" y="0"/>
                    </a:moveTo>
                    <a:lnTo>
                      <a:pt x="355828" y="0"/>
                    </a:lnTo>
                    <a:lnTo>
                      <a:pt x="355828" y="38100"/>
                    </a:lnTo>
                    <a:lnTo>
                      <a:pt x="410146" y="38100"/>
                    </a:lnTo>
                    <a:lnTo>
                      <a:pt x="410146" y="190500"/>
                    </a:lnTo>
                    <a:lnTo>
                      <a:pt x="452145" y="190500"/>
                    </a:lnTo>
                    <a:lnTo>
                      <a:pt x="452145" y="38100"/>
                    </a:lnTo>
                    <a:lnTo>
                      <a:pt x="506463" y="38100"/>
                    </a:lnTo>
                    <a:lnTo>
                      <a:pt x="506463" y="0"/>
                    </a:lnTo>
                    <a:close/>
                  </a:path>
                  <a:path w="1013460" h="191134">
                    <a:moveTo>
                      <a:pt x="635698" y="0"/>
                    </a:moveTo>
                    <a:lnTo>
                      <a:pt x="525386" y="0"/>
                    </a:lnTo>
                    <a:lnTo>
                      <a:pt x="525386" y="38100"/>
                    </a:lnTo>
                    <a:lnTo>
                      <a:pt x="525386" y="76200"/>
                    </a:lnTo>
                    <a:lnTo>
                      <a:pt x="525386" y="114300"/>
                    </a:lnTo>
                    <a:lnTo>
                      <a:pt x="525386" y="152400"/>
                    </a:lnTo>
                    <a:lnTo>
                      <a:pt x="525386" y="190500"/>
                    </a:lnTo>
                    <a:lnTo>
                      <a:pt x="635698" y="190500"/>
                    </a:lnTo>
                    <a:lnTo>
                      <a:pt x="635698" y="152400"/>
                    </a:lnTo>
                    <a:lnTo>
                      <a:pt x="567385" y="152400"/>
                    </a:lnTo>
                    <a:lnTo>
                      <a:pt x="567385" y="114300"/>
                    </a:lnTo>
                    <a:lnTo>
                      <a:pt x="632904" y="114300"/>
                    </a:lnTo>
                    <a:lnTo>
                      <a:pt x="632904" y="76200"/>
                    </a:lnTo>
                    <a:lnTo>
                      <a:pt x="567385" y="76200"/>
                    </a:lnTo>
                    <a:lnTo>
                      <a:pt x="567385" y="38100"/>
                    </a:lnTo>
                    <a:lnTo>
                      <a:pt x="635698" y="38100"/>
                    </a:lnTo>
                    <a:lnTo>
                      <a:pt x="635698" y="0"/>
                    </a:lnTo>
                    <a:close/>
                  </a:path>
                  <a:path w="1013460" h="191134">
                    <a:moveTo>
                      <a:pt x="1012977" y="0"/>
                    </a:moveTo>
                    <a:lnTo>
                      <a:pt x="862342" y="0"/>
                    </a:lnTo>
                    <a:lnTo>
                      <a:pt x="862342" y="38100"/>
                    </a:lnTo>
                    <a:lnTo>
                      <a:pt x="916660" y="38100"/>
                    </a:lnTo>
                    <a:lnTo>
                      <a:pt x="916660" y="190500"/>
                    </a:lnTo>
                    <a:lnTo>
                      <a:pt x="958659" y="190500"/>
                    </a:lnTo>
                    <a:lnTo>
                      <a:pt x="958659" y="38100"/>
                    </a:lnTo>
                    <a:lnTo>
                      <a:pt x="1012977" y="38100"/>
                    </a:lnTo>
                    <a:lnTo>
                      <a:pt x="1012977" y="0"/>
                    </a:lnTo>
                    <a:close/>
                  </a:path>
                </a:pathLst>
              </a:custGeom>
              <a:solidFill>
                <a:srgbClr val="FFFFFF"/>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Open Sans"/>
                  <a:ea typeface="+mn-ea"/>
                  <a:cs typeface="+mn-cs"/>
                </a:endParaRPr>
              </a:p>
            </p:txBody>
          </p:sp>
          <p:pic>
            <p:nvPicPr>
              <p:cNvPr id="14" name="object 14"/>
              <p:cNvPicPr/>
              <p:nvPr/>
            </p:nvPicPr>
            <p:blipFill>
              <a:blip r:embed="rId5" cstate="print"/>
              <a:stretch>
                <a:fillRect/>
              </a:stretch>
            </p:blipFill>
            <p:spPr>
              <a:xfrm>
                <a:off x="1819655" y="286511"/>
                <a:ext cx="237744" cy="298703"/>
              </a:xfrm>
              <a:prstGeom prst="rect">
                <a:avLst/>
              </a:prstGeom>
            </p:spPr>
          </p:pic>
          <p:pic>
            <p:nvPicPr>
              <p:cNvPr id="15" name="object 15"/>
              <p:cNvPicPr/>
              <p:nvPr/>
            </p:nvPicPr>
            <p:blipFill>
              <a:blip r:embed="rId6" cstate="print"/>
              <a:stretch>
                <a:fillRect/>
              </a:stretch>
            </p:blipFill>
            <p:spPr>
              <a:xfrm>
                <a:off x="1652015" y="594359"/>
                <a:ext cx="603504" cy="121920"/>
              </a:xfrm>
              <a:prstGeom prst="rect">
                <a:avLst/>
              </a:prstGeom>
            </p:spPr>
          </p:pic>
          <p:sp>
            <p:nvSpPr>
              <p:cNvPr id="16" name="object 16"/>
              <p:cNvSpPr/>
              <p:nvPr/>
            </p:nvSpPr>
            <p:spPr>
              <a:xfrm>
                <a:off x="1033767" y="567867"/>
                <a:ext cx="624840" cy="127000"/>
              </a:xfrm>
              <a:custGeom>
                <a:avLst/>
                <a:gdLst/>
                <a:ahLst/>
                <a:cxnLst/>
                <a:rect l="l" t="t" r="r" b="b"/>
                <a:pathLst>
                  <a:path w="624839" h="127000">
                    <a:moveTo>
                      <a:pt x="56972" y="59334"/>
                    </a:moveTo>
                    <a:lnTo>
                      <a:pt x="54419" y="52578"/>
                    </a:lnTo>
                    <a:lnTo>
                      <a:pt x="49314" y="46850"/>
                    </a:lnTo>
                    <a:lnTo>
                      <a:pt x="48107" y="45504"/>
                    </a:lnTo>
                    <a:lnTo>
                      <a:pt x="48107" y="61683"/>
                    </a:lnTo>
                    <a:lnTo>
                      <a:pt x="48107" y="72529"/>
                    </a:lnTo>
                    <a:lnTo>
                      <a:pt x="46228" y="77254"/>
                    </a:lnTo>
                    <a:lnTo>
                      <a:pt x="38696" y="85331"/>
                    </a:lnTo>
                    <a:lnTo>
                      <a:pt x="34036" y="87363"/>
                    </a:lnTo>
                    <a:lnTo>
                      <a:pt x="22936" y="87363"/>
                    </a:lnTo>
                    <a:lnTo>
                      <a:pt x="18516" y="85445"/>
                    </a:lnTo>
                    <a:lnTo>
                      <a:pt x="18262" y="85331"/>
                    </a:lnTo>
                    <a:lnTo>
                      <a:pt x="10731" y="77254"/>
                    </a:lnTo>
                    <a:lnTo>
                      <a:pt x="8864" y="72529"/>
                    </a:lnTo>
                    <a:lnTo>
                      <a:pt x="8864" y="61683"/>
                    </a:lnTo>
                    <a:lnTo>
                      <a:pt x="10731" y="56959"/>
                    </a:lnTo>
                    <a:lnTo>
                      <a:pt x="18262" y="48869"/>
                    </a:lnTo>
                    <a:lnTo>
                      <a:pt x="18516" y="48768"/>
                    </a:lnTo>
                    <a:lnTo>
                      <a:pt x="22936" y="46850"/>
                    </a:lnTo>
                    <a:lnTo>
                      <a:pt x="34036" y="46850"/>
                    </a:lnTo>
                    <a:lnTo>
                      <a:pt x="38696" y="48869"/>
                    </a:lnTo>
                    <a:lnTo>
                      <a:pt x="46228" y="56959"/>
                    </a:lnTo>
                    <a:lnTo>
                      <a:pt x="48107" y="61683"/>
                    </a:lnTo>
                    <a:lnTo>
                      <a:pt x="48107" y="45504"/>
                    </a:lnTo>
                    <a:lnTo>
                      <a:pt x="44043" y="40932"/>
                    </a:lnTo>
                    <a:lnTo>
                      <a:pt x="37566" y="37985"/>
                    </a:lnTo>
                    <a:lnTo>
                      <a:pt x="22186" y="37985"/>
                    </a:lnTo>
                    <a:lnTo>
                      <a:pt x="15697" y="40932"/>
                    </a:lnTo>
                    <a:lnTo>
                      <a:pt x="9880" y="47472"/>
                    </a:lnTo>
                    <a:lnTo>
                      <a:pt x="9359" y="48107"/>
                    </a:lnTo>
                    <a:lnTo>
                      <a:pt x="8864" y="48768"/>
                    </a:lnTo>
                    <a:lnTo>
                      <a:pt x="8864" y="39255"/>
                    </a:lnTo>
                    <a:lnTo>
                      <a:pt x="0" y="39255"/>
                    </a:lnTo>
                    <a:lnTo>
                      <a:pt x="0" y="126606"/>
                    </a:lnTo>
                    <a:lnTo>
                      <a:pt x="8864" y="126606"/>
                    </a:lnTo>
                    <a:lnTo>
                      <a:pt x="8864" y="85445"/>
                    </a:lnTo>
                    <a:lnTo>
                      <a:pt x="9359" y="86093"/>
                    </a:lnTo>
                    <a:lnTo>
                      <a:pt x="9880" y="86728"/>
                    </a:lnTo>
                    <a:lnTo>
                      <a:pt x="15697" y="93268"/>
                    </a:lnTo>
                    <a:lnTo>
                      <a:pt x="22186" y="96227"/>
                    </a:lnTo>
                    <a:lnTo>
                      <a:pt x="37566" y="96227"/>
                    </a:lnTo>
                    <a:lnTo>
                      <a:pt x="44043" y="93268"/>
                    </a:lnTo>
                    <a:lnTo>
                      <a:pt x="49314" y="87363"/>
                    </a:lnTo>
                    <a:lnTo>
                      <a:pt x="54419" y="81622"/>
                    </a:lnTo>
                    <a:lnTo>
                      <a:pt x="56972" y="74879"/>
                    </a:lnTo>
                    <a:lnTo>
                      <a:pt x="56972" y="59334"/>
                    </a:lnTo>
                    <a:close/>
                  </a:path>
                  <a:path w="624839" h="127000">
                    <a:moveTo>
                      <a:pt x="128905" y="58826"/>
                    </a:moveTo>
                    <a:lnTo>
                      <a:pt x="126060" y="51968"/>
                    </a:lnTo>
                    <a:lnTo>
                      <a:pt x="120675" y="46596"/>
                    </a:lnTo>
                    <a:lnTo>
                      <a:pt x="120053" y="45974"/>
                    </a:lnTo>
                    <a:lnTo>
                      <a:pt x="120053" y="61277"/>
                    </a:lnTo>
                    <a:lnTo>
                      <a:pt x="120053" y="72339"/>
                    </a:lnTo>
                    <a:lnTo>
                      <a:pt x="118059" y="77063"/>
                    </a:lnTo>
                    <a:lnTo>
                      <a:pt x="110134" y="85001"/>
                    </a:lnTo>
                    <a:lnTo>
                      <a:pt x="105359" y="86982"/>
                    </a:lnTo>
                    <a:lnTo>
                      <a:pt x="94221" y="86982"/>
                    </a:lnTo>
                    <a:lnTo>
                      <a:pt x="89446" y="85001"/>
                    </a:lnTo>
                    <a:lnTo>
                      <a:pt x="81521" y="77063"/>
                    </a:lnTo>
                    <a:lnTo>
                      <a:pt x="79540" y="72339"/>
                    </a:lnTo>
                    <a:lnTo>
                      <a:pt x="79540" y="61277"/>
                    </a:lnTo>
                    <a:lnTo>
                      <a:pt x="81521" y="56515"/>
                    </a:lnTo>
                    <a:lnTo>
                      <a:pt x="89446" y="48577"/>
                    </a:lnTo>
                    <a:lnTo>
                      <a:pt x="94221" y="46596"/>
                    </a:lnTo>
                    <a:lnTo>
                      <a:pt x="105359" y="46596"/>
                    </a:lnTo>
                    <a:lnTo>
                      <a:pt x="110134" y="48577"/>
                    </a:lnTo>
                    <a:lnTo>
                      <a:pt x="118059" y="56515"/>
                    </a:lnTo>
                    <a:lnTo>
                      <a:pt x="120053" y="61277"/>
                    </a:lnTo>
                    <a:lnTo>
                      <a:pt x="120053" y="45974"/>
                    </a:lnTo>
                    <a:lnTo>
                      <a:pt x="114668" y="40576"/>
                    </a:lnTo>
                    <a:lnTo>
                      <a:pt x="107810" y="37731"/>
                    </a:lnTo>
                    <a:lnTo>
                      <a:pt x="91770" y="37731"/>
                    </a:lnTo>
                    <a:lnTo>
                      <a:pt x="84912" y="40576"/>
                    </a:lnTo>
                    <a:lnTo>
                      <a:pt x="73520" y="51968"/>
                    </a:lnTo>
                    <a:lnTo>
                      <a:pt x="70675" y="58826"/>
                    </a:lnTo>
                    <a:lnTo>
                      <a:pt x="70675" y="74917"/>
                    </a:lnTo>
                    <a:lnTo>
                      <a:pt x="73520" y="81749"/>
                    </a:lnTo>
                    <a:lnTo>
                      <a:pt x="84963" y="93014"/>
                    </a:lnTo>
                    <a:lnTo>
                      <a:pt x="91821" y="95846"/>
                    </a:lnTo>
                    <a:lnTo>
                      <a:pt x="107759" y="95846"/>
                    </a:lnTo>
                    <a:lnTo>
                      <a:pt x="114617" y="93014"/>
                    </a:lnTo>
                    <a:lnTo>
                      <a:pt x="120751" y="86982"/>
                    </a:lnTo>
                    <a:lnTo>
                      <a:pt x="126060" y="81749"/>
                    </a:lnTo>
                    <a:lnTo>
                      <a:pt x="128905" y="74917"/>
                    </a:lnTo>
                    <a:lnTo>
                      <a:pt x="128905" y="58826"/>
                    </a:lnTo>
                    <a:close/>
                  </a:path>
                  <a:path w="624839" h="127000">
                    <a:moveTo>
                      <a:pt x="222402" y="39255"/>
                    </a:moveTo>
                    <a:lnTo>
                      <a:pt x="212521" y="39255"/>
                    </a:lnTo>
                    <a:lnTo>
                      <a:pt x="195808" y="82169"/>
                    </a:lnTo>
                    <a:lnTo>
                      <a:pt x="177838" y="36334"/>
                    </a:lnTo>
                    <a:lnTo>
                      <a:pt x="159854" y="82169"/>
                    </a:lnTo>
                    <a:lnTo>
                      <a:pt x="143141" y="39255"/>
                    </a:lnTo>
                    <a:lnTo>
                      <a:pt x="133261" y="39255"/>
                    </a:lnTo>
                    <a:lnTo>
                      <a:pt x="159981" y="102044"/>
                    </a:lnTo>
                    <a:lnTo>
                      <a:pt x="177838" y="57099"/>
                    </a:lnTo>
                    <a:lnTo>
                      <a:pt x="195935" y="102044"/>
                    </a:lnTo>
                    <a:lnTo>
                      <a:pt x="222402" y="39255"/>
                    </a:lnTo>
                    <a:close/>
                  </a:path>
                  <a:path w="624839" h="127000">
                    <a:moveTo>
                      <a:pt x="285305" y="58166"/>
                    </a:moveTo>
                    <a:lnTo>
                      <a:pt x="282371" y="51549"/>
                    </a:lnTo>
                    <a:lnTo>
                      <a:pt x="277164" y="46596"/>
                    </a:lnTo>
                    <a:lnTo>
                      <a:pt x="275932" y="45427"/>
                    </a:lnTo>
                    <a:lnTo>
                      <a:pt x="275932" y="62928"/>
                    </a:lnTo>
                    <a:lnTo>
                      <a:pt x="236435" y="62928"/>
                    </a:lnTo>
                    <a:lnTo>
                      <a:pt x="236943" y="60566"/>
                    </a:lnTo>
                    <a:lnTo>
                      <a:pt x="237832" y="58381"/>
                    </a:lnTo>
                    <a:lnTo>
                      <a:pt x="243268" y="49860"/>
                    </a:lnTo>
                    <a:lnTo>
                      <a:pt x="248970" y="46596"/>
                    </a:lnTo>
                    <a:lnTo>
                      <a:pt x="260921" y="46596"/>
                    </a:lnTo>
                    <a:lnTo>
                      <a:pt x="265112" y="48107"/>
                    </a:lnTo>
                    <a:lnTo>
                      <a:pt x="272542" y="54267"/>
                    </a:lnTo>
                    <a:lnTo>
                      <a:pt x="274904" y="58166"/>
                    </a:lnTo>
                    <a:lnTo>
                      <a:pt x="275932" y="62928"/>
                    </a:lnTo>
                    <a:lnTo>
                      <a:pt x="275932" y="45427"/>
                    </a:lnTo>
                    <a:lnTo>
                      <a:pt x="270738" y="40474"/>
                    </a:lnTo>
                    <a:lnTo>
                      <a:pt x="263969" y="37731"/>
                    </a:lnTo>
                    <a:lnTo>
                      <a:pt x="248170" y="37731"/>
                    </a:lnTo>
                    <a:lnTo>
                      <a:pt x="241312" y="40576"/>
                    </a:lnTo>
                    <a:lnTo>
                      <a:pt x="229908" y="51968"/>
                    </a:lnTo>
                    <a:lnTo>
                      <a:pt x="227063" y="58826"/>
                    </a:lnTo>
                    <a:lnTo>
                      <a:pt x="227063" y="74917"/>
                    </a:lnTo>
                    <a:lnTo>
                      <a:pt x="252577" y="95846"/>
                    </a:lnTo>
                    <a:lnTo>
                      <a:pt x="262458" y="95846"/>
                    </a:lnTo>
                    <a:lnTo>
                      <a:pt x="267309" y="94297"/>
                    </a:lnTo>
                    <a:lnTo>
                      <a:pt x="276847" y="88138"/>
                    </a:lnTo>
                    <a:lnTo>
                      <a:pt x="277825" y="86982"/>
                    </a:lnTo>
                    <a:lnTo>
                      <a:pt x="280403" y="83947"/>
                    </a:lnTo>
                    <a:lnTo>
                      <a:pt x="282778" y="78625"/>
                    </a:lnTo>
                    <a:lnTo>
                      <a:pt x="272643" y="78625"/>
                    </a:lnTo>
                    <a:lnTo>
                      <a:pt x="270700" y="81241"/>
                    </a:lnTo>
                    <a:lnTo>
                      <a:pt x="268274" y="83286"/>
                    </a:lnTo>
                    <a:lnTo>
                      <a:pt x="262458" y="86245"/>
                    </a:lnTo>
                    <a:lnTo>
                      <a:pt x="259397" y="86982"/>
                    </a:lnTo>
                    <a:lnTo>
                      <a:pt x="251434" y="86982"/>
                    </a:lnTo>
                    <a:lnTo>
                      <a:pt x="247129" y="85420"/>
                    </a:lnTo>
                    <a:lnTo>
                      <a:pt x="239483" y="79222"/>
                    </a:lnTo>
                    <a:lnTo>
                      <a:pt x="237159" y="75298"/>
                    </a:lnTo>
                    <a:lnTo>
                      <a:pt x="236308" y="70523"/>
                    </a:lnTo>
                    <a:lnTo>
                      <a:pt x="285305" y="70523"/>
                    </a:lnTo>
                    <a:lnTo>
                      <a:pt x="285305" y="62928"/>
                    </a:lnTo>
                    <a:lnTo>
                      <a:pt x="285305" y="58166"/>
                    </a:lnTo>
                    <a:close/>
                  </a:path>
                  <a:path w="624839" h="127000">
                    <a:moveTo>
                      <a:pt x="326504" y="39243"/>
                    </a:moveTo>
                    <a:lnTo>
                      <a:pt x="324726" y="38493"/>
                    </a:lnTo>
                    <a:lnTo>
                      <a:pt x="322872" y="38112"/>
                    </a:lnTo>
                    <a:lnTo>
                      <a:pt x="320929" y="38112"/>
                    </a:lnTo>
                    <a:lnTo>
                      <a:pt x="314693" y="38112"/>
                    </a:lnTo>
                    <a:lnTo>
                      <a:pt x="310095" y="41567"/>
                    </a:lnTo>
                    <a:lnTo>
                      <a:pt x="307136" y="48488"/>
                    </a:lnTo>
                    <a:lnTo>
                      <a:pt x="306755" y="50774"/>
                    </a:lnTo>
                    <a:lnTo>
                      <a:pt x="306755" y="39243"/>
                    </a:lnTo>
                    <a:lnTo>
                      <a:pt x="297891" y="39243"/>
                    </a:lnTo>
                    <a:lnTo>
                      <a:pt x="297891" y="94957"/>
                    </a:lnTo>
                    <a:lnTo>
                      <a:pt x="306755" y="94957"/>
                    </a:lnTo>
                    <a:lnTo>
                      <a:pt x="306755" y="62522"/>
                    </a:lnTo>
                    <a:lnTo>
                      <a:pt x="307809" y="58407"/>
                    </a:lnTo>
                    <a:lnTo>
                      <a:pt x="311010" y="52857"/>
                    </a:lnTo>
                    <a:lnTo>
                      <a:pt x="312381" y="51257"/>
                    </a:lnTo>
                    <a:lnTo>
                      <a:pt x="315683" y="48641"/>
                    </a:lnTo>
                    <a:lnTo>
                      <a:pt x="317652" y="47980"/>
                    </a:lnTo>
                    <a:lnTo>
                      <a:pt x="322287" y="47980"/>
                    </a:lnTo>
                    <a:lnTo>
                      <a:pt x="324459" y="48907"/>
                    </a:lnTo>
                    <a:lnTo>
                      <a:pt x="326504" y="50774"/>
                    </a:lnTo>
                    <a:lnTo>
                      <a:pt x="326504" y="39243"/>
                    </a:lnTo>
                    <a:close/>
                  </a:path>
                  <a:path w="624839" h="127000">
                    <a:moveTo>
                      <a:pt x="389572" y="58166"/>
                    </a:moveTo>
                    <a:lnTo>
                      <a:pt x="386638" y="51549"/>
                    </a:lnTo>
                    <a:lnTo>
                      <a:pt x="381431" y="46596"/>
                    </a:lnTo>
                    <a:lnTo>
                      <a:pt x="380199" y="45427"/>
                    </a:lnTo>
                    <a:lnTo>
                      <a:pt x="380199" y="62928"/>
                    </a:lnTo>
                    <a:lnTo>
                      <a:pt x="340702" y="62928"/>
                    </a:lnTo>
                    <a:lnTo>
                      <a:pt x="341198" y="60566"/>
                    </a:lnTo>
                    <a:lnTo>
                      <a:pt x="342087" y="58381"/>
                    </a:lnTo>
                    <a:lnTo>
                      <a:pt x="347535" y="49860"/>
                    </a:lnTo>
                    <a:lnTo>
                      <a:pt x="353225" y="46596"/>
                    </a:lnTo>
                    <a:lnTo>
                      <a:pt x="365175" y="46596"/>
                    </a:lnTo>
                    <a:lnTo>
                      <a:pt x="369379" y="48107"/>
                    </a:lnTo>
                    <a:lnTo>
                      <a:pt x="376796" y="54267"/>
                    </a:lnTo>
                    <a:lnTo>
                      <a:pt x="379171" y="58166"/>
                    </a:lnTo>
                    <a:lnTo>
                      <a:pt x="380199" y="62928"/>
                    </a:lnTo>
                    <a:lnTo>
                      <a:pt x="380199" y="45427"/>
                    </a:lnTo>
                    <a:lnTo>
                      <a:pt x="375005" y="40474"/>
                    </a:lnTo>
                    <a:lnTo>
                      <a:pt x="368236" y="37731"/>
                    </a:lnTo>
                    <a:lnTo>
                      <a:pt x="352425" y="37731"/>
                    </a:lnTo>
                    <a:lnTo>
                      <a:pt x="345567" y="40576"/>
                    </a:lnTo>
                    <a:lnTo>
                      <a:pt x="334175" y="51968"/>
                    </a:lnTo>
                    <a:lnTo>
                      <a:pt x="331330" y="58826"/>
                    </a:lnTo>
                    <a:lnTo>
                      <a:pt x="331330" y="74917"/>
                    </a:lnTo>
                    <a:lnTo>
                      <a:pt x="356844" y="95846"/>
                    </a:lnTo>
                    <a:lnTo>
                      <a:pt x="366712" y="95846"/>
                    </a:lnTo>
                    <a:lnTo>
                      <a:pt x="387032" y="78625"/>
                    </a:lnTo>
                    <a:lnTo>
                      <a:pt x="376910" y="78625"/>
                    </a:lnTo>
                    <a:lnTo>
                      <a:pt x="374967" y="81241"/>
                    </a:lnTo>
                    <a:lnTo>
                      <a:pt x="372541" y="83286"/>
                    </a:lnTo>
                    <a:lnTo>
                      <a:pt x="366712" y="86245"/>
                    </a:lnTo>
                    <a:lnTo>
                      <a:pt x="363651" y="86982"/>
                    </a:lnTo>
                    <a:lnTo>
                      <a:pt x="355701" y="86982"/>
                    </a:lnTo>
                    <a:lnTo>
                      <a:pt x="351396" y="85420"/>
                    </a:lnTo>
                    <a:lnTo>
                      <a:pt x="343750" y="79222"/>
                    </a:lnTo>
                    <a:lnTo>
                      <a:pt x="341426" y="75298"/>
                    </a:lnTo>
                    <a:lnTo>
                      <a:pt x="340575" y="70523"/>
                    </a:lnTo>
                    <a:lnTo>
                      <a:pt x="389572" y="70523"/>
                    </a:lnTo>
                    <a:lnTo>
                      <a:pt x="389572" y="62928"/>
                    </a:lnTo>
                    <a:lnTo>
                      <a:pt x="389572" y="58166"/>
                    </a:lnTo>
                    <a:close/>
                  </a:path>
                  <a:path w="624839" h="127000">
                    <a:moveTo>
                      <a:pt x="455320" y="0"/>
                    </a:moveTo>
                    <a:lnTo>
                      <a:pt x="446468" y="0"/>
                    </a:lnTo>
                    <a:lnTo>
                      <a:pt x="446468" y="48768"/>
                    </a:lnTo>
                    <a:lnTo>
                      <a:pt x="446468" y="61683"/>
                    </a:lnTo>
                    <a:lnTo>
                      <a:pt x="446468" y="72529"/>
                    </a:lnTo>
                    <a:lnTo>
                      <a:pt x="444588" y="77254"/>
                    </a:lnTo>
                    <a:lnTo>
                      <a:pt x="437057" y="85331"/>
                    </a:lnTo>
                    <a:lnTo>
                      <a:pt x="432396" y="87363"/>
                    </a:lnTo>
                    <a:lnTo>
                      <a:pt x="421284" y="87363"/>
                    </a:lnTo>
                    <a:lnTo>
                      <a:pt x="416623" y="85331"/>
                    </a:lnTo>
                    <a:lnTo>
                      <a:pt x="409092" y="77254"/>
                    </a:lnTo>
                    <a:lnTo>
                      <a:pt x="407212" y="72529"/>
                    </a:lnTo>
                    <a:lnTo>
                      <a:pt x="407212" y="61683"/>
                    </a:lnTo>
                    <a:lnTo>
                      <a:pt x="409092" y="56959"/>
                    </a:lnTo>
                    <a:lnTo>
                      <a:pt x="416623" y="48869"/>
                    </a:lnTo>
                    <a:lnTo>
                      <a:pt x="421284" y="46850"/>
                    </a:lnTo>
                    <a:lnTo>
                      <a:pt x="432396" y="46850"/>
                    </a:lnTo>
                    <a:lnTo>
                      <a:pt x="437057" y="48869"/>
                    </a:lnTo>
                    <a:lnTo>
                      <a:pt x="444588" y="56959"/>
                    </a:lnTo>
                    <a:lnTo>
                      <a:pt x="446468" y="61683"/>
                    </a:lnTo>
                    <a:lnTo>
                      <a:pt x="446468" y="48768"/>
                    </a:lnTo>
                    <a:lnTo>
                      <a:pt x="445960" y="48107"/>
                    </a:lnTo>
                    <a:lnTo>
                      <a:pt x="445439" y="47472"/>
                    </a:lnTo>
                    <a:lnTo>
                      <a:pt x="444881" y="46850"/>
                    </a:lnTo>
                    <a:lnTo>
                      <a:pt x="439623" y="40932"/>
                    </a:lnTo>
                    <a:lnTo>
                      <a:pt x="433146" y="37985"/>
                    </a:lnTo>
                    <a:lnTo>
                      <a:pt x="417753" y="37985"/>
                    </a:lnTo>
                    <a:lnTo>
                      <a:pt x="411276" y="40932"/>
                    </a:lnTo>
                    <a:lnTo>
                      <a:pt x="400900" y="52578"/>
                    </a:lnTo>
                    <a:lnTo>
                      <a:pt x="398348" y="59334"/>
                    </a:lnTo>
                    <a:lnTo>
                      <a:pt x="398348" y="74879"/>
                    </a:lnTo>
                    <a:lnTo>
                      <a:pt x="400900" y="81622"/>
                    </a:lnTo>
                    <a:lnTo>
                      <a:pt x="411276" y="93268"/>
                    </a:lnTo>
                    <a:lnTo>
                      <a:pt x="417753" y="96227"/>
                    </a:lnTo>
                    <a:lnTo>
                      <a:pt x="433146" y="96227"/>
                    </a:lnTo>
                    <a:lnTo>
                      <a:pt x="446468" y="85445"/>
                    </a:lnTo>
                    <a:lnTo>
                      <a:pt x="446468" y="94957"/>
                    </a:lnTo>
                    <a:lnTo>
                      <a:pt x="455320" y="94957"/>
                    </a:lnTo>
                    <a:lnTo>
                      <a:pt x="455320" y="85445"/>
                    </a:lnTo>
                    <a:lnTo>
                      <a:pt x="455320" y="48768"/>
                    </a:lnTo>
                    <a:lnTo>
                      <a:pt x="455320" y="0"/>
                    </a:lnTo>
                    <a:close/>
                  </a:path>
                  <a:path w="624839" h="127000">
                    <a:moveTo>
                      <a:pt x="560946" y="59334"/>
                    </a:moveTo>
                    <a:lnTo>
                      <a:pt x="558393" y="52578"/>
                    </a:lnTo>
                    <a:lnTo>
                      <a:pt x="553288" y="46850"/>
                    </a:lnTo>
                    <a:lnTo>
                      <a:pt x="552094" y="45516"/>
                    </a:lnTo>
                    <a:lnTo>
                      <a:pt x="552094" y="61683"/>
                    </a:lnTo>
                    <a:lnTo>
                      <a:pt x="552094" y="72529"/>
                    </a:lnTo>
                    <a:lnTo>
                      <a:pt x="550214" y="77254"/>
                    </a:lnTo>
                    <a:lnTo>
                      <a:pt x="542683" y="85331"/>
                    </a:lnTo>
                    <a:lnTo>
                      <a:pt x="538010" y="87363"/>
                    </a:lnTo>
                    <a:lnTo>
                      <a:pt x="526910" y="87363"/>
                    </a:lnTo>
                    <a:lnTo>
                      <a:pt x="522503" y="85445"/>
                    </a:lnTo>
                    <a:lnTo>
                      <a:pt x="522249" y="85331"/>
                    </a:lnTo>
                    <a:lnTo>
                      <a:pt x="514718" y="77254"/>
                    </a:lnTo>
                    <a:lnTo>
                      <a:pt x="512838" y="72529"/>
                    </a:lnTo>
                    <a:lnTo>
                      <a:pt x="512838" y="61683"/>
                    </a:lnTo>
                    <a:lnTo>
                      <a:pt x="514718" y="56959"/>
                    </a:lnTo>
                    <a:lnTo>
                      <a:pt x="522249" y="48869"/>
                    </a:lnTo>
                    <a:lnTo>
                      <a:pt x="522503" y="48768"/>
                    </a:lnTo>
                    <a:lnTo>
                      <a:pt x="526910" y="46850"/>
                    </a:lnTo>
                    <a:lnTo>
                      <a:pt x="538010" y="46850"/>
                    </a:lnTo>
                    <a:lnTo>
                      <a:pt x="542683" y="48869"/>
                    </a:lnTo>
                    <a:lnTo>
                      <a:pt x="550214" y="56959"/>
                    </a:lnTo>
                    <a:lnTo>
                      <a:pt x="552094" y="61683"/>
                    </a:lnTo>
                    <a:lnTo>
                      <a:pt x="552094" y="45516"/>
                    </a:lnTo>
                    <a:lnTo>
                      <a:pt x="548030" y="40932"/>
                    </a:lnTo>
                    <a:lnTo>
                      <a:pt x="541553" y="37985"/>
                    </a:lnTo>
                    <a:lnTo>
                      <a:pt x="526161" y="37985"/>
                    </a:lnTo>
                    <a:lnTo>
                      <a:pt x="519684" y="40932"/>
                    </a:lnTo>
                    <a:lnTo>
                      <a:pt x="513867" y="47472"/>
                    </a:lnTo>
                    <a:lnTo>
                      <a:pt x="513334" y="48107"/>
                    </a:lnTo>
                    <a:lnTo>
                      <a:pt x="512838" y="48768"/>
                    </a:lnTo>
                    <a:lnTo>
                      <a:pt x="512838" y="0"/>
                    </a:lnTo>
                    <a:lnTo>
                      <a:pt x="503974" y="0"/>
                    </a:lnTo>
                    <a:lnTo>
                      <a:pt x="503974" y="94957"/>
                    </a:lnTo>
                    <a:lnTo>
                      <a:pt x="512838" y="94957"/>
                    </a:lnTo>
                    <a:lnTo>
                      <a:pt x="512838" y="85445"/>
                    </a:lnTo>
                    <a:lnTo>
                      <a:pt x="513334" y="86093"/>
                    </a:lnTo>
                    <a:lnTo>
                      <a:pt x="513867" y="86728"/>
                    </a:lnTo>
                    <a:lnTo>
                      <a:pt x="519684" y="93268"/>
                    </a:lnTo>
                    <a:lnTo>
                      <a:pt x="526161" y="96227"/>
                    </a:lnTo>
                    <a:lnTo>
                      <a:pt x="541553" y="96227"/>
                    </a:lnTo>
                    <a:lnTo>
                      <a:pt x="548030" y="93268"/>
                    </a:lnTo>
                    <a:lnTo>
                      <a:pt x="553288" y="87363"/>
                    </a:lnTo>
                    <a:lnTo>
                      <a:pt x="558393" y="81622"/>
                    </a:lnTo>
                    <a:lnTo>
                      <a:pt x="560946" y="74879"/>
                    </a:lnTo>
                    <a:lnTo>
                      <a:pt x="560946" y="59334"/>
                    </a:lnTo>
                    <a:close/>
                  </a:path>
                  <a:path w="624839" h="127000">
                    <a:moveTo>
                      <a:pt x="624751" y="39243"/>
                    </a:moveTo>
                    <a:lnTo>
                      <a:pt x="614883" y="39243"/>
                    </a:lnTo>
                    <a:lnTo>
                      <a:pt x="598932" y="76593"/>
                    </a:lnTo>
                    <a:lnTo>
                      <a:pt x="581075" y="39243"/>
                    </a:lnTo>
                    <a:lnTo>
                      <a:pt x="570953" y="39243"/>
                    </a:lnTo>
                    <a:lnTo>
                      <a:pt x="594245" y="85839"/>
                    </a:lnTo>
                    <a:lnTo>
                      <a:pt x="575513" y="126606"/>
                    </a:lnTo>
                    <a:lnTo>
                      <a:pt x="586270" y="126606"/>
                    </a:lnTo>
                    <a:lnTo>
                      <a:pt x="624751" y="39243"/>
                    </a:lnTo>
                    <a:close/>
                  </a:path>
                </a:pathLst>
              </a:custGeom>
              <a:solidFill>
                <a:srgbClr val="FFFFFF"/>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Open Sans"/>
                  <a:ea typeface="+mn-ea"/>
                  <a:cs typeface="+mn-cs"/>
                </a:endParaRPr>
              </a:p>
            </p:txBody>
          </p:sp>
        </p:grpSp>
      </p:grpSp>
      <p:graphicFrame>
        <p:nvGraphicFramePr>
          <p:cNvPr id="22" name="object 22"/>
          <p:cNvGraphicFramePr>
            <a:graphicFrameLocks noGrp="1"/>
          </p:cNvGraphicFramePr>
          <p:nvPr/>
        </p:nvGraphicFramePr>
        <p:xfrm>
          <a:off x="1179975" y="4768454"/>
          <a:ext cx="4956623" cy="1425787"/>
        </p:xfrm>
        <a:graphic>
          <a:graphicData uri="http://schemas.openxmlformats.org/drawingml/2006/table">
            <a:tbl>
              <a:tblPr firstRow="1" bandRow="1">
                <a:tableStyleId>{2D5ABB26-0587-4C30-8999-92F81FD0307C}</a:tableStyleId>
              </a:tblPr>
              <a:tblGrid>
                <a:gridCol w="1365197">
                  <a:extLst>
                    <a:ext uri="{9D8B030D-6E8A-4147-A177-3AD203B41FA5}">
                      <a16:colId xmlns:a16="http://schemas.microsoft.com/office/drawing/2014/main" val="20000"/>
                    </a:ext>
                  </a:extLst>
                </a:gridCol>
                <a:gridCol w="3591426">
                  <a:extLst>
                    <a:ext uri="{9D8B030D-6E8A-4147-A177-3AD203B41FA5}">
                      <a16:colId xmlns:a16="http://schemas.microsoft.com/office/drawing/2014/main" val="20001"/>
                    </a:ext>
                  </a:extLst>
                </a:gridCol>
              </a:tblGrid>
              <a:tr h="264160">
                <a:tc>
                  <a:txBody>
                    <a:bodyPr/>
                    <a:lstStyle/>
                    <a:p>
                      <a:pPr marL="90805">
                        <a:lnSpc>
                          <a:spcPct val="100000"/>
                        </a:lnSpc>
                        <a:spcBef>
                          <a:spcPts val="370"/>
                        </a:spcBef>
                      </a:pPr>
                      <a:r>
                        <a:rPr sz="1000" b="1" spc="-10">
                          <a:solidFill>
                            <a:schemeClr val="bg1"/>
                          </a:solidFill>
                          <a:latin typeface="+mn-lt"/>
                          <a:cs typeface="Arial"/>
                        </a:rPr>
                        <a:t>Reimbursements</a:t>
                      </a:r>
                      <a:endParaRPr sz="1000">
                        <a:solidFill>
                          <a:schemeClr val="bg1"/>
                        </a:solidFill>
                        <a:latin typeface="+mn-lt"/>
                        <a:cs typeface="Arial"/>
                      </a:endParaRPr>
                    </a:p>
                  </a:txBody>
                  <a:tcPr marL="0" marR="0" marT="62653"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370"/>
                        </a:spcBef>
                      </a:pPr>
                      <a:r>
                        <a:rPr sz="1000" b="1" spc="-65">
                          <a:solidFill>
                            <a:schemeClr val="bg1"/>
                          </a:solidFill>
                          <a:latin typeface="+mn-lt"/>
                          <a:cs typeface="Arial"/>
                        </a:rPr>
                        <a:t>Event</a:t>
                      </a:r>
                      <a:r>
                        <a:rPr sz="1000" b="1" spc="-15">
                          <a:solidFill>
                            <a:schemeClr val="bg1"/>
                          </a:solidFill>
                          <a:latin typeface="+mn-lt"/>
                          <a:cs typeface="Arial"/>
                        </a:rPr>
                        <a:t> </a:t>
                      </a:r>
                      <a:r>
                        <a:rPr sz="1000" b="1" spc="-10">
                          <a:solidFill>
                            <a:schemeClr val="bg1"/>
                          </a:solidFill>
                          <a:latin typeface="+mn-lt"/>
                          <a:cs typeface="Arial"/>
                        </a:rPr>
                        <a:t>Description</a:t>
                      </a:r>
                      <a:endParaRPr sz="1000">
                        <a:solidFill>
                          <a:schemeClr val="bg1"/>
                        </a:solidFill>
                        <a:latin typeface="+mn-lt"/>
                        <a:cs typeface="Arial"/>
                      </a:endParaRPr>
                    </a:p>
                  </a:txBody>
                  <a:tcPr marL="0" marR="0" marT="62653"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0"/>
                  </a:ext>
                </a:extLst>
              </a:tr>
              <a:tr h="308187">
                <a:tc>
                  <a:txBody>
                    <a:bodyPr/>
                    <a:lstStyle/>
                    <a:p>
                      <a:pPr marL="90805">
                        <a:lnSpc>
                          <a:spcPct val="100000"/>
                        </a:lnSpc>
                        <a:spcBef>
                          <a:spcPts val="340"/>
                        </a:spcBef>
                      </a:pPr>
                      <a:r>
                        <a:rPr sz="1000" spc="-10">
                          <a:solidFill>
                            <a:schemeClr val="bg1"/>
                          </a:solidFill>
                          <a:latin typeface="+mn-lt"/>
                          <a:cs typeface="Arial"/>
                        </a:rPr>
                        <a:t>$100,000</a:t>
                      </a:r>
                      <a:endParaRPr sz="1000">
                        <a:solidFill>
                          <a:schemeClr val="bg1"/>
                        </a:solidFill>
                        <a:latin typeface="+mn-lt"/>
                        <a:cs typeface="Arial"/>
                      </a:endParaRPr>
                    </a:p>
                  </a:txBody>
                  <a:tcPr marL="0" marR="0" marT="57573"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434"/>
                        </a:spcBef>
                      </a:pPr>
                      <a:r>
                        <a:rPr sz="1000" spc="-60">
                          <a:solidFill>
                            <a:schemeClr val="bg1"/>
                          </a:solidFill>
                          <a:latin typeface="+mn-lt"/>
                          <a:cs typeface="Arial"/>
                        </a:rPr>
                        <a:t>Ransomware</a:t>
                      </a:r>
                      <a:r>
                        <a:rPr sz="1000" spc="-5">
                          <a:solidFill>
                            <a:schemeClr val="bg1"/>
                          </a:solidFill>
                          <a:latin typeface="+mn-lt"/>
                          <a:cs typeface="Arial"/>
                        </a:rPr>
                        <a:t> </a:t>
                      </a:r>
                      <a:r>
                        <a:rPr sz="1000" spc="-45">
                          <a:solidFill>
                            <a:schemeClr val="bg1"/>
                          </a:solidFill>
                          <a:latin typeface="+mn-lt"/>
                          <a:cs typeface="Arial"/>
                        </a:rPr>
                        <a:t>and</a:t>
                      </a:r>
                      <a:r>
                        <a:rPr sz="1000" spc="5">
                          <a:solidFill>
                            <a:schemeClr val="bg1"/>
                          </a:solidFill>
                          <a:latin typeface="+mn-lt"/>
                          <a:cs typeface="Arial"/>
                        </a:rPr>
                        <a:t> </a:t>
                      </a:r>
                      <a:r>
                        <a:rPr sz="1000" spc="-55">
                          <a:solidFill>
                            <a:schemeClr val="bg1"/>
                          </a:solidFill>
                          <a:latin typeface="+mn-lt"/>
                          <a:cs typeface="Arial"/>
                        </a:rPr>
                        <a:t>business</a:t>
                      </a:r>
                      <a:r>
                        <a:rPr sz="1000" spc="-5">
                          <a:solidFill>
                            <a:schemeClr val="bg1"/>
                          </a:solidFill>
                          <a:latin typeface="+mn-lt"/>
                          <a:cs typeface="Arial"/>
                        </a:rPr>
                        <a:t> </a:t>
                      </a:r>
                      <a:r>
                        <a:rPr sz="1000" spc="-35">
                          <a:solidFill>
                            <a:schemeClr val="bg1"/>
                          </a:solidFill>
                          <a:latin typeface="+mn-lt"/>
                          <a:cs typeface="Arial"/>
                        </a:rPr>
                        <a:t>email</a:t>
                      </a:r>
                      <a:r>
                        <a:rPr sz="1000" spc="5">
                          <a:solidFill>
                            <a:schemeClr val="bg1"/>
                          </a:solidFill>
                          <a:latin typeface="+mn-lt"/>
                          <a:cs typeface="Arial"/>
                        </a:rPr>
                        <a:t> </a:t>
                      </a:r>
                      <a:r>
                        <a:rPr sz="1000" spc="-40">
                          <a:solidFill>
                            <a:schemeClr val="bg1"/>
                          </a:solidFill>
                          <a:latin typeface="+mn-lt"/>
                          <a:cs typeface="Arial"/>
                        </a:rPr>
                        <a:t>compromise</a:t>
                      </a:r>
                      <a:r>
                        <a:rPr sz="1000">
                          <a:solidFill>
                            <a:schemeClr val="bg1"/>
                          </a:solidFill>
                          <a:latin typeface="+mn-lt"/>
                          <a:cs typeface="Arial"/>
                        </a:rPr>
                        <a:t> </a:t>
                      </a:r>
                      <a:r>
                        <a:rPr lang="en-US" sz="1000">
                          <a:solidFill>
                            <a:schemeClr val="bg1"/>
                          </a:solidFill>
                          <a:latin typeface="+mn-lt"/>
                          <a:cs typeface="Arial"/>
                        </a:rPr>
                        <a:t>E</a:t>
                      </a:r>
                      <a:r>
                        <a:rPr lang="en-US" sz="1000" spc="-10">
                          <a:solidFill>
                            <a:schemeClr val="bg1"/>
                          </a:solidFill>
                          <a:latin typeface="+mn-lt"/>
                          <a:cs typeface="Arial"/>
                        </a:rPr>
                        <a:t>vents</a:t>
                      </a:r>
                      <a:endParaRPr sz="1000">
                        <a:solidFill>
                          <a:schemeClr val="bg1"/>
                        </a:solidFill>
                        <a:latin typeface="+mn-lt"/>
                        <a:cs typeface="Arial"/>
                      </a:endParaRPr>
                    </a:p>
                  </a:txBody>
                  <a:tcPr marL="0" marR="0" marT="73659"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1"/>
                  </a:ext>
                </a:extLst>
              </a:tr>
              <a:tr h="284480">
                <a:tc>
                  <a:txBody>
                    <a:bodyPr/>
                    <a:lstStyle/>
                    <a:p>
                      <a:pPr marL="90805">
                        <a:lnSpc>
                          <a:spcPct val="100000"/>
                        </a:lnSpc>
                        <a:spcBef>
                          <a:spcPts val="270"/>
                        </a:spcBef>
                      </a:pPr>
                      <a:r>
                        <a:rPr sz="1000" spc="-10">
                          <a:solidFill>
                            <a:schemeClr val="bg1"/>
                          </a:solidFill>
                          <a:latin typeface="+mn-lt"/>
                          <a:cs typeface="Arial"/>
                        </a:rPr>
                        <a:t>$100,000</a:t>
                      </a:r>
                      <a:endParaRPr sz="1000">
                        <a:solidFill>
                          <a:schemeClr val="bg1"/>
                        </a:solidFill>
                        <a:latin typeface="+mn-lt"/>
                        <a:cs typeface="Arial"/>
                      </a:endParaRPr>
                    </a:p>
                  </a:txBody>
                  <a:tcPr marL="0" marR="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365"/>
                        </a:spcBef>
                      </a:pPr>
                      <a:r>
                        <a:rPr sz="1000" spc="-50">
                          <a:solidFill>
                            <a:schemeClr val="bg1"/>
                          </a:solidFill>
                          <a:latin typeface="+mn-lt"/>
                          <a:cs typeface="Arial"/>
                        </a:rPr>
                        <a:t>Compliance</a:t>
                      </a:r>
                      <a:r>
                        <a:rPr sz="1000" spc="-5">
                          <a:solidFill>
                            <a:schemeClr val="bg1"/>
                          </a:solidFill>
                          <a:latin typeface="+mn-lt"/>
                          <a:cs typeface="Arial"/>
                        </a:rPr>
                        <a:t> </a:t>
                      </a:r>
                      <a:r>
                        <a:rPr sz="1000" spc="-45">
                          <a:solidFill>
                            <a:schemeClr val="bg1"/>
                          </a:solidFill>
                          <a:latin typeface="+mn-lt"/>
                          <a:cs typeface="Arial"/>
                        </a:rPr>
                        <a:t>and</a:t>
                      </a:r>
                      <a:r>
                        <a:rPr sz="1000">
                          <a:solidFill>
                            <a:schemeClr val="bg1"/>
                          </a:solidFill>
                          <a:latin typeface="+mn-lt"/>
                          <a:cs typeface="Arial"/>
                        </a:rPr>
                        <a:t> </a:t>
                      </a:r>
                      <a:r>
                        <a:rPr sz="1000" spc="-45">
                          <a:solidFill>
                            <a:schemeClr val="bg1"/>
                          </a:solidFill>
                          <a:latin typeface="+mn-lt"/>
                          <a:cs typeface="Arial"/>
                        </a:rPr>
                        <a:t>Regulatory</a:t>
                      </a:r>
                      <a:r>
                        <a:rPr sz="1000" spc="-5">
                          <a:solidFill>
                            <a:schemeClr val="bg1"/>
                          </a:solidFill>
                          <a:latin typeface="+mn-lt"/>
                          <a:cs typeface="Arial"/>
                        </a:rPr>
                        <a:t> </a:t>
                      </a:r>
                      <a:r>
                        <a:rPr sz="1000" spc="-40">
                          <a:solidFill>
                            <a:schemeClr val="bg1"/>
                          </a:solidFill>
                          <a:latin typeface="+mn-lt"/>
                          <a:cs typeface="Arial"/>
                        </a:rPr>
                        <a:t>Failure</a:t>
                      </a:r>
                      <a:r>
                        <a:rPr sz="1000" spc="-10">
                          <a:solidFill>
                            <a:schemeClr val="bg1"/>
                          </a:solidFill>
                          <a:latin typeface="+mn-lt"/>
                          <a:cs typeface="Arial"/>
                        </a:rPr>
                        <a:t> </a:t>
                      </a:r>
                      <a:r>
                        <a:rPr lang="en-US" sz="1000" spc="-10">
                          <a:solidFill>
                            <a:schemeClr val="bg1"/>
                          </a:solidFill>
                          <a:latin typeface="+mn-lt"/>
                          <a:cs typeface="Arial"/>
                        </a:rPr>
                        <a:t>Penalties</a:t>
                      </a:r>
                      <a:endParaRPr sz="1000">
                        <a:solidFill>
                          <a:schemeClr val="bg1"/>
                        </a:solidFill>
                        <a:latin typeface="+mn-lt"/>
                        <a:cs typeface="Arial"/>
                      </a:endParaRPr>
                    </a:p>
                  </a:txBody>
                  <a:tcPr marL="0" marR="0" marT="61807"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2"/>
                  </a:ext>
                </a:extLst>
              </a:tr>
              <a:tr h="284480">
                <a:tc>
                  <a:txBody>
                    <a:bodyPr/>
                    <a:lstStyle/>
                    <a:p>
                      <a:pPr marL="90805">
                        <a:lnSpc>
                          <a:spcPct val="100000"/>
                        </a:lnSpc>
                        <a:spcBef>
                          <a:spcPts val="270"/>
                        </a:spcBef>
                      </a:pPr>
                      <a:r>
                        <a:rPr sz="1000" spc="-10">
                          <a:solidFill>
                            <a:schemeClr val="bg1"/>
                          </a:solidFill>
                          <a:latin typeface="+mn-lt"/>
                          <a:cs typeface="Arial"/>
                        </a:rPr>
                        <a:t>$50,000</a:t>
                      </a:r>
                      <a:endParaRPr sz="1000">
                        <a:solidFill>
                          <a:schemeClr val="bg1"/>
                        </a:solidFill>
                        <a:latin typeface="+mn-lt"/>
                        <a:cs typeface="Arial"/>
                      </a:endParaRPr>
                    </a:p>
                  </a:txBody>
                  <a:tcPr marL="0" marR="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365"/>
                        </a:spcBef>
                      </a:pPr>
                      <a:r>
                        <a:rPr sz="1000" spc="-65">
                          <a:solidFill>
                            <a:schemeClr val="bg1"/>
                          </a:solidFill>
                          <a:latin typeface="+mn-lt"/>
                          <a:cs typeface="Arial"/>
                        </a:rPr>
                        <a:t>Business</a:t>
                      </a:r>
                      <a:r>
                        <a:rPr sz="1000" spc="30">
                          <a:solidFill>
                            <a:schemeClr val="bg1"/>
                          </a:solidFill>
                          <a:latin typeface="+mn-lt"/>
                          <a:cs typeface="Arial"/>
                        </a:rPr>
                        <a:t> </a:t>
                      </a:r>
                      <a:r>
                        <a:rPr sz="1000" spc="-20">
                          <a:solidFill>
                            <a:schemeClr val="bg1"/>
                          </a:solidFill>
                          <a:latin typeface="+mn-lt"/>
                          <a:cs typeface="Arial"/>
                        </a:rPr>
                        <a:t>Interruption</a:t>
                      </a:r>
                      <a:r>
                        <a:rPr sz="1000" spc="35">
                          <a:solidFill>
                            <a:schemeClr val="bg1"/>
                          </a:solidFill>
                          <a:latin typeface="+mn-lt"/>
                          <a:cs typeface="Arial"/>
                        </a:rPr>
                        <a:t> </a:t>
                      </a:r>
                      <a:r>
                        <a:rPr sz="1000" spc="-20">
                          <a:solidFill>
                            <a:schemeClr val="bg1"/>
                          </a:solidFill>
                          <a:latin typeface="+mn-lt"/>
                          <a:cs typeface="Arial"/>
                        </a:rPr>
                        <a:t>Loss</a:t>
                      </a:r>
                      <a:endParaRPr sz="1000">
                        <a:solidFill>
                          <a:schemeClr val="bg1"/>
                        </a:solidFill>
                        <a:latin typeface="+mn-lt"/>
                        <a:cs typeface="Arial"/>
                      </a:endParaRPr>
                    </a:p>
                  </a:txBody>
                  <a:tcPr marL="0" marR="0" marT="61807"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3"/>
                  </a:ext>
                </a:extLst>
              </a:tr>
              <a:tr h="284480">
                <a:tc>
                  <a:txBody>
                    <a:bodyPr/>
                    <a:lstStyle/>
                    <a:p>
                      <a:pPr marL="90805">
                        <a:lnSpc>
                          <a:spcPct val="100000"/>
                        </a:lnSpc>
                        <a:spcBef>
                          <a:spcPts val="270"/>
                        </a:spcBef>
                      </a:pPr>
                      <a:r>
                        <a:rPr sz="1000" spc="-10">
                          <a:solidFill>
                            <a:schemeClr val="bg1"/>
                          </a:solidFill>
                          <a:latin typeface="+mn-lt"/>
                          <a:cs typeface="Arial"/>
                        </a:rPr>
                        <a:t>$250,000</a:t>
                      </a:r>
                      <a:endParaRPr sz="1000">
                        <a:solidFill>
                          <a:schemeClr val="bg1"/>
                        </a:solidFill>
                        <a:latin typeface="+mn-lt"/>
                        <a:cs typeface="Arial"/>
                      </a:endParaRPr>
                    </a:p>
                  </a:txBody>
                  <a:tcPr marL="0" marR="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365"/>
                        </a:spcBef>
                      </a:pPr>
                      <a:r>
                        <a:rPr sz="1000" spc="-60">
                          <a:solidFill>
                            <a:schemeClr val="bg1"/>
                          </a:solidFill>
                          <a:latin typeface="+mn-lt"/>
                          <a:cs typeface="Arial"/>
                        </a:rPr>
                        <a:t>Cyber</a:t>
                      </a:r>
                      <a:r>
                        <a:rPr sz="1000" spc="-25">
                          <a:solidFill>
                            <a:schemeClr val="bg1"/>
                          </a:solidFill>
                          <a:latin typeface="+mn-lt"/>
                          <a:cs typeface="Arial"/>
                        </a:rPr>
                        <a:t> </a:t>
                      </a:r>
                      <a:r>
                        <a:rPr sz="1000" spc="-65">
                          <a:solidFill>
                            <a:schemeClr val="bg1"/>
                          </a:solidFill>
                          <a:latin typeface="+mn-lt"/>
                          <a:cs typeface="Arial"/>
                        </a:rPr>
                        <a:t>Legal</a:t>
                      </a:r>
                      <a:r>
                        <a:rPr sz="1000" spc="-5">
                          <a:solidFill>
                            <a:schemeClr val="bg1"/>
                          </a:solidFill>
                          <a:latin typeface="+mn-lt"/>
                          <a:cs typeface="Arial"/>
                        </a:rPr>
                        <a:t> </a:t>
                      </a:r>
                      <a:r>
                        <a:rPr sz="1000" spc="-25">
                          <a:solidFill>
                            <a:schemeClr val="bg1"/>
                          </a:solidFill>
                          <a:latin typeface="+mn-lt"/>
                          <a:cs typeface="Arial"/>
                        </a:rPr>
                        <a:t>Liability</a:t>
                      </a:r>
                      <a:r>
                        <a:rPr sz="1000" spc="-15">
                          <a:solidFill>
                            <a:schemeClr val="bg1"/>
                          </a:solidFill>
                          <a:latin typeface="+mn-lt"/>
                          <a:cs typeface="Arial"/>
                        </a:rPr>
                        <a:t> </a:t>
                      </a:r>
                      <a:r>
                        <a:rPr sz="1000" spc="-10">
                          <a:solidFill>
                            <a:schemeClr val="bg1"/>
                          </a:solidFill>
                          <a:latin typeface="+mn-lt"/>
                          <a:cs typeface="Arial"/>
                        </a:rPr>
                        <a:t>Expenses</a:t>
                      </a:r>
                      <a:endParaRPr sz="1000">
                        <a:solidFill>
                          <a:schemeClr val="bg1"/>
                        </a:solidFill>
                        <a:latin typeface="+mn-lt"/>
                        <a:cs typeface="Arial"/>
                      </a:endParaRPr>
                    </a:p>
                  </a:txBody>
                  <a:tcPr marL="0" marR="0" marT="61807"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4"/>
                  </a:ext>
                </a:extLst>
              </a:tr>
            </a:tbl>
          </a:graphicData>
        </a:graphic>
      </p:graphicFrame>
      <p:graphicFrame>
        <p:nvGraphicFramePr>
          <p:cNvPr id="23" name="object 23"/>
          <p:cNvGraphicFramePr>
            <a:graphicFrameLocks noGrp="1"/>
          </p:cNvGraphicFramePr>
          <p:nvPr/>
        </p:nvGraphicFramePr>
        <p:xfrm>
          <a:off x="7139110" y="2361092"/>
          <a:ext cx="4316464" cy="856827"/>
        </p:xfrm>
        <a:graphic>
          <a:graphicData uri="http://schemas.openxmlformats.org/drawingml/2006/table">
            <a:tbl>
              <a:tblPr firstRow="1" bandRow="1">
                <a:tableStyleId>{2D5ABB26-0587-4C30-8999-92F81FD0307C}</a:tableStyleId>
              </a:tblPr>
              <a:tblGrid>
                <a:gridCol w="2287051">
                  <a:extLst>
                    <a:ext uri="{9D8B030D-6E8A-4147-A177-3AD203B41FA5}">
                      <a16:colId xmlns:a16="http://schemas.microsoft.com/office/drawing/2014/main" val="20000"/>
                    </a:ext>
                  </a:extLst>
                </a:gridCol>
                <a:gridCol w="2029413">
                  <a:extLst>
                    <a:ext uri="{9D8B030D-6E8A-4147-A177-3AD203B41FA5}">
                      <a16:colId xmlns:a16="http://schemas.microsoft.com/office/drawing/2014/main" val="20001"/>
                    </a:ext>
                  </a:extLst>
                </a:gridCol>
              </a:tblGrid>
              <a:tr h="264160">
                <a:tc>
                  <a:txBody>
                    <a:bodyPr/>
                    <a:lstStyle/>
                    <a:p>
                      <a:pPr marL="90805">
                        <a:lnSpc>
                          <a:spcPct val="100000"/>
                        </a:lnSpc>
                        <a:spcBef>
                          <a:spcPts val="370"/>
                        </a:spcBef>
                      </a:pPr>
                      <a:r>
                        <a:rPr sz="900" b="1" spc="-60">
                          <a:solidFill>
                            <a:schemeClr val="bg1"/>
                          </a:solidFill>
                          <a:latin typeface="+mn-lt"/>
                          <a:cs typeface="Arial"/>
                        </a:rPr>
                        <a:t>Annual</a:t>
                      </a:r>
                      <a:r>
                        <a:rPr sz="900" b="1" spc="-10">
                          <a:solidFill>
                            <a:schemeClr val="bg1"/>
                          </a:solidFill>
                          <a:latin typeface="+mn-lt"/>
                          <a:cs typeface="Arial"/>
                        </a:rPr>
                        <a:t> </a:t>
                      </a:r>
                      <a:r>
                        <a:rPr sz="900" b="1" spc="-70">
                          <a:solidFill>
                            <a:schemeClr val="bg1"/>
                          </a:solidFill>
                          <a:latin typeface="+mn-lt"/>
                          <a:cs typeface="Arial"/>
                        </a:rPr>
                        <a:t>Company</a:t>
                      </a:r>
                      <a:r>
                        <a:rPr sz="900" b="1" spc="-5">
                          <a:solidFill>
                            <a:schemeClr val="bg1"/>
                          </a:solidFill>
                          <a:latin typeface="+mn-lt"/>
                          <a:cs typeface="Arial"/>
                        </a:rPr>
                        <a:t> </a:t>
                      </a:r>
                      <a:r>
                        <a:rPr sz="900" b="1" spc="-65">
                          <a:solidFill>
                            <a:schemeClr val="bg1"/>
                          </a:solidFill>
                          <a:latin typeface="+mn-lt"/>
                          <a:cs typeface="Arial"/>
                        </a:rPr>
                        <a:t>Revenue</a:t>
                      </a:r>
                      <a:r>
                        <a:rPr sz="900" b="1" spc="-10">
                          <a:solidFill>
                            <a:schemeClr val="bg1"/>
                          </a:solidFill>
                          <a:latin typeface="+mn-lt"/>
                          <a:cs typeface="Arial"/>
                        </a:rPr>
                        <a:t> Levels</a:t>
                      </a:r>
                      <a:endParaRPr sz="900">
                        <a:solidFill>
                          <a:schemeClr val="bg1"/>
                        </a:solidFill>
                        <a:latin typeface="+mn-lt"/>
                        <a:cs typeface="Arial"/>
                      </a:endParaRPr>
                    </a:p>
                  </a:txBody>
                  <a:tcPr marL="0" marR="0" marT="62653"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370"/>
                        </a:spcBef>
                      </a:pPr>
                      <a:r>
                        <a:rPr sz="900" b="1" spc="-45">
                          <a:solidFill>
                            <a:schemeClr val="bg1"/>
                          </a:solidFill>
                          <a:latin typeface="+mn-lt"/>
                          <a:cs typeface="Arial"/>
                        </a:rPr>
                        <a:t>Total</a:t>
                      </a:r>
                      <a:r>
                        <a:rPr sz="900" b="1" spc="-10">
                          <a:solidFill>
                            <a:schemeClr val="bg1"/>
                          </a:solidFill>
                          <a:latin typeface="+mn-lt"/>
                          <a:cs typeface="Arial"/>
                        </a:rPr>
                        <a:t> </a:t>
                      </a:r>
                      <a:r>
                        <a:rPr sz="900" b="1" spc="-60">
                          <a:solidFill>
                            <a:schemeClr val="bg1"/>
                          </a:solidFill>
                          <a:latin typeface="+mn-lt"/>
                          <a:cs typeface="Arial"/>
                        </a:rPr>
                        <a:t>Annual</a:t>
                      </a:r>
                      <a:r>
                        <a:rPr sz="900" b="1" spc="-10">
                          <a:solidFill>
                            <a:schemeClr val="bg1"/>
                          </a:solidFill>
                          <a:latin typeface="+mn-lt"/>
                          <a:cs typeface="Arial"/>
                        </a:rPr>
                        <a:t> </a:t>
                      </a:r>
                      <a:r>
                        <a:rPr sz="900" b="1" spc="-55">
                          <a:solidFill>
                            <a:schemeClr val="bg1"/>
                          </a:solidFill>
                          <a:latin typeface="+mn-lt"/>
                          <a:cs typeface="Arial"/>
                        </a:rPr>
                        <a:t>Premium</a:t>
                      </a:r>
                      <a:r>
                        <a:rPr sz="900" b="1" spc="-10">
                          <a:solidFill>
                            <a:schemeClr val="bg1"/>
                          </a:solidFill>
                          <a:latin typeface="+mn-lt"/>
                          <a:cs typeface="Arial"/>
                        </a:rPr>
                        <a:t> </a:t>
                      </a:r>
                      <a:r>
                        <a:rPr sz="900" b="1" spc="-20">
                          <a:solidFill>
                            <a:schemeClr val="bg1"/>
                          </a:solidFill>
                          <a:latin typeface="+mn-lt"/>
                          <a:cs typeface="Arial"/>
                        </a:rPr>
                        <a:t>Cost</a:t>
                      </a:r>
                      <a:endParaRPr sz="900">
                        <a:solidFill>
                          <a:schemeClr val="bg1"/>
                        </a:solidFill>
                        <a:latin typeface="+mn-lt"/>
                        <a:cs typeface="Arial"/>
                      </a:endParaRPr>
                    </a:p>
                  </a:txBody>
                  <a:tcPr marL="0" marR="0" marT="62653"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0"/>
                  </a:ext>
                </a:extLst>
              </a:tr>
              <a:tr h="308187">
                <a:tc>
                  <a:txBody>
                    <a:bodyPr/>
                    <a:lstStyle/>
                    <a:p>
                      <a:pPr marL="90805">
                        <a:lnSpc>
                          <a:spcPct val="100000"/>
                        </a:lnSpc>
                        <a:spcBef>
                          <a:spcPts val="340"/>
                        </a:spcBef>
                      </a:pPr>
                      <a:r>
                        <a:rPr sz="1100" spc="-50">
                          <a:solidFill>
                            <a:schemeClr val="bg1"/>
                          </a:solidFill>
                          <a:latin typeface="+mn-lt"/>
                          <a:cs typeface="Arial"/>
                        </a:rPr>
                        <a:t>$0 </a:t>
                      </a:r>
                      <a:r>
                        <a:rPr sz="1100" spc="-30">
                          <a:solidFill>
                            <a:schemeClr val="bg1"/>
                          </a:solidFill>
                          <a:latin typeface="+mn-lt"/>
                          <a:cs typeface="Arial"/>
                        </a:rPr>
                        <a:t>-</a:t>
                      </a:r>
                      <a:r>
                        <a:rPr sz="1100" spc="-35">
                          <a:solidFill>
                            <a:schemeClr val="bg1"/>
                          </a:solidFill>
                          <a:latin typeface="+mn-lt"/>
                          <a:cs typeface="Arial"/>
                        </a:rPr>
                        <a:t> </a:t>
                      </a:r>
                      <a:r>
                        <a:rPr sz="1100" spc="-25">
                          <a:solidFill>
                            <a:schemeClr val="bg1"/>
                          </a:solidFill>
                          <a:latin typeface="+mn-lt"/>
                          <a:cs typeface="Arial"/>
                        </a:rPr>
                        <a:t>50M</a:t>
                      </a:r>
                      <a:endParaRPr sz="1100">
                        <a:solidFill>
                          <a:schemeClr val="bg1"/>
                        </a:solidFill>
                        <a:latin typeface="+mn-lt"/>
                        <a:cs typeface="Arial"/>
                      </a:endParaRPr>
                    </a:p>
                  </a:txBody>
                  <a:tcPr marL="0" marR="0" marT="57573"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434"/>
                        </a:spcBef>
                      </a:pPr>
                      <a:r>
                        <a:rPr sz="1100" spc="-10">
                          <a:solidFill>
                            <a:schemeClr val="bg1"/>
                          </a:solidFill>
                          <a:latin typeface="+mn-lt"/>
                          <a:cs typeface="Arial"/>
                        </a:rPr>
                        <a:t>$</a:t>
                      </a:r>
                      <a:r>
                        <a:rPr lang="en-US" sz="1100" spc="-10">
                          <a:solidFill>
                            <a:schemeClr val="bg1"/>
                          </a:solidFill>
                          <a:latin typeface="+mn-lt"/>
                          <a:cs typeface="Arial"/>
                        </a:rPr>
                        <a:t>1,750</a:t>
                      </a:r>
                      <a:endParaRPr sz="1100">
                        <a:solidFill>
                          <a:schemeClr val="bg1"/>
                        </a:solidFill>
                        <a:latin typeface="+mn-lt"/>
                        <a:cs typeface="Arial"/>
                      </a:endParaRPr>
                    </a:p>
                  </a:txBody>
                  <a:tcPr marL="0" marR="0" marT="73659"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1"/>
                  </a:ext>
                </a:extLst>
              </a:tr>
              <a:tr h="284480">
                <a:tc>
                  <a:txBody>
                    <a:bodyPr/>
                    <a:lstStyle/>
                    <a:p>
                      <a:pPr marL="90805">
                        <a:lnSpc>
                          <a:spcPct val="100000"/>
                        </a:lnSpc>
                        <a:spcBef>
                          <a:spcPts val="270"/>
                        </a:spcBef>
                      </a:pPr>
                      <a:r>
                        <a:rPr sz="1100" spc="-55">
                          <a:solidFill>
                            <a:schemeClr val="bg1"/>
                          </a:solidFill>
                          <a:latin typeface="+mn-lt"/>
                          <a:cs typeface="Arial"/>
                        </a:rPr>
                        <a:t>$50</a:t>
                      </a:r>
                      <a:r>
                        <a:rPr sz="1100" spc="-40">
                          <a:solidFill>
                            <a:schemeClr val="bg1"/>
                          </a:solidFill>
                          <a:latin typeface="+mn-lt"/>
                          <a:cs typeface="Arial"/>
                        </a:rPr>
                        <a:t> </a:t>
                      </a:r>
                      <a:r>
                        <a:rPr sz="1100" spc="-30">
                          <a:solidFill>
                            <a:schemeClr val="bg1"/>
                          </a:solidFill>
                          <a:latin typeface="+mn-lt"/>
                          <a:cs typeface="Arial"/>
                        </a:rPr>
                        <a:t>- </a:t>
                      </a:r>
                      <a:r>
                        <a:rPr sz="1100" spc="-20">
                          <a:solidFill>
                            <a:schemeClr val="bg1"/>
                          </a:solidFill>
                          <a:latin typeface="+mn-lt"/>
                          <a:cs typeface="Arial"/>
                        </a:rPr>
                        <a:t>100M</a:t>
                      </a:r>
                      <a:endParaRPr sz="1100">
                        <a:solidFill>
                          <a:schemeClr val="bg1"/>
                        </a:solidFill>
                        <a:latin typeface="+mn-lt"/>
                        <a:cs typeface="Arial"/>
                      </a:endParaRPr>
                    </a:p>
                  </a:txBody>
                  <a:tcPr marL="0" marR="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365"/>
                        </a:spcBef>
                      </a:pPr>
                      <a:r>
                        <a:rPr sz="1100" spc="-10">
                          <a:solidFill>
                            <a:schemeClr val="bg1"/>
                          </a:solidFill>
                          <a:latin typeface="+mn-lt"/>
                          <a:cs typeface="Arial"/>
                        </a:rPr>
                        <a:t>$2,</a:t>
                      </a:r>
                      <a:r>
                        <a:rPr lang="en-US" sz="1100" spc="-10">
                          <a:solidFill>
                            <a:schemeClr val="bg1"/>
                          </a:solidFill>
                          <a:latin typeface="+mn-lt"/>
                          <a:cs typeface="Arial"/>
                        </a:rPr>
                        <a:t>750</a:t>
                      </a:r>
                      <a:endParaRPr sz="1100">
                        <a:solidFill>
                          <a:schemeClr val="bg1"/>
                        </a:solidFill>
                        <a:latin typeface="+mn-lt"/>
                        <a:cs typeface="Arial"/>
                      </a:endParaRPr>
                    </a:p>
                  </a:txBody>
                  <a:tcPr marL="0" marR="0" marT="61807"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2"/>
                  </a:ext>
                </a:extLst>
              </a:tr>
            </a:tbl>
          </a:graphicData>
        </a:graphic>
      </p:graphicFrame>
      <p:graphicFrame>
        <p:nvGraphicFramePr>
          <p:cNvPr id="24" name="object 24"/>
          <p:cNvGraphicFramePr>
            <a:graphicFrameLocks noGrp="1"/>
          </p:cNvGraphicFramePr>
          <p:nvPr/>
        </p:nvGraphicFramePr>
        <p:xfrm>
          <a:off x="7139110" y="3797065"/>
          <a:ext cx="4316464" cy="835660"/>
        </p:xfrm>
        <a:graphic>
          <a:graphicData uri="http://schemas.openxmlformats.org/drawingml/2006/table">
            <a:tbl>
              <a:tblPr firstRow="1" bandRow="1">
                <a:tableStyleId>{2D5ABB26-0587-4C30-8999-92F81FD0307C}</a:tableStyleId>
              </a:tblPr>
              <a:tblGrid>
                <a:gridCol w="2276172">
                  <a:extLst>
                    <a:ext uri="{9D8B030D-6E8A-4147-A177-3AD203B41FA5}">
                      <a16:colId xmlns:a16="http://schemas.microsoft.com/office/drawing/2014/main" val="20000"/>
                    </a:ext>
                  </a:extLst>
                </a:gridCol>
                <a:gridCol w="2040292">
                  <a:extLst>
                    <a:ext uri="{9D8B030D-6E8A-4147-A177-3AD203B41FA5}">
                      <a16:colId xmlns:a16="http://schemas.microsoft.com/office/drawing/2014/main" val="20001"/>
                    </a:ext>
                  </a:extLst>
                </a:gridCol>
              </a:tblGrid>
              <a:tr h="266700">
                <a:tc>
                  <a:txBody>
                    <a:bodyPr/>
                    <a:lstStyle/>
                    <a:p>
                      <a:pPr marL="90805">
                        <a:lnSpc>
                          <a:spcPct val="100000"/>
                        </a:lnSpc>
                        <a:spcBef>
                          <a:spcPts val="370"/>
                        </a:spcBef>
                      </a:pPr>
                      <a:r>
                        <a:rPr sz="900" b="1" spc="-60">
                          <a:solidFill>
                            <a:schemeClr val="bg1"/>
                          </a:solidFill>
                          <a:latin typeface="+mn-lt"/>
                          <a:cs typeface="Arial"/>
                        </a:rPr>
                        <a:t>Annual</a:t>
                      </a:r>
                      <a:r>
                        <a:rPr sz="900" b="1" spc="-10">
                          <a:solidFill>
                            <a:schemeClr val="bg1"/>
                          </a:solidFill>
                          <a:latin typeface="+mn-lt"/>
                          <a:cs typeface="Arial"/>
                        </a:rPr>
                        <a:t> </a:t>
                      </a:r>
                      <a:r>
                        <a:rPr sz="900" b="1" spc="-70">
                          <a:solidFill>
                            <a:schemeClr val="bg1"/>
                          </a:solidFill>
                          <a:latin typeface="+mn-lt"/>
                          <a:cs typeface="Arial"/>
                        </a:rPr>
                        <a:t>Company</a:t>
                      </a:r>
                      <a:r>
                        <a:rPr sz="900" b="1" spc="-5">
                          <a:solidFill>
                            <a:schemeClr val="bg1"/>
                          </a:solidFill>
                          <a:latin typeface="+mn-lt"/>
                          <a:cs typeface="Arial"/>
                        </a:rPr>
                        <a:t> </a:t>
                      </a:r>
                      <a:r>
                        <a:rPr sz="900" b="1" spc="-65">
                          <a:solidFill>
                            <a:schemeClr val="bg1"/>
                          </a:solidFill>
                          <a:latin typeface="+mn-lt"/>
                          <a:cs typeface="Arial"/>
                        </a:rPr>
                        <a:t>Revenue</a:t>
                      </a:r>
                      <a:r>
                        <a:rPr sz="900" b="1" spc="-10">
                          <a:solidFill>
                            <a:schemeClr val="bg1"/>
                          </a:solidFill>
                          <a:latin typeface="+mn-lt"/>
                          <a:cs typeface="Arial"/>
                        </a:rPr>
                        <a:t> Levels</a:t>
                      </a:r>
                      <a:endParaRPr sz="900">
                        <a:solidFill>
                          <a:schemeClr val="bg1"/>
                        </a:solidFill>
                        <a:latin typeface="+mn-lt"/>
                        <a:cs typeface="Arial"/>
                      </a:endParaRPr>
                    </a:p>
                  </a:txBody>
                  <a:tcPr marL="0" marR="0" marT="62653"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370"/>
                        </a:spcBef>
                      </a:pPr>
                      <a:r>
                        <a:rPr sz="900" b="1" spc="-45">
                          <a:solidFill>
                            <a:schemeClr val="bg1"/>
                          </a:solidFill>
                          <a:latin typeface="+mn-lt"/>
                          <a:cs typeface="Arial"/>
                        </a:rPr>
                        <a:t>Total</a:t>
                      </a:r>
                      <a:r>
                        <a:rPr sz="900" b="1" spc="-10">
                          <a:solidFill>
                            <a:schemeClr val="bg1"/>
                          </a:solidFill>
                          <a:latin typeface="+mn-lt"/>
                          <a:cs typeface="Arial"/>
                        </a:rPr>
                        <a:t> </a:t>
                      </a:r>
                      <a:r>
                        <a:rPr sz="900" b="1" spc="-60">
                          <a:solidFill>
                            <a:schemeClr val="bg1"/>
                          </a:solidFill>
                          <a:latin typeface="+mn-lt"/>
                          <a:cs typeface="Arial"/>
                        </a:rPr>
                        <a:t>Annual</a:t>
                      </a:r>
                      <a:r>
                        <a:rPr sz="900" b="1" spc="-10">
                          <a:solidFill>
                            <a:schemeClr val="bg1"/>
                          </a:solidFill>
                          <a:latin typeface="+mn-lt"/>
                          <a:cs typeface="Arial"/>
                        </a:rPr>
                        <a:t> </a:t>
                      </a:r>
                      <a:r>
                        <a:rPr sz="900" b="1" spc="-55">
                          <a:solidFill>
                            <a:schemeClr val="bg1"/>
                          </a:solidFill>
                          <a:latin typeface="+mn-lt"/>
                          <a:cs typeface="Arial"/>
                        </a:rPr>
                        <a:t>Premium</a:t>
                      </a:r>
                      <a:r>
                        <a:rPr sz="900" b="1" spc="-10">
                          <a:solidFill>
                            <a:schemeClr val="bg1"/>
                          </a:solidFill>
                          <a:latin typeface="+mn-lt"/>
                          <a:cs typeface="Arial"/>
                        </a:rPr>
                        <a:t> </a:t>
                      </a:r>
                      <a:r>
                        <a:rPr sz="900" b="1" spc="-20">
                          <a:solidFill>
                            <a:schemeClr val="bg1"/>
                          </a:solidFill>
                          <a:latin typeface="+mn-lt"/>
                          <a:cs typeface="Arial"/>
                        </a:rPr>
                        <a:t>Cost</a:t>
                      </a:r>
                      <a:endParaRPr sz="900">
                        <a:solidFill>
                          <a:schemeClr val="bg1"/>
                        </a:solidFill>
                        <a:latin typeface="+mn-lt"/>
                        <a:cs typeface="Arial"/>
                      </a:endParaRPr>
                    </a:p>
                  </a:txBody>
                  <a:tcPr marL="0" marR="0" marT="62653"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0"/>
                  </a:ext>
                </a:extLst>
              </a:tr>
              <a:tr h="284480">
                <a:tc>
                  <a:txBody>
                    <a:bodyPr/>
                    <a:lstStyle/>
                    <a:p>
                      <a:pPr marL="90805">
                        <a:lnSpc>
                          <a:spcPct val="100000"/>
                        </a:lnSpc>
                        <a:spcBef>
                          <a:spcPts val="250"/>
                        </a:spcBef>
                      </a:pPr>
                      <a:r>
                        <a:rPr sz="1100" spc="-50">
                          <a:solidFill>
                            <a:schemeClr val="bg1"/>
                          </a:solidFill>
                          <a:latin typeface="+mn-lt"/>
                          <a:cs typeface="Arial"/>
                        </a:rPr>
                        <a:t>$0 </a:t>
                      </a:r>
                      <a:r>
                        <a:rPr sz="1100" spc="-30">
                          <a:solidFill>
                            <a:schemeClr val="bg1"/>
                          </a:solidFill>
                          <a:latin typeface="+mn-lt"/>
                          <a:cs typeface="Arial"/>
                        </a:rPr>
                        <a:t>-</a:t>
                      </a:r>
                      <a:r>
                        <a:rPr sz="1100" spc="-35">
                          <a:solidFill>
                            <a:schemeClr val="bg1"/>
                          </a:solidFill>
                          <a:latin typeface="+mn-lt"/>
                          <a:cs typeface="Arial"/>
                        </a:rPr>
                        <a:t> </a:t>
                      </a:r>
                      <a:r>
                        <a:rPr sz="1100" spc="-25">
                          <a:solidFill>
                            <a:schemeClr val="bg1"/>
                          </a:solidFill>
                          <a:latin typeface="+mn-lt"/>
                          <a:cs typeface="Arial"/>
                        </a:rPr>
                        <a:t>50M</a:t>
                      </a:r>
                      <a:endParaRPr sz="1100">
                        <a:solidFill>
                          <a:schemeClr val="bg1"/>
                        </a:solidFill>
                        <a:latin typeface="+mn-lt"/>
                        <a:cs typeface="Arial"/>
                      </a:endParaRPr>
                    </a:p>
                  </a:txBody>
                  <a:tcPr marL="0" marR="0" marT="42333"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350"/>
                        </a:spcBef>
                      </a:pPr>
                      <a:r>
                        <a:rPr sz="1100" spc="-10">
                          <a:solidFill>
                            <a:schemeClr val="bg1"/>
                          </a:solidFill>
                          <a:latin typeface="+mn-lt"/>
                          <a:cs typeface="Arial"/>
                        </a:rPr>
                        <a:t>$</a:t>
                      </a:r>
                      <a:r>
                        <a:rPr lang="en-US" sz="1100" spc="-10">
                          <a:solidFill>
                            <a:schemeClr val="bg1"/>
                          </a:solidFill>
                          <a:latin typeface="+mn-lt"/>
                          <a:cs typeface="Arial"/>
                        </a:rPr>
                        <a:t>2</a:t>
                      </a:r>
                      <a:r>
                        <a:rPr sz="1100" spc="-10">
                          <a:solidFill>
                            <a:schemeClr val="bg1"/>
                          </a:solidFill>
                          <a:latin typeface="+mn-lt"/>
                          <a:cs typeface="Arial"/>
                        </a:rPr>
                        <a:t>,</a:t>
                      </a:r>
                      <a:r>
                        <a:rPr lang="en-US" sz="1100" spc="-10">
                          <a:solidFill>
                            <a:schemeClr val="bg1"/>
                          </a:solidFill>
                          <a:latin typeface="+mn-lt"/>
                          <a:cs typeface="Arial"/>
                        </a:rPr>
                        <a:t>95</a:t>
                      </a:r>
                      <a:r>
                        <a:rPr sz="1100" spc="-10">
                          <a:solidFill>
                            <a:schemeClr val="bg1"/>
                          </a:solidFill>
                          <a:latin typeface="+mn-lt"/>
                          <a:cs typeface="Arial"/>
                        </a:rPr>
                        <a:t>0</a:t>
                      </a:r>
                      <a:endParaRPr sz="1100">
                        <a:solidFill>
                          <a:schemeClr val="bg1"/>
                        </a:solidFill>
                        <a:latin typeface="+mn-lt"/>
                        <a:cs typeface="Arial"/>
                      </a:endParaRPr>
                    </a:p>
                  </a:txBody>
                  <a:tcPr marL="0" marR="0" marT="59267"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1"/>
                  </a:ext>
                </a:extLst>
              </a:tr>
              <a:tr h="284480">
                <a:tc>
                  <a:txBody>
                    <a:bodyPr/>
                    <a:lstStyle/>
                    <a:p>
                      <a:pPr marL="90805">
                        <a:lnSpc>
                          <a:spcPct val="100000"/>
                        </a:lnSpc>
                        <a:spcBef>
                          <a:spcPts val="250"/>
                        </a:spcBef>
                      </a:pPr>
                      <a:r>
                        <a:rPr sz="1100" spc="-55">
                          <a:solidFill>
                            <a:schemeClr val="bg1"/>
                          </a:solidFill>
                          <a:latin typeface="+mn-lt"/>
                          <a:cs typeface="Arial"/>
                        </a:rPr>
                        <a:t>$50</a:t>
                      </a:r>
                      <a:r>
                        <a:rPr sz="1100" spc="-40">
                          <a:solidFill>
                            <a:schemeClr val="bg1"/>
                          </a:solidFill>
                          <a:latin typeface="+mn-lt"/>
                          <a:cs typeface="Arial"/>
                        </a:rPr>
                        <a:t> </a:t>
                      </a:r>
                      <a:r>
                        <a:rPr sz="1100" spc="-30">
                          <a:solidFill>
                            <a:schemeClr val="bg1"/>
                          </a:solidFill>
                          <a:latin typeface="+mn-lt"/>
                          <a:cs typeface="Arial"/>
                        </a:rPr>
                        <a:t>- </a:t>
                      </a:r>
                      <a:r>
                        <a:rPr sz="1100" spc="-20">
                          <a:solidFill>
                            <a:schemeClr val="bg1"/>
                          </a:solidFill>
                          <a:latin typeface="+mn-lt"/>
                          <a:cs typeface="Arial"/>
                        </a:rPr>
                        <a:t>100M</a:t>
                      </a:r>
                      <a:endParaRPr sz="1100">
                        <a:solidFill>
                          <a:schemeClr val="bg1"/>
                        </a:solidFill>
                        <a:latin typeface="+mn-lt"/>
                        <a:cs typeface="Arial"/>
                      </a:endParaRPr>
                    </a:p>
                  </a:txBody>
                  <a:tcPr marL="0" marR="0" marT="42333"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350"/>
                        </a:spcBef>
                      </a:pPr>
                      <a:r>
                        <a:rPr sz="1100" spc="-10">
                          <a:solidFill>
                            <a:schemeClr val="bg1"/>
                          </a:solidFill>
                          <a:latin typeface="+mn-lt"/>
                          <a:cs typeface="Arial"/>
                        </a:rPr>
                        <a:t>$</a:t>
                      </a:r>
                      <a:r>
                        <a:rPr lang="en-US" sz="1100" spc="-10">
                          <a:solidFill>
                            <a:schemeClr val="bg1"/>
                          </a:solidFill>
                          <a:latin typeface="+mn-lt"/>
                          <a:cs typeface="Arial"/>
                        </a:rPr>
                        <a:t>4</a:t>
                      </a:r>
                      <a:r>
                        <a:rPr sz="1100" spc="-10">
                          <a:solidFill>
                            <a:schemeClr val="bg1"/>
                          </a:solidFill>
                          <a:latin typeface="+mn-lt"/>
                          <a:cs typeface="Arial"/>
                        </a:rPr>
                        <a:t>,000</a:t>
                      </a:r>
                      <a:endParaRPr sz="1100">
                        <a:solidFill>
                          <a:schemeClr val="bg1"/>
                        </a:solidFill>
                        <a:latin typeface="+mn-lt"/>
                        <a:cs typeface="Arial"/>
                      </a:endParaRPr>
                    </a:p>
                  </a:txBody>
                  <a:tcPr marL="0" marR="0" marT="59267"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2"/>
                  </a:ext>
                </a:extLst>
              </a:tr>
            </a:tbl>
          </a:graphicData>
        </a:graphic>
      </p:graphicFrame>
      <p:sp>
        <p:nvSpPr>
          <p:cNvPr id="25" name="object 25"/>
          <p:cNvSpPr txBox="1"/>
          <p:nvPr/>
        </p:nvSpPr>
        <p:spPr>
          <a:xfrm>
            <a:off x="7049148" y="2079606"/>
            <a:ext cx="4195625" cy="186375"/>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1100" b="1" i="0" u="none" strike="noStrike" kern="0" cap="none" spc="-13" normalizeH="0" baseline="0" noProof="0">
                <a:ln>
                  <a:noFill/>
                </a:ln>
                <a:solidFill>
                  <a:schemeClr val="bg1"/>
                </a:solidFill>
                <a:effectLst/>
                <a:uLnTx/>
                <a:uFillTx/>
                <a:latin typeface="Open Sans"/>
                <a:ea typeface="+mn-ea"/>
                <a:cs typeface="Arial" panose="020B0604020202020204" pitchFamily="34" charset="0"/>
              </a:rPr>
              <a:t>Flat</a:t>
            </a:r>
            <a:r>
              <a:rPr kumimoji="0" sz="1100" b="1" i="0" u="none" strike="noStrike" kern="0" cap="none" spc="-33" normalizeH="0" baseline="0" noProof="0">
                <a:ln>
                  <a:noFill/>
                </a:ln>
                <a:solidFill>
                  <a:schemeClr val="bg1"/>
                </a:solidFill>
                <a:effectLst/>
                <a:uLnTx/>
                <a:uFillTx/>
                <a:latin typeface="Open Sans"/>
                <a:ea typeface="+mn-ea"/>
                <a:cs typeface="Arial" panose="020B0604020202020204" pitchFamily="34" charset="0"/>
              </a:rPr>
              <a:t> </a:t>
            </a:r>
            <a:r>
              <a:rPr kumimoji="0" sz="1100" b="1" i="0" u="none" strike="noStrike" kern="0" cap="none" spc="0" normalizeH="0" baseline="0" noProof="0">
                <a:ln>
                  <a:noFill/>
                </a:ln>
                <a:solidFill>
                  <a:schemeClr val="bg1"/>
                </a:solidFill>
                <a:effectLst/>
                <a:uLnTx/>
                <a:uFillTx/>
                <a:latin typeface="Open Sans"/>
                <a:ea typeface="+mn-ea"/>
                <a:cs typeface="Arial" panose="020B0604020202020204" pitchFamily="34" charset="0"/>
              </a:rPr>
              <a:t>Fee</a:t>
            </a:r>
            <a:r>
              <a:rPr kumimoji="0" sz="1100" b="1" i="0" u="none" strike="noStrike" kern="0" cap="none" spc="-40" normalizeH="0" baseline="0" noProof="0">
                <a:ln>
                  <a:noFill/>
                </a:ln>
                <a:solidFill>
                  <a:schemeClr val="bg1"/>
                </a:solidFill>
                <a:effectLst/>
                <a:uLnTx/>
                <a:uFillTx/>
                <a:latin typeface="Open Sans"/>
                <a:ea typeface="+mn-ea"/>
                <a:cs typeface="Arial" panose="020B0604020202020204" pitchFamily="34" charset="0"/>
              </a:rPr>
              <a:t> </a:t>
            </a:r>
            <a:r>
              <a:rPr kumimoji="0" sz="1100" b="1" i="0" u="none" strike="noStrike" kern="0" cap="none" spc="0" normalizeH="0" baseline="0" noProof="0">
                <a:ln>
                  <a:noFill/>
                </a:ln>
                <a:solidFill>
                  <a:schemeClr val="bg1"/>
                </a:solidFill>
                <a:effectLst/>
                <a:uLnTx/>
                <a:uFillTx/>
                <a:latin typeface="Open Sans"/>
                <a:ea typeface="+mn-ea"/>
                <a:cs typeface="Arial" panose="020B0604020202020204" pitchFamily="34" charset="0"/>
              </a:rPr>
              <a:t>Cyber</a:t>
            </a:r>
            <a:r>
              <a:rPr kumimoji="0" sz="1100" b="1" i="0" u="none" strike="noStrike" kern="0" cap="none" spc="-40" normalizeH="0" baseline="0" noProof="0">
                <a:ln>
                  <a:noFill/>
                </a:ln>
                <a:solidFill>
                  <a:schemeClr val="bg1"/>
                </a:solidFill>
                <a:effectLst/>
                <a:uLnTx/>
                <a:uFillTx/>
                <a:latin typeface="Open Sans"/>
                <a:ea typeface="+mn-ea"/>
                <a:cs typeface="Arial" panose="020B0604020202020204" pitchFamily="34" charset="0"/>
              </a:rPr>
              <a:t> </a:t>
            </a:r>
            <a:r>
              <a:rPr kumimoji="0" sz="1100" b="1" i="0" u="none" strike="noStrike" kern="0" cap="none" spc="-13" normalizeH="0" baseline="0" noProof="0">
                <a:ln>
                  <a:noFill/>
                </a:ln>
                <a:solidFill>
                  <a:schemeClr val="bg1"/>
                </a:solidFill>
                <a:effectLst/>
                <a:uLnTx/>
                <a:uFillTx/>
                <a:latin typeface="Open Sans"/>
                <a:ea typeface="+mn-ea"/>
                <a:cs typeface="Arial" panose="020B0604020202020204" pitchFamily="34" charset="0"/>
              </a:rPr>
              <a:t>Insurance</a:t>
            </a:r>
            <a:r>
              <a:rPr kumimoji="0" sz="1100" b="1" i="0" u="none" strike="noStrike" kern="0" cap="none" spc="-40" normalizeH="0" baseline="0" noProof="0">
                <a:ln>
                  <a:noFill/>
                </a:ln>
                <a:solidFill>
                  <a:schemeClr val="bg1"/>
                </a:solidFill>
                <a:effectLst/>
                <a:uLnTx/>
                <a:uFillTx/>
                <a:latin typeface="Open Sans"/>
                <a:ea typeface="+mn-ea"/>
                <a:cs typeface="Arial" panose="020B0604020202020204" pitchFamily="34" charset="0"/>
              </a:rPr>
              <a:t> </a:t>
            </a:r>
            <a:r>
              <a:rPr kumimoji="0" sz="1100" b="1" i="0" u="none" strike="noStrike" kern="0" cap="none" spc="0" normalizeH="0" baseline="0" noProof="0">
                <a:ln>
                  <a:noFill/>
                </a:ln>
                <a:solidFill>
                  <a:schemeClr val="bg1"/>
                </a:solidFill>
                <a:effectLst/>
                <a:uLnTx/>
                <a:uFillTx/>
                <a:latin typeface="Open Sans"/>
                <a:ea typeface="+mn-ea"/>
                <a:cs typeface="Arial" panose="020B0604020202020204" pitchFamily="34" charset="0"/>
              </a:rPr>
              <a:t>$1M</a:t>
            </a:r>
            <a:r>
              <a:rPr kumimoji="0" sz="1100" b="1" i="0" u="none" strike="noStrike" kern="0" cap="none" spc="-27" normalizeH="0" baseline="0" noProof="0">
                <a:ln>
                  <a:noFill/>
                </a:ln>
                <a:solidFill>
                  <a:schemeClr val="bg1"/>
                </a:solidFill>
                <a:effectLst/>
                <a:uLnTx/>
                <a:uFillTx/>
                <a:latin typeface="Open Sans"/>
                <a:ea typeface="+mn-ea"/>
                <a:cs typeface="Arial" panose="020B0604020202020204" pitchFamily="34" charset="0"/>
              </a:rPr>
              <a:t> </a:t>
            </a:r>
            <a:r>
              <a:rPr kumimoji="0" sz="1100" b="1" i="0" u="none" strike="noStrike" kern="0" cap="none" spc="0" normalizeH="0" baseline="0" noProof="0">
                <a:ln>
                  <a:noFill/>
                </a:ln>
                <a:solidFill>
                  <a:schemeClr val="bg1"/>
                </a:solidFill>
                <a:effectLst/>
                <a:uLnTx/>
                <a:uFillTx/>
                <a:latin typeface="Open Sans"/>
                <a:ea typeface="+mn-ea"/>
                <a:cs typeface="Arial" panose="020B0604020202020204" pitchFamily="34" charset="0"/>
              </a:rPr>
              <a:t>Coverage</a:t>
            </a:r>
            <a:r>
              <a:rPr kumimoji="0" sz="1100" b="1" i="0" u="none" strike="noStrike" kern="0" cap="none" spc="-40" normalizeH="0" baseline="0" noProof="0">
                <a:ln>
                  <a:noFill/>
                </a:ln>
                <a:solidFill>
                  <a:schemeClr val="bg1"/>
                </a:solidFill>
                <a:effectLst/>
                <a:uLnTx/>
                <a:uFillTx/>
                <a:latin typeface="Open Sans"/>
                <a:ea typeface="+mn-ea"/>
                <a:cs typeface="Arial" panose="020B0604020202020204" pitchFamily="34" charset="0"/>
              </a:rPr>
              <a:t> </a:t>
            </a:r>
            <a:r>
              <a:rPr kumimoji="0" sz="1100" b="1" i="0" u="none" strike="noStrike" kern="0" cap="none" spc="-13" normalizeH="0" baseline="0" noProof="0">
                <a:ln>
                  <a:noFill/>
                </a:ln>
                <a:solidFill>
                  <a:schemeClr val="bg1"/>
                </a:solidFill>
                <a:effectLst/>
                <a:uLnTx/>
                <a:uFillTx/>
                <a:latin typeface="Open Sans"/>
                <a:ea typeface="+mn-ea"/>
                <a:cs typeface="Arial" panose="020B0604020202020204" pitchFamily="34" charset="0"/>
              </a:rPr>
              <a:t>Pricing</a:t>
            </a:r>
            <a:r>
              <a:rPr kumimoji="0" sz="1100" b="1" i="0" u="none" strike="noStrike" kern="0" cap="none" spc="-33" normalizeH="0" baseline="0" noProof="0">
                <a:ln>
                  <a:noFill/>
                </a:ln>
                <a:solidFill>
                  <a:schemeClr val="bg1"/>
                </a:solidFill>
                <a:effectLst/>
                <a:uLnTx/>
                <a:uFillTx/>
                <a:latin typeface="Open Sans"/>
                <a:ea typeface="+mn-ea"/>
                <a:cs typeface="Arial" panose="020B0604020202020204" pitchFamily="34" charset="0"/>
              </a:rPr>
              <a:t> </a:t>
            </a:r>
            <a:r>
              <a:rPr kumimoji="0" sz="1100" b="1" i="0" u="none" strike="noStrike" kern="0" cap="none" spc="-13" normalizeH="0" baseline="0" noProof="0">
                <a:ln>
                  <a:noFill/>
                </a:ln>
                <a:solidFill>
                  <a:schemeClr val="bg1"/>
                </a:solidFill>
                <a:effectLst/>
                <a:uLnTx/>
                <a:uFillTx/>
                <a:latin typeface="Open Sans"/>
                <a:ea typeface="+mn-ea"/>
                <a:cs typeface="Arial" panose="020B0604020202020204" pitchFamily="34" charset="0"/>
              </a:rPr>
              <a:t>Options</a:t>
            </a:r>
            <a:endParaRPr kumimoji="0" sz="1100" b="0" i="0" u="none" strike="noStrike" kern="0" cap="none" spc="0" normalizeH="0" baseline="0" noProof="0">
              <a:ln>
                <a:noFill/>
              </a:ln>
              <a:solidFill>
                <a:schemeClr val="bg1"/>
              </a:solidFill>
              <a:effectLst/>
              <a:uLnTx/>
              <a:uFillTx/>
              <a:latin typeface="Open Sans"/>
              <a:ea typeface="+mn-ea"/>
              <a:cs typeface="Arial" panose="020B0604020202020204" pitchFamily="34" charset="0"/>
            </a:endParaRPr>
          </a:p>
        </p:txBody>
      </p:sp>
      <p:sp>
        <p:nvSpPr>
          <p:cNvPr id="26" name="object 26"/>
          <p:cNvSpPr txBox="1"/>
          <p:nvPr/>
        </p:nvSpPr>
        <p:spPr>
          <a:xfrm>
            <a:off x="7053127" y="3538335"/>
            <a:ext cx="3894273" cy="186375"/>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1100" b="1" i="0" u="none" strike="noStrike" kern="0" cap="none" spc="-13" normalizeH="0" baseline="0" noProof="0">
                <a:ln>
                  <a:noFill/>
                </a:ln>
                <a:solidFill>
                  <a:schemeClr val="bg1"/>
                </a:solidFill>
                <a:effectLst/>
                <a:uLnTx/>
                <a:uFillTx/>
                <a:latin typeface="Open Sans"/>
                <a:ea typeface="+mn-ea"/>
                <a:cs typeface="Arial" panose="020B0604020202020204" pitchFamily="34" charset="0"/>
              </a:rPr>
              <a:t>Flat</a:t>
            </a:r>
            <a:r>
              <a:rPr kumimoji="0" sz="1100" b="1" i="0" u="none" strike="noStrike" kern="0" cap="none" spc="-33" normalizeH="0" baseline="0" noProof="0">
                <a:ln>
                  <a:noFill/>
                </a:ln>
                <a:solidFill>
                  <a:schemeClr val="bg1"/>
                </a:solidFill>
                <a:effectLst/>
                <a:uLnTx/>
                <a:uFillTx/>
                <a:latin typeface="Open Sans"/>
                <a:ea typeface="+mn-ea"/>
                <a:cs typeface="Arial" panose="020B0604020202020204" pitchFamily="34" charset="0"/>
              </a:rPr>
              <a:t> </a:t>
            </a:r>
            <a:r>
              <a:rPr kumimoji="0" sz="1100" b="1" i="0" u="none" strike="noStrike" kern="0" cap="none" spc="0" normalizeH="0" baseline="0" noProof="0">
                <a:ln>
                  <a:noFill/>
                </a:ln>
                <a:solidFill>
                  <a:schemeClr val="bg1"/>
                </a:solidFill>
                <a:effectLst/>
                <a:uLnTx/>
                <a:uFillTx/>
                <a:latin typeface="Open Sans"/>
                <a:ea typeface="+mn-ea"/>
                <a:cs typeface="Arial" panose="020B0604020202020204" pitchFamily="34" charset="0"/>
              </a:rPr>
              <a:t>Fee</a:t>
            </a:r>
            <a:r>
              <a:rPr kumimoji="0" sz="1100" b="1" i="0" u="none" strike="noStrike" kern="0" cap="none" spc="-40" normalizeH="0" baseline="0" noProof="0">
                <a:ln>
                  <a:noFill/>
                </a:ln>
                <a:solidFill>
                  <a:schemeClr val="bg1"/>
                </a:solidFill>
                <a:effectLst/>
                <a:uLnTx/>
                <a:uFillTx/>
                <a:latin typeface="Open Sans"/>
                <a:ea typeface="+mn-ea"/>
                <a:cs typeface="Arial" panose="020B0604020202020204" pitchFamily="34" charset="0"/>
              </a:rPr>
              <a:t> </a:t>
            </a:r>
            <a:r>
              <a:rPr kumimoji="0" sz="1100" b="1" i="0" u="none" strike="noStrike" kern="0" cap="none" spc="0" normalizeH="0" baseline="0" noProof="0">
                <a:ln>
                  <a:noFill/>
                </a:ln>
                <a:solidFill>
                  <a:schemeClr val="bg1"/>
                </a:solidFill>
                <a:effectLst/>
                <a:uLnTx/>
                <a:uFillTx/>
                <a:latin typeface="Open Sans"/>
                <a:ea typeface="+mn-ea"/>
                <a:cs typeface="Arial" panose="020B0604020202020204" pitchFamily="34" charset="0"/>
              </a:rPr>
              <a:t>Cyber</a:t>
            </a:r>
            <a:r>
              <a:rPr kumimoji="0" sz="1100" b="1" i="0" u="none" strike="noStrike" kern="0" cap="none" spc="-40" normalizeH="0" baseline="0" noProof="0">
                <a:ln>
                  <a:noFill/>
                </a:ln>
                <a:solidFill>
                  <a:schemeClr val="bg1"/>
                </a:solidFill>
                <a:effectLst/>
                <a:uLnTx/>
                <a:uFillTx/>
                <a:latin typeface="Open Sans"/>
                <a:ea typeface="+mn-ea"/>
                <a:cs typeface="Arial" panose="020B0604020202020204" pitchFamily="34" charset="0"/>
              </a:rPr>
              <a:t> </a:t>
            </a:r>
            <a:r>
              <a:rPr kumimoji="0" sz="1100" b="1" i="0" u="none" strike="noStrike" kern="0" cap="none" spc="-13" normalizeH="0" baseline="0" noProof="0">
                <a:ln>
                  <a:noFill/>
                </a:ln>
                <a:solidFill>
                  <a:schemeClr val="bg1"/>
                </a:solidFill>
                <a:effectLst/>
                <a:uLnTx/>
                <a:uFillTx/>
                <a:latin typeface="Open Sans"/>
                <a:ea typeface="+mn-ea"/>
                <a:cs typeface="Arial" panose="020B0604020202020204" pitchFamily="34" charset="0"/>
              </a:rPr>
              <a:t>Insurance</a:t>
            </a:r>
            <a:r>
              <a:rPr kumimoji="0" sz="1100" b="1" i="0" u="none" strike="noStrike" kern="0" cap="none" spc="-40" normalizeH="0" baseline="0" noProof="0">
                <a:ln>
                  <a:noFill/>
                </a:ln>
                <a:solidFill>
                  <a:schemeClr val="bg1"/>
                </a:solidFill>
                <a:effectLst/>
                <a:uLnTx/>
                <a:uFillTx/>
                <a:latin typeface="Open Sans"/>
                <a:ea typeface="+mn-ea"/>
                <a:cs typeface="Arial" panose="020B0604020202020204" pitchFamily="34" charset="0"/>
              </a:rPr>
              <a:t> </a:t>
            </a:r>
            <a:r>
              <a:rPr kumimoji="0" sz="1100" b="1" i="0" u="none" strike="noStrike" kern="0" cap="none" spc="0" normalizeH="0" baseline="0" noProof="0">
                <a:ln>
                  <a:noFill/>
                </a:ln>
                <a:solidFill>
                  <a:schemeClr val="bg1"/>
                </a:solidFill>
                <a:effectLst/>
                <a:uLnTx/>
                <a:uFillTx/>
                <a:latin typeface="Open Sans"/>
                <a:ea typeface="+mn-ea"/>
                <a:cs typeface="Arial" panose="020B0604020202020204" pitchFamily="34" charset="0"/>
              </a:rPr>
              <a:t>$</a:t>
            </a:r>
            <a:r>
              <a:rPr kumimoji="0" lang="en-US" sz="1100" b="1" i="0" u="none" strike="noStrike" kern="0" cap="none" spc="0" normalizeH="0" baseline="0" noProof="0">
                <a:ln>
                  <a:noFill/>
                </a:ln>
                <a:solidFill>
                  <a:schemeClr val="bg1"/>
                </a:solidFill>
                <a:effectLst/>
                <a:uLnTx/>
                <a:uFillTx/>
                <a:latin typeface="Open Sans"/>
                <a:ea typeface="+mn-ea"/>
                <a:cs typeface="Arial" panose="020B0604020202020204" pitchFamily="34" charset="0"/>
              </a:rPr>
              <a:t>2</a:t>
            </a:r>
            <a:r>
              <a:rPr kumimoji="0" sz="1100" b="1" i="0" u="none" strike="noStrike" kern="0" cap="none" spc="0" normalizeH="0" baseline="0" noProof="0">
                <a:ln>
                  <a:noFill/>
                </a:ln>
                <a:solidFill>
                  <a:schemeClr val="bg1"/>
                </a:solidFill>
                <a:effectLst/>
                <a:uLnTx/>
                <a:uFillTx/>
                <a:latin typeface="Open Sans"/>
                <a:ea typeface="+mn-ea"/>
                <a:cs typeface="Arial" panose="020B0604020202020204" pitchFamily="34" charset="0"/>
              </a:rPr>
              <a:t>M</a:t>
            </a:r>
            <a:r>
              <a:rPr kumimoji="0" sz="1100" b="1" i="0" u="none" strike="noStrike" kern="0" cap="none" spc="-27" normalizeH="0" baseline="0" noProof="0">
                <a:ln>
                  <a:noFill/>
                </a:ln>
                <a:solidFill>
                  <a:schemeClr val="bg1"/>
                </a:solidFill>
                <a:effectLst/>
                <a:uLnTx/>
                <a:uFillTx/>
                <a:latin typeface="Open Sans"/>
                <a:ea typeface="+mn-ea"/>
                <a:cs typeface="Arial" panose="020B0604020202020204" pitchFamily="34" charset="0"/>
              </a:rPr>
              <a:t> </a:t>
            </a:r>
            <a:r>
              <a:rPr kumimoji="0" sz="1100" b="1" i="0" u="none" strike="noStrike" kern="0" cap="none" spc="0" normalizeH="0" baseline="0" noProof="0">
                <a:ln>
                  <a:noFill/>
                </a:ln>
                <a:solidFill>
                  <a:schemeClr val="bg1"/>
                </a:solidFill>
                <a:effectLst/>
                <a:uLnTx/>
                <a:uFillTx/>
                <a:latin typeface="Open Sans"/>
                <a:ea typeface="+mn-ea"/>
                <a:cs typeface="Arial" panose="020B0604020202020204" pitchFamily="34" charset="0"/>
              </a:rPr>
              <a:t>Coverage</a:t>
            </a:r>
            <a:r>
              <a:rPr kumimoji="0" sz="1100" b="1" i="0" u="none" strike="noStrike" kern="0" cap="none" spc="-40" normalizeH="0" baseline="0" noProof="0">
                <a:ln>
                  <a:noFill/>
                </a:ln>
                <a:solidFill>
                  <a:schemeClr val="bg1"/>
                </a:solidFill>
                <a:effectLst/>
                <a:uLnTx/>
                <a:uFillTx/>
                <a:latin typeface="Open Sans"/>
                <a:ea typeface="+mn-ea"/>
                <a:cs typeface="Arial" panose="020B0604020202020204" pitchFamily="34" charset="0"/>
              </a:rPr>
              <a:t> </a:t>
            </a:r>
            <a:r>
              <a:rPr kumimoji="0" sz="1100" b="1" i="0" u="none" strike="noStrike" kern="0" cap="none" spc="-13" normalizeH="0" baseline="0" noProof="0">
                <a:ln>
                  <a:noFill/>
                </a:ln>
                <a:solidFill>
                  <a:schemeClr val="bg1"/>
                </a:solidFill>
                <a:effectLst/>
                <a:uLnTx/>
                <a:uFillTx/>
                <a:latin typeface="Open Sans"/>
                <a:ea typeface="+mn-ea"/>
                <a:cs typeface="Arial" panose="020B0604020202020204" pitchFamily="34" charset="0"/>
              </a:rPr>
              <a:t>Pricing</a:t>
            </a:r>
            <a:r>
              <a:rPr kumimoji="0" sz="1100" b="1" i="0" u="none" strike="noStrike" kern="0" cap="none" spc="-33" normalizeH="0" baseline="0" noProof="0">
                <a:ln>
                  <a:noFill/>
                </a:ln>
                <a:solidFill>
                  <a:schemeClr val="bg1"/>
                </a:solidFill>
                <a:effectLst/>
                <a:uLnTx/>
                <a:uFillTx/>
                <a:latin typeface="Open Sans"/>
                <a:ea typeface="+mn-ea"/>
                <a:cs typeface="Arial" panose="020B0604020202020204" pitchFamily="34" charset="0"/>
              </a:rPr>
              <a:t> </a:t>
            </a:r>
            <a:r>
              <a:rPr kumimoji="0" sz="1100" b="1" i="0" u="none" strike="noStrike" kern="0" cap="none" spc="-13" normalizeH="0" baseline="0" noProof="0">
                <a:ln>
                  <a:noFill/>
                </a:ln>
                <a:solidFill>
                  <a:schemeClr val="bg1"/>
                </a:solidFill>
                <a:effectLst/>
                <a:uLnTx/>
                <a:uFillTx/>
                <a:latin typeface="Open Sans"/>
                <a:ea typeface="+mn-ea"/>
                <a:cs typeface="Arial" panose="020B0604020202020204" pitchFamily="34" charset="0"/>
              </a:rPr>
              <a:t>Options</a:t>
            </a:r>
            <a:endParaRPr kumimoji="0" sz="1100" b="0" i="0" u="none" strike="noStrike" kern="0" cap="none" spc="0" normalizeH="0" baseline="0" noProof="0">
              <a:ln>
                <a:noFill/>
              </a:ln>
              <a:solidFill>
                <a:schemeClr val="bg1"/>
              </a:solidFill>
              <a:effectLst/>
              <a:uLnTx/>
              <a:uFillTx/>
              <a:latin typeface="Open Sans"/>
              <a:ea typeface="+mn-ea"/>
              <a:cs typeface="Arial" panose="020B0604020202020204" pitchFamily="34" charset="0"/>
            </a:endParaRPr>
          </a:p>
        </p:txBody>
      </p:sp>
      <p:grpSp>
        <p:nvGrpSpPr>
          <p:cNvPr id="42" name="Group 41">
            <a:extLst>
              <a:ext uri="{FF2B5EF4-FFF2-40B4-BE49-F238E27FC236}">
                <a16:creationId xmlns:a16="http://schemas.microsoft.com/office/drawing/2014/main" id="{87C73816-A6B6-C1BE-2C82-7E43F6B8FC0D}"/>
              </a:ext>
            </a:extLst>
          </p:cNvPr>
          <p:cNvGrpSpPr/>
          <p:nvPr/>
        </p:nvGrpSpPr>
        <p:grpSpPr>
          <a:xfrm>
            <a:off x="1363864" y="2158619"/>
            <a:ext cx="4195625" cy="1705201"/>
            <a:chOff x="536377" y="2484785"/>
            <a:chExt cx="4195625" cy="1705201"/>
          </a:xfrm>
        </p:grpSpPr>
        <p:grpSp>
          <p:nvGrpSpPr>
            <p:cNvPr id="37" name="Group 36">
              <a:extLst>
                <a:ext uri="{FF2B5EF4-FFF2-40B4-BE49-F238E27FC236}">
                  <a16:creationId xmlns:a16="http://schemas.microsoft.com/office/drawing/2014/main" id="{7B65C7DD-82C0-2571-F880-5DAA0B07DFC1}"/>
                </a:ext>
              </a:extLst>
            </p:cNvPr>
            <p:cNvGrpSpPr/>
            <p:nvPr/>
          </p:nvGrpSpPr>
          <p:grpSpPr>
            <a:xfrm>
              <a:off x="623448" y="2820876"/>
              <a:ext cx="1682456" cy="1204140"/>
              <a:chOff x="207320" y="2750961"/>
              <a:chExt cx="1682456" cy="1204140"/>
            </a:xfrm>
          </p:grpSpPr>
          <p:sp>
            <p:nvSpPr>
              <p:cNvPr id="20" name="Google Shape;282;p7">
                <a:extLst>
                  <a:ext uri="{FF2B5EF4-FFF2-40B4-BE49-F238E27FC236}">
                    <a16:creationId xmlns:a16="http://schemas.microsoft.com/office/drawing/2014/main" id="{2FB6B93A-6F8C-F4D3-2A67-D3489E5B8AE4}"/>
                  </a:ext>
                </a:extLst>
              </p:cNvPr>
              <p:cNvSpPr txBox="1"/>
              <p:nvPr/>
            </p:nvSpPr>
            <p:spPr>
              <a:xfrm>
                <a:off x="207320" y="3474720"/>
                <a:ext cx="1682456" cy="48038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900"/>
                  <a:buFont typeface="Arial"/>
                  <a:buNone/>
                  <a:tabLst/>
                  <a:defRPr/>
                </a:pPr>
                <a:r>
                  <a:rPr kumimoji="0" lang="en-US" sz="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Threat Vulnerability Management </a:t>
                </a:r>
              </a:p>
              <a:p>
                <a:pPr marL="0" marR="0" lvl="0" indent="0" algn="ctr" defTabSz="914400" rtl="0" eaLnBrk="1" fontAlgn="auto" latinLnBrk="0" hangingPunct="1">
                  <a:lnSpc>
                    <a:spcPct val="100000"/>
                  </a:lnSpc>
                  <a:spcBef>
                    <a:spcPts val="0"/>
                  </a:spcBef>
                  <a:spcAft>
                    <a:spcPts val="0"/>
                  </a:spcAft>
                  <a:buClr>
                    <a:prstClr val="white"/>
                  </a:buClr>
                  <a:buSzPts val="900"/>
                  <a:buFont typeface="Arial"/>
                  <a:buNone/>
                  <a:tabLst/>
                  <a:defRPr/>
                </a:pPr>
                <a:r>
                  <a:rPr kumimoji="0" lang="en-US" sz="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(TVM)</a:t>
                </a:r>
                <a:endParaRPr kumimoji="0" sz="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5" name="Group 34">
                <a:extLst>
                  <a:ext uri="{FF2B5EF4-FFF2-40B4-BE49-F238E27FC236}">
                    <a16:creationId xmlns:a16="http://schemas.microsoft.com/office/drawing/2014/main" id="{5D2473DA-EB15-5656-57E1-AF942A2C1E79}"/>
                  </a:ext>
                </a:extLst>
              </p:cNvPr>
              <p:cNvGrpSpPr/>
              <p:nvPr/>
            </p:nvGrpSpPr>
            <p:grpSpPr>
              <a:xfrm>
                <a:off x="765037" y="2750961"/>
                <a:ext cx="624692" cy="684970"/>
                <a:chOff x="3970842" y="2607973"/>
                <a:chExt cx="845731" cy="926277"/>
              </a:xfrm>
            </p:grpSpPr>
            <p:sp>
              <p:nvSpPr>
                <p:cNvPr id="27" name="Hexagon 26">
                  <a:extLst>
                    <a:ext uri="{FF2B5EF4-FFF2-40B4-BE49-F238E27FC236}">
                      <a16:creationId xmlns:a16="http://schemas.microsoft.com/office/drawing/2014/main" id="{200A4813-E1C9-FD4D-04A3-CB812FD360A9}"/>
                    </a:ext>
                  </a:extLst>
                </p:cNvPr>
                <p:cNvSpPr/>
                <p:nvPr/>
              </p:nvSpPr>
              <p:spPr>
                <a:xfrm rot="5400000">
                  <a:off x="3930569" y="2648246"/>
                  <a:ext cx="926277" cy="845731"/>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29" name="Picture 28" descr="A picture containing text&#10;&#10;Description automatically generated">
                  <a:extLst>
                    <a:ext uri="{FF2B5EF4-FFF2-40B4-BE49-F238E27FC236}">
                      <a16:creationId xmlns:a16="http://schemas.microsoft.com/office/drawing/2014/main" id="{822F178E-79AF-EAC5-0BCF-5D7DCE4613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2658" y="2609909"/>
                  <a:ext cx="831505" cy="825690"/>
                </a:xfrm>
                <a:prstGeom prst="rect">
                  <a:avLst/>
                </a:prstGeom>
              </p:spPr>
            </p:pic>
          </p:grpSp>
        </p:grpSp>
        <p:grpSp>
          <p:nvGrpSpPr>
            <p:cNvPr id="39" name="Group 38">
              <a:extLst>
                <a:ext uri="{FF2B5EF4-FFF2-40B4-BE49-F238E27FC236}">
                  <a16:creationId xmlns:a16="http://schemas.microsoft.com/office/drawing/2014/main" id="{2C0CC6A8-CB75-B730-198D-1A4A112CA6B5}"/>
                </a:ext>
              </a:extLst>
            </p:cNvPr>
            <p:cNvGrpSpPr/>
            <p:nvPr/>
          </p:nvGrpSpPr>
          <p:grpSpPr>
            <a:xfrm>
              <a:off x="3227200" y="2817959"/>
              <a:ext cx="1147475" cy="1372027"/>
              <a:chOff x="2801552" y="2743200"/>
              <a:chExt cx="1147475" cy="1372027"/>
            </a:xfrm>
          </p:grpSpPr>
          <p:sp>
            <p:nvSpPr>
              <p:cNvPr id="21" name="Google Shape;298;p7">
                <a:extLst>
                  <a:ext uri="{FF2B5EF4-FFF2-40B4-BE49-F238E27FC236}">
                    <a16:creationId xmlns:a16="http://schemas.microsoft.com/office/drawing/2014/main" id="{306F52CA-D34E-8A0E-EEBA-FAD92D9A54B1}"/>
                  </a:ext>
                </a:extLst>
              </p:cNvPr>
              <p:cNvSpPr txBox="1"/>
              <p:nvPr/>
            </p:nvSpPr>
            <p:spPr>
              <a:xfrm>
                <a:off x="2801552" y="3474720"/>
                <a:ext cx="1147475" cy="640507"/>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900"/>
                  <a:buFontTx/>
                  <a:buNone/>
                  <a:tabLst/>
                  <a:defRPr/>
                </a:pPr>
                <a:r>
                  <a:rPr kumimoji="0" lang="en-US" sz="800" b="0" i="0" u="none" strike="noStrike" kern="1200" cap="none" spc="0" normalizeH="0" baseline="0" noProof="0">
                    <a:ln>
                      <a:noFill/>
                    </a:ln>
                    <a:solidFill>
                      <a:prstClr val="white"/>
                    </a:solidFill>
                    <a:effectLst/>
                    <a:uLnTx/>
                    <a:uFillTx/>
                    <a:latin typeface="Open Sans"/>
                    <a:ea typeface="Open Sans"/>
                    <a:cs typeface="Open Sans"/>
                    <a:sym typeface="Arial"/>
                  </a:rPr>
                  <a:t>Multi-Factor Authentication (MFA)</a:t>
                </a:r>
                <a:endParaRPr kumimoji="0" lang="en-US" sz="800" b="0" i="0" u="none" strike="noStrike" kern="1200" cap="none" spc="0" normalizeH="0" baseline="0" noProof="0">
                  <a:ln>
                    <a:noFill/>
                  </a:ln>
                  <a:solidFill>
                    <a:prstClr val="white"/>
                  </a:solidFill>
                  <a:effectLst/>
                  <a:uLnTx/>
                  <a:uFillTx/>
                  <a:latin typeface="Open Sans"/>
                  <a:ea typeface="Open Sans"/>
                  <a:cs typeface="Open Sans"/>
                </a:endParaRPr>
              </a:p>
            </p:txBody>
          </p:sp>
          <p:grpSp>
            <p:nvGrpSpPr>
              <p:cNvPr id="34" name="Group 33">
                <a:extLst>
                  <a:ext uri="{FF2B5EF4-FFF2-40B4-BE49-F238E27FC236}">
                    <a16:creationId xmlns:a16="http://schemas.microsoft.com/office/drawing/2014/main" id="{25A10CF2-2FAF-B189-1DAA-142A4FAD8E9D}"/>
                  </a:ext>
                </a:extLst>
              </p:cNvPr>
              <p:cNvGrpSpPr/>
              <p:nvPr/>
            </p:nvGrpSpPr>
            <p:grpSpPr>
              <a:xfrm>
                <a:off x="3035422" y="2743200"/>
                <a:ext cx="698270" cy="684970"/>
                <a:chOff x="372636" y="2693985"/>
                <a:chExt cx="945343" cy="926277"/>
              </a:xfrm>
            </p:grpSpPr>
            <p:sp>
              <p:nvSpPr>
                <p:cNvPr id="33" name="Hexagon 32">
                  <a:extLst>
                    <a:ext uri="{FF2B5EF4-FFF2-40B4-BE49-F238E27FC236}">
                      <a16:creationId xmlns:a16="http://schemas.microsoft.com/office/drawing/2014/main" id="{C2D625BE-DB0A-7043-CA45-8AE9AD84CF9D}"/>
                    </a:ext>
                  </a:extLst>
                </p:cNvPr>
                <p:cNvSpPr/>
                <p:nvPr/>
              </p:nvSpPr>
              <p:spPr>
                <a:xfrm rot="5400000">
                  <a:off x="382170" y="2734258"/>
                  <a:ext cx="926277" cy="845731"/>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28" name="Picture 27" descr="A picture containing text, vector graphics&#10;&#10;Description automatically generated">
                  <a:extLst>
                    <a:ext uri="{FF2B5EF4-FFF2-40B4-BE49-F238E27FC236}">
                      <a16:creationId xmlns:a16="http://schemas.microsoft.com/office/drawing/2014/main" id="{EC965E51-9902-5D0A-A1C7-D360DAD63D0E}"/>
                    </a:ext>
                  </a:extLst>
                </p:cNvPr>
                <p:cNvPicPr>
                  <a:picLocks noChangeAspect="1"/>
                </p:cNvPicPr>
                <p:nvPr/>
              </p:nvPicPr>
              <p:blipFill rotWithShape="1">
                <a:blip r:embed="rId8">
                  <a:extLst>
                    <a:ext uri="{28A0092B-C50C-407E-A947-70E740481C1C}">
                      <a14:useLocalDpi xmlns:a14="http://schemas.microsoft.com/office/drawing/2010/main" val="0"/>
                    </a:ext>
                  </a:extLst>
                </a:blip>
                <a:srcRect t="16137" b="5623"/>
                <a:stretch/>
              </p:blipFill>
              <p:spPr>
                <a:xfrm>
                  <a:off x="372636" y="2813527"/>
                  <a:ext cx="945343" cy="739640"/>
                </a:xfrm>
                <a:prstGeom prst="rect">
                  <a:avLst/>
                </a:prstGeom>
              </p:spPr>
            </p:pic>
          </p:grpSp>
        </p:grpSp>
        <p:grpSp>
          <p:nvGrpSpPr>
            <p:cNvPr id="38" name="Group 37">
              <a:extLst>
                <a:ext uri="{FF2B5EF4-FFF2-40B4-BE49-F238E27FC236}">
                  <a16:creationId xmlns:a16="http://schemas.microsoft.com/office/drawing/2014/main" id="{06DD8BC2-3922-1A99-D37D-1F8711BBD369}"/>
                </a:ext>
              </a:extLst>
            </p:cNvPr>
            <p:cNvGrpSpPr/>
            <p:nvPr/>
          </p:nvGrpSpPr>
          <p:grpSpPr>
            <a:xfrm>
              <a:off x="2011286" y="2831788"/>
              <a:ext cx="1383647" cy="1211901"/>
              <a:chOff x="1510864" y="2743200"/>
              <a:chExt cx="1383647" cy="1211901"/>
            </a:xfrm>
          </p:grpSpPr>
          <p:sp>
            <p:nvSpPr>
              <p:cNvPr id="19" name="Google Shape;277;p7">
                <a:extLst>
                  <a:ext uri="{FF2B5EF4-FFF2-40B4-BE49-F238E27FC236}">
                    <a16:creationId xmlns:a16="http://schemas.microsoft.com/office/drawing/2014/main" id="{F394D6DA-0811-638C-DBF2-AD396A64CA6D}"/>
                  </a:ext>
                </a:extLst>
              </p:cNvPr>
              <p:cNvSpPr txBox="1"/>
              <p:nvPr/>
            </p:nvSpPr>
            <p:spPr>
              <a:xfrm>
                <a:off x="1510864" y="3474720"/>
                <a:ext cx="1383647" cy="48038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900"/>
                  <a:buFont typeface="Arial"/>
                  <a:buNone/>
                  <a:tabLst/>
                  <a:defRPr/>
                </a:pPr>
                <a:r>
                  <a:rPr kumimoji="0" lang="en-US" sz="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Secure Endpoint Management</a:t>
                </a:r>
                <a:endParaRPr kumimoji="0" lang="en-US" sz="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
                    <a:prstClr val="white"/>
                  </a:buClr>
                  <a:buSzPts val="900"/>
                  <a:buFont typeface="Arial"/>
                  <a:buNone/>
                  <a:tabLst/>
                  <a:defRPr/>
                </a:pPr>
                <a:r>
                  <a:rPr kumimoji="0" lang="en-US" sz="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(SEM)</a:t>
                </a:r>
                <a:endParaRPr kumimoji="0" lang="en-US" sz="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6" name="Group 35">
                <a:extLst>
                  <a:ext uri="{FF2B5EF4-FFF2-40B4-BE49-F238E27FC236}">
                    <a16:creationId xmlns:a16="http://schemas.microsoft.com/office/drawing/2014/main" id="{AEC542C0-EC5D-6093-EA4D-6E363A09FDA3}"/>
                  </a:ext>
                </a:extLst>
              </p:cNvPr>
              <p:cNvGrpSpPr/>
              <p:nvPr/>
            </p:nvGrpSpPr>
            <p:grpSpPr>
              <a:xfrm>
                <a:off x="1873638" y="2743200"/>
                <a:ext cx="673051" cy="684970"/>
                <a:chOff x="1678795" y="2708426"/>
                <a:chExt cx="911202" cy="926277"/>
              </a:xfrm>
            </p:grpSpPr>
            <p:sp>
              <p:nvSpPr>
                <p:cNvPr id="31" name="Hexagon 30">
                  <a:extLst>
                    <a:ext uri="{FF2B5EF4-FFF2-40B4-BE49-F238E27FC236}">
                      <a16:creationId xmlns:a16="http://schemas.microsoft.com/office/drawing/2014/main" id="{03550C37-E27B-8E7E-E20A-6C39FFE8281D}"/>
                    </a:ext>
                  </a:extLst>
                </p:cNvPr>
                <p:cNvSpPr/>
                <p:nvPr/>
              </p:nvSpPr>
              <p:spPr>
                <a:xfrm rot="5400000">
                  <a:off x="1638522" y="2748699"/>
                  <a:ext cx="926277" cy="845731"/>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30" name="Picture 29" descr="Icon&#10;&#10;Description automatically generated">
                  <a:extLst>
                    <a:ext uri="{FF2B5EF4-FFF2-40B4-BE49-F238E27FC236}">
                      <a16:creationId xmlns:a16="http://schemas.microsoft.com/office/drawing/2014/main" id="{4E97DA92-EAC1-55CB-4A1A-A8BA737D5DF6}"/>
                    </a:ext>
                  </a:extLst>
                </p:cNvPr>
                <p:cNvPicPr>
                  <a:picLocks noChangeAspect="1"/>
                </p:cNvPicPr>
                <p:nvPr/>
              </p:nvPicPr>
              <p:blipFill rotWithShape="1">
                <a:blip r:embed="rId9">
                  <a:extLst>
                    <a:ext uri="{28A0092B-C50C-407E-A947-70E740481C1C}">
                      <a14:useLocalDpi xmlns:a14="http://schemas.microsoft.com/office/drawing/2010/main" val="0"/>
                    </a:ext>
                  </a:extLst>
                </a:blip>
                <a:srcRect l="13653" t="21741" r="-2205" b="11455"/>
                <a:stretch/>
              </p:blipFill>
              <p:spPr>
                <a:xfrm>
                  <a:off x="1740993" y="2863235"/>
                  <a:ext cx="849004" cy="631524"/>
                </a:xfrm>
                <a:prstGeom prst="rect">
                  <a:avLst/>
                </a:prstGeom>
              </p:spPr>
            </p:pic>
          </p:grpSp>
        </p:grpSp>
        <p:sp>
          <p:nvSpPr>
            <p:cNvPr id="40" name="object 25">
              <a:extLst>
                <a:ext uri="{FF2B5EF4-FFF2-40B4-BE49-F238E27FC236}">
                  <a16:creationId xmlns:a16="http://schemas.microsoft.com/office/drawing/2014/main" id="{855A64E8-8FB0-5272-97BA-7C510AB72982}"/>
                </a:ext>
              </a:extLst>
            </p:cNvPr>
            <p:cNvSpPr txBox="1"/>
            <p:nvPr/>
          </p:nvSpPr>
          <p:spPr>
            <a:xfrm>
              <a:off x="536377" y="2484785"/>
              <a:ext cx="4195625" cy="186375"/>
            </a:xfrm>
            <a:prstGeom prst="rect">
              <a:avLst/>
            </a:prstGeom>
          </p:spPr>
          <p:txBody>
            <a:bodyPr vert="horz" wrap="square" lIns="0" tIns="16933" rIns="0" bIns="0" rtlCol="0">
              <a:spAutoFit/>
            </a:bodyPr>
            <a:lstStyle/>
            <a:p>
              <a:pPr marL="16933" marR="0" lvl="0" indent="0" algn="ctr" defTabSz="1219170" rtl="0" eaLnBrk="1" fontAlgn="auto" latinLnBrk="0" hangingPunct="1">
                <a:lnSpc>
                  <a:spcPct val="100000"/>
                </a:lnSpc>
                <a:spcBef>
                  <a:spcPts val="133"/>
                </a:spcBef>
                <a:spcAft>
                  <a:spcPts val="0"/>
                </a:spcAft>
                <a:buClrTx/>
                <a:buSzTx/>
                <a:buFontTx/>
                <a:buNone/>
                <a:tabLst/>
                <a:defRPr/>
              </a:pPr>
              <a:r>
                <a:rPr kumimoji="0" lang="en-US" sz="1100" b="1" i="0" u="none" strike="noStrike" kern="0" cap="none" spc="-13" normalizeH="0" baseline="0" noProof="0">
                  <a:ln>
                    <a:noFill/>
                  </a:ln>
                  <a:solidFill>
                    <a:srgbClr val="93FEFF"/>
                  </a:solidFill>
                  <a:effectLst/>
                  <a:uLnTx/>
                  <a:uFillTx/>
                  <a:latin typeface="Open Sans"/>
                  <a:ea typeface="+mn-ea"/>
                  <a:cs typeface="Arial" panose="020B0604020202020204" pitchFamily="34" charset="0"/>
                </a:rPr>
                <a:t>Qualifying Preventative Cyber Security Controls </a:t>
              </a:r>
              <a:endParaRPr kumimoji="0" sz="1100" b="0" i="0" u="none" strike="noStrike" kern="0" cap="none" spc="0" normalizeH="0" baseline="0" noProof="0">
                <a:ln>
                  <a:noFill/>
                </a:ln>
                <a:solidFill>
                  <a:srgbClr val="93FEFF"/>
                </a:solidFill>
                <a:effectLst/>
                <a:uLnTx/>
                <a:uFillTx/>
                <a:latin typeface="Open Sans"/>
                <a:ea typeface="+mn-ea"/>
                <a:cs typeface="Arial" panose="020B0604020202020204" pitchFamily="34" charset="0"/>
              </a:endParaRPr>
            </a:p>
          </p:txBody>
        </p:sp>
      </p:grpSp>
      <p:sp>
        <p:nvSpPr>
          <p:cNvPr id="44" name="TextBox 43">
            <a:extLst>
              <a:ext uri="{FF2B5EF4-FFF2-40B4-BE49-F238E27FC236}">
                <a16:creationId xmlns:a16="http://schemas.microsoft.com/office/drawing/2014/main" id="{51D0C3DB-65B1-22F1-E1BF-6A4C55E5D76E}"/>
              </a:ext>
            </a:extLst>
          </p:cNvPr>
          <p:cNvSpPr txBox="1"/>
          <p:nvPr/>
        </p:nvSpPr>
        <p:spPr>
          <a:xfrm>
            <a:off x="610286" y="1135558"/>
            <a:ext cx="6096000" cy="400110"/>
          </a:xfrm>
          <a:prstGeom prst="rect">
            <a:avLst/>
          </a:prstGeom>
          <a:noFill/>
        </p:spPr>
        <p:txBody>
          <a:bodyPr wrap="square">
            <a:spAutoFit/>
          </a:bodyPr>
          <a:lstStyle/>
          <a:p>
            <a:pPr marL="16933" marR="0" lvl="0" indent="0" algn="l" defTabSz="1219170" rtl="0" eaLnBrk="1" fontAlgn="auto" latinLnBrk="0" hangingPunct="1">
              <a:lnSpc>
                <a:spcPct val="100000"/>
              </a:lnSpc>
              <a:spcBef>
                <a:spcPts val="733"/>
              </a:spcBef>
              <a:spcAft>
                <a:spcPts val="0"/>
              </a:spcAft>
              <a:buClrTx/>
              <a:buSzTx/>
              <a:buFontTx/>
              <a:buNone/>
              <a:tabLst/>
              <a:defRPr/>
            </a:pPr>
            <a:r>
              <a:rPr kumimoji="0" lang="en-US" sz="2000" b="1" i="0" u="none" strike="noStrike" kern="0" cap="none" spc="-40" normalizeH="0" baseline="0" noProof="0">
                <a:ln>
                  <a:noFill/>
                </a:ln>
                <a:solidFill>
                  <a:srgbClr val="93FEFF"/>
                </a:solidFill>
                <a:effectLst/>
                <a:uLnTx/>
                <a:uFillTx/>
                <a:latin typeface="Open Sans"/>
                <a:ea typeface="+mn-ea"/>
                <a:cs typeface="Arial"/>
              </a:rPr>
              <a:t>Certification</a:t>
            </a:r>
            <a:r>
              <a:rPr kumimoji="0" lang="en-US" sz="2000" b="1" i="0" u="none" strike="noStrike" kern="0" cap="none" spc="-73" normalizeH="0" baseline="0" noProof="0">
                <a:ln>
                  <a:noFill/>
                </a:ln>
                <a:solidFill>
                  <a:srgbClr val="93FEFF"/>
                </a:solidFill>
                <a:effectLst/>
                <a:uLnTx/>
                <a:uFillTx/>
                <a:latin typeface="Open Sans"/>
                <a:ea typeface="+mn-ea"/>
                <a:cs typeface="Arial"/>
              </a:rPr>
              <a:t> </a:t>
            </a:r>
            <a:r>
              <a:rPr kumimoji="0" lang="en-US" sz="2000" b="1" i="0" u="none" strike="noStrike" kern="0" cap="none" spc="-33" normalizeH="0" baseline="0" noProof="0">
                <a:ln>
                  <a:noFill/>
                </a:ln>
                <a:solidFill>
                  <a:srgbClr val="93FEFF"/>
                </a:solidFill>
                <a:effectLst/>
                <a:uLnTx/>
                <a:uFillTx/>
                <a:latin typeface="Open Sans"/>
                <a:ea typeface="+mn-ea"/>
                <a:cs typeface="Arial"/>
              </a:rPr>
              <a:t>Warranty</a:t>
            </a:r>
            <a:r>
              <a:rPr kumimoji="0" lang="en-US" sz="2000" b="1" i="0" u="none" strike="noStrike" kern="0" cap="none" spc="-53" normalizeH="0" baseline="0" noProof="0">
                <a:ln>
                  <a:noFill/>
                </a:ln>
                <a:solidFill>
                  <a:srgbClr val="93FEFF"/>
                </a:solidFill>
                <a:effectLst/>
                <a:uLnTx/>
                <a:uFillTx/>
                <a:latin typeface="Open Sans"/>
                <a:ea typeface="+mn-ea"/>
                <a:cs typeface="Arial"/>
              </a:rPr>
              <a:t> </a:t>
            </a:r>
            <a:r>
              <a:rPr kumimoji="0" lang="en-US" sz="2000" b="1" i="0" u="none" strike="noStrike" kern="0" cap="none" spc="0" normalizeH="0" baseline="0" noProof="0">
                <a:ln>
                  <a:noFill/>
                </a:ln>
                <a:solidFill>
                  <a:srgbClr val="93FEFF"/>
                </a:solidFill>
                <a:effectLst/>
                <a:uLnTx/>
                <a:uFillTx/>
                <a:latin typeface="Open Sans"/>
                <a:ea typeface="+mn-ea"/>
                <a:cs typeface="Arial"/>
              </a:rPr>
              <a:t>$500K</a:t>
            </a:r>
            <a:r>
              <a:rPr kumimoji="0" lang="en-US" sz="2000" b="1" i="0" u="none" strike="noStrike" kern="0" cap="none" spc="-60" normalizeH="0" baseline="0" noProof="0">
                <a:ln>
                  <a:noFill/>
                </a:ln>
                <a:solidFill>
                  <a:srgbClr val="93FEFF"/>
                </a:solidFill>
                <a:effectLst/>
                <a:uLnTx/>
                <a:uFillTx/>
                <a:latin typeface="Open Sans"/>
                <a:ea typeface="+mn-ea"/>
                <a:cs typeface="Arial"/>
              </a:rPr>
              <a:t> </a:t>
            </a:r>
            <a:r>
              <a:rPr kumimoji="0" lang="en-US" sz="2000" b="1" i="0" u="none" strike="noStrike" kern="0" cap="none" spc="-13" normalizeH="0" baseline="0" noProof="0">
                <a:ln>
                  <a:noFill/>
                </a:ln>
                <a:solidFill>
                  <a:srgbClr val="93FEFF"/>
                </a:solidFill>
                <a:effectLst/>
                <a:uLnTx/>
                <a:uFillTx/>
                <a:latin typeface="Open Sans"/>
                <a:ea typeface="+mn-ea"/>
                <a:cs typeface="Arial"/>
              </a:rPr>
              <a:t>Program</a:t>
            </a:r>
            <a:endParaRPr kumimoji="0" lang="en-US" sz="2000" b="0" i="0" u="none" strike="noStrike" kern="0" cap="none" spc="0" normalizeH="0" baseline="0" noProof="0">
              <a:ln>
                <a:noFill/>
              </a:ln>
              <a:solidFill>
                <a:srgbClr val="93FEFF"/>
              </a:solidFill>
              <a:effectLst/>
              <a:uLnTx/>
              <a:uFillTx/>
              <a:latin typeface="Open Sans"/>
              <a:ea typeface="+mn-ea"/>
              <a:cs typeface="Arial"/>
            </a:endParaRPr>
          </a:p>
        </p:txBody>
      </p:sp>
      <p:sp>
        <p:nvSpPr>
          <p:cNvPr id="46" name="TextBox 45">
            <a:extLst>
              <a:ext uri="{FF2B5EF4-FFF2-40B4-BE49-F238E27FC236}">
                <a16:creationId xmlns:a16="http://schemas.microsoft.com/office/drawing/2014/main" id="{8CD60F06-52E9-1876-DE8C-77C138C54CFD}"/>
              </a:ext>
            </a:extLst>
          </p:cNvPr>
          <p:cNvSpPr txBox="1"/>
          <p:nvPr/>
        </p:nvSpPr>
        <p:spPr>
          <a:xfrm>
            <a:off x="6915382" y="1124750"/>
            <a:ext cx="4763920" cy="400110"/>
          </a:xfrm>
          <a:prstGeom prst="rect">
            <a:avLst/>
          </a:prstGeom>
          <a:noFill/>
        </p:spPr>
        <p:txBody>
          <a:bodyPr wrap="square">
            <a:spAutoFit/>
          </a:bodyPr>
          <a:lstStyle/>
          <a:p>
            <a:pPr marL="16933" marR="0" lvl="0" indent="0" algn="l" defTabSz="1219170" rtl="0" eaLnBrk="1" fontAlgn="auto" latinLnBrk="0" hangingPunct="1">
              <a:lnSpc>
                <a:spcPct val="100000"/>
              </a:lnSpc>
              <a:spcBef>
                <a:spcPts val="733"/>
              </a:spcBef>
              <a:spcAft>
                <a:spcPts val="0"/>
              </a:spcAft>
              <a:buClrTx/>
              <a:buSzTx/>
              <a:buFontTx/>
              <a:buNone/>
              <a:tabLst/>
              <a:defRPr/>
            </a:pPr>
            <a:r>
              <a:rPr kumimoji="0" lang="en-US" sz="2000" b="1" i="0" u="none" strike="noStrike" kern="0" cap="none" spc="-40" normalizeH="0" baseline="0" noProof="0">
                <a:ln>
                  <a:noFill/>
                </a:ln>
                <a:solidFill>
                  <a:srgbClr val="93FEFF"/>
                </a:solidFill>
                <a:effectLst/>
                <a:uLnTx/>
                <a:uFillTx/>
                <a:latin typeface="Open Sans"/>
                <a:ea typeface="+mn-ea"/>
                <a:cs typeface="Arial"/>
              </a:rPr>
              <a:t>Add-On Cyber Insurance</a:t>
            </a:r>
            <a:endParaRPr kumimoji="0" lang="en-US" sz="2000" b="0" i="0" u="none" strike="noStrike" kern="0" cap="none" spc="0" normalizeH="0" baseline="0" noProof="0">
              <a:ln>
                <a:noFill/>
              </a:ln>
              <a:solidFill>
                <a:srgbClr val="93FEFF"/>
              </a:solidFill>
              <a:effectLst/>
              <a:uLnTx/>
              <a:uFillTx/>
              <a:latin typeface="Open Sans"/>
              <a:ea typeface="+mn-ea"/>
              <a:cs typeface="Arial"/>
            </a:endParaRPr>
          </a:p>
        </p:txBody>
      </p:sp>
      <p:grpSp>
        <p:nvGrpSpPr>
          <p:cNvPr id="4" name="Group 3">
            <a:extLst>
              <a:ext uri="{FF2B5EF4-FFF2-40B4-BE49-F238E27FC236}">
                <a16:creationId xmlns:a16="http://schemas.microsoft.com/office/drawing/2014/main" id="{191F6987-D1AD-A9E5-433E-3C6017CA362D}"/>
              </a:ext>
            </a:extLst>
          </p:cNvPr>
          <p:cNvGrpSpPr>
            <a:grpSpLocks noChangeAspect="1"/>
          </p:cNvGrpSpPr>
          <p:nvPr/>
        </p:nvGrpSpPr>
        <p:grpSpPr>
          <a:xfrm>
            <a:off x="540231" y="432034"/>
            <a:ext cx="2369799" cy="390906"/>
            <a:chOff x="3574203" y="1331101"/>
            <a:chExt cx="5049359" cy="832906"/>
          </a:xfrm>
        </p:grpSpPr>
        <p:pic>
          <p:nvPicPr>
            <p:cNvPr id="6" name="Graphic 5">
              <a:extLst>
                <a:ext uri="{FF2B5EF4-FFF2-40B4-BE49-F238E27FC236}">
                  <a16:creationId xmlns:a16="http://schemas.microsoft.com/office/drawing/2014/main" id="{274644AC-A1D2-6194-1466-01F3CEDC8ED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74203" y="1331101"/>
              <a:ext cx="772575" cy="822960"/>
            </a:xfrm>
            <a:prstGeom prst="rect">
              <a:avLst/>
            </a:prstGeom>
          </p:spPr>
        </p:pic>
        <p:pic>
          <p:nvPicPr>
            <p:cNvPr id="7" name="Picture 6" descr="A close up of a sign&#10;&#10;Description automatically generated">
              <a:extLst>
                <a:ext uri="{FF2B5EF4-FFF2-40B4-BE49-F238E27FC236}">
                  <a16:creationId xmlns:a16="http://schemas.microsoft.com/office/drawing/2014/main" id="{241CFFF2-DA42-A2E3-9E0C-62D46674823C}"/>
                </a:ext>
              </a:extLst>
            </p:cNvPr>
            <p:cNvPicPr>
              <a:picLocks noChangeAspect="1"/>
            </p:cNvPicPr>
            <p:nvPr/>
          </p:nvPicPr>
          <p:blipFill rotWithShape="1">
            <a:blip r:embed="rId12">
              <a:extLst>
                <a:ext uri="{28A0092B-C50C-407E-A947-70E740481C1C}">
                  <a14:useLocalDpi xmlns:a14="http://schemas.microsoft.com/office/drawing/2010/main" val="0"/>
                </a:ext>
              </a:extLst>
            </a:blip>
            <a:srcRect l="17732"/>
            <a:stretch/>
          </p:blipFill>
          <p:spPr>
            <a:xfrm>
              <a:off x="4480559" y="1341047"/>
              <a:ext cx="4143003" cy="822960"/>
            </a:xfrm>
            <a:prstGeom prst="rect">
              <a:avLst/>
            </a:prstGeom>
          </p:spPr>
        </p:pic>
      </p:grpSp>
      <p:sp>
        <p:nvSpPr>
          <p:cNvPr id="18" name="TextBox 17">
            <a:extLst>
              <a:ext uri="{FF2B5EF4-FFF2-40B4-BE49-F238E27FC236}">
                <a16:creationId xmlns:a16="http://schemas.microsoft.com/office/drawing/2014/main" id="{0758500A-011F-680A-E92A-9769E84F81DF}"/>
              </a:ext>
            </a:extLst>
          </p:cNvPr>
          <p:cNvSpPr txBox="1"/>
          <p:nvPr/>
        </p:nvSpPr>
        <p:spPr>
          <a:xfrm>
            <a:off x="2927543" y="453717"/>
            <a:ext cx="1082679" cy="369332"/>
          </a:xfrm>
          <a:prstGeom prst="rect">
            <a:avLst/>
          </a:prstGeom>
          <a:noFill/>
        </p:spPr>
        <p:txBody>
          <a:bodyPr wrap="square">
            <a:spAutoFit/>
          </a:bodyPr>
          <a:lstStyle/>
          <a:p>
            <a:r>
              <a:rPr kumimoji="0" lang="en-US" sz="1800" b="0" i="0" u="none" strike="noStrike" kern="0" cap="none" spc="0" normalizeH="0" baseline="0" noProof="0">
                <a:ln>
                  <a:noFill/>
                </a:ln>
                <a:solidFill>
                  <a:srgbClr val="FFFFFF"/>
                </a:solidFill>
                <a:effectLst/>
                <a:uLnTx/>
                <a:uFillTx/>
                <a:latin typeface="Open Sans"/>
                <a:ea typeface="+mn-ea"/>
                <a:cs typeface="Arial"/>
              </a:rPr>
              <a:t>|</a:t>
            </a:r>
            <a:endParaRPr lang="en-US"/>
          </a:p>
        </p:txBody>
      </p:sp>
      <p:sp>
        <p:nvSpPr>
          <p:cNvPr id="8" name="object 26">
            <a:extLst>
              <a:ext uri="{FF2B5EF4-FFF2-40B4-BE49-F238E27FC236}">
                <a16:creationId xmlns:a16="http://schemas.microsoft.com/office/drawing/2014/main" id="{A3E2A402-E5C1-CC83-220E-CC01E0077646}"/>
              </a:ext>
            </a:extLst>
          </p:cNvPr>
          <p:cNvSpPr txBox="1"/>
          <p:nvPr/>
        </p:nvSpPr>
        <p:spPr>
          <a:xfrm>
            <a:off x="7022120" y="4965892"/>
            <a:ext cx="3894273" cy="186375"/>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1100" b="1" i="0" u="none" strike="noStrike" kern="0" cap="none" spc="-13" normalizeH="0" baseline="0" noProof="0">
                <a:ln>
                  <a:noFill/>
                </a:ln>
                <a:solidFill>
                  <a:schemeClr val="bg1"/>
                </a:solidFill>
                <a:effectLst/>
                <a:uLnTx/>
                <a:uFillTx/>
                <a:latin typeface="Open Sans"/>
                <a:ea typeface="+mn-ea"/>
                <a:cs typeface="Arial" panose="020B0604020202020204" pitchFamily="34" charset="0"/>
              </a:rPr>
              <a:t>Flat</a:t>
            </a:r>
            <a:r>
              <a:rPr kumimoji="0" sz="1100" b="1" i="0" u="none" strike="noStrike" kern="0" cap="none" spc="-33" normalizeH="0" baseline="0" noProof="0">
                <a:ln>
                  <a:noFill/>
                </a:ln>
                <a:solidFill>
                  <a:schemeClr val="bg1"/>
                </a:solidFill>
                <a:effectLst/>
                <a:uLnTx/>
                <a:uFillTx/>
                <a:latin typeface="Open Sans"/>
                <a:ea typeface="+mn-ea"/>
                <a:cs typeface="Arial" panose="020B0604020202020204" pitchFamily="34" charset="0"/>
              </a:rPr>
              <a:t> </a:t>
            </a:r>
            <a:r>
              <a:rPr kumimoji="0" sz="1100" b="1" i="0" u="none" strike="noStrike" kern="0" cap="none" spc="0" normalizeH="0" baseline="0" noProof="0">
                <a:ln>
                  <a:noFill/>
                </a:ln>
                <a:solidFill>
                  <a:schemeClr val="bg1"/>
                </a:solidFill>
                <a:effectLst/>
                <a:uLnTx/>
                <a:uFillTx/>
                <a:latin typeface="Open Sans"/>
                <a:ea typeface="+mn-ea"/>
                <a:cs typeface="Arial" panose="020B0604020202020204" pitchFamily="34" charset="0"/>
              </a:rPr>
              <a:t>Fee</a:t>
            </a:r>
            <a:r>
              <a:rPr kumimoji="0" sz="1100" b="1" i="0" u="none" strike="noStrike" kern="0" cap="none" spc="-40" normalizeH="0" baseline="0" noProof="0">
                <a:ln>
                  <a:noFill/>
                </a:ln>
                <a:solidFill>
                  <a:schemeClr val="bg1"/>
                </a:solidFill>
                <a:effectLst/>
                <a:uLnTx/>
                <a:uFillTx/>
                <a:latin typeface="Open Sans"/>
                <a:ea typeface="+mn-ea"/>
                <a:cs typeface="Arial" panose="020B0604020202020204" pitchFamily="34" charset="0"/>
              </a:rPr>
              <a:t> </a:t>
            </a:r>
            <a:r>
              <a:rPr kumimoji="0" sz="1100" b="1" i="0" u="none" strike="noStrike" kern="0" cap="none" spc="0" normalizeH="0" baseline="0" noProof="0">
                <a:ln>
                  <a:noFill/>
                </a:ln>
                <a:solidFill>
                  <a:schemeClr val="bg1"/>
                </a:solidFill>
                <a:effectLst/>
                <a:uLnTx/>
                <a:uFillTx/>
                <a:latin typeface="Open Sans"/>
                <a:ea typeface="+mn-ea"/>
                <a:cs typeface="Arial" panose="020B0604020202020204" pitchFamily="34" charset="0"/>
              </a:rPr>
              <a:t>Cyber</a:t>
            </a:r>
            <a:r>
              <a:rPr kumimoji="0" sz="1100" b="1" i="0" u="none" strike="noStrike" kern="0" cap="none" spc="-40" normalizeH="0" baseline="0" noProof="0">
                <a:ln>
                  <a:noFill/>
                </a:ln>
                <a:solidFill>
                  <a:schemeClr val="bg1"/>
                </a:solidFill>
                <a:effectLst/>
                <a:uLnTx/>
                <a:uFillTx/>
                <a:latin typeface="Open Sans"/>
                <a:ea typeface="+mn-ea"/>
                <a:cs typeface="Arial" panose="020B0604020202020204" pitchFamily="34" charset="0"/>
              </a:rPr>
              <a:t> </a:t>
            </a:r>
            <a:r>
              <a:rPr kumimoji="0" sz="1100" b="1" i="0" u="none" strike="noStrike" kern="0" cap="none" spc="-13" normalizeH="0" baseline="0" noProof="0">
                <a:ln>
                  <a:noFill/>
                </a:ln>
                <a:solidFill>
                  <a:schemeClr val="bg1"/>
                </a:solidFill>
                <a:effectLst/>
                <a:uLnTx/>
                <a:uFillTx/>
                <a:latin typeface="Open Sans"/>
                <a:ea typeface="+mn-ea"/>
                <a:cs typeface="Arial" panose="020B0604020202020204" pitchFamily="34" charset="0"/>
              </a:rPr>
              <a:t>Insurance</a:t>
            </a:r>
            <a:r>
              <a:rPr kumimoji="0" sz="1100" b="1" i="0" u="none" strike="noStrike" kern="0" cap="none" spc="-40" normalizeH="0" baseline="0" noProof="0">
                <a:ln>
                  <a:noFill/>
                </a:ln>
                <a:solidFill>
                  <a:schemeClr val="bg1"/>
                </a:solidFill>
                <a:effectLst/>
                <a:uLnTx/>
                <a:uFillTx/>
                <a:latin typeface="Open Sans"/>
                <a:ea typeface="+mn-ea"/>
                <a:cs typeface="Arial" panose="020B0604020202020204" pitchFamily="34" charset="0"/>
              </a:rPr>
              <a:t> </a:t>
            </a:r>
            <a:r>
              <a:rPr kumimoji="0" sz="1100" b="1" i="0" u="none" strike="noStrike" kern="0" cap="none" spc="0" normalizeH="0" baseline="0" noProof="0">
                <a:ln>
                  <a:noFill/>
                </a:ln>
                <a:solidFill>
                  <a:schemeClr val="bg1"/>
                </a:solidFill>
                <a:effectLst/>
                <a:uLnTx/>
                <a:uFillTx/>
                <a:latin typeface="Open Sans"/>
                <a:ea typeface="+mn-ea"/>
                <a:cs typeface="Arial" panose="020B0604020202020204" pitchFamily="34" charset="0"/>
              </a:rPr>
              <a:t>$3M</a:t>
            </a:r>
            <a:r>
              <a:rPr kumimoji="0" sz="1100" b="1" i="0" u="none" strike="noStrike" kern="0" cap="none" spc="-27" normalizeH="0" baseline="0" noProof="0">
                <a:ln>
                  <a:noFill/>
                </a:ln>
                <a:solidFill>
                  <a:schemeClr val="bg1"/>
                </a:solidFill>
                <a:effectLst/>
                <a:uLnTx/>
                <a:uFillTx/>
                <a:latin typeface="Open Sans"/>
                <a:ea typeface="+mn-ea"/>
                <a:cs typeface="Arial" panose="020B0604020202020204" pitchFamily="34" charset="0"/>
              </a:rPr>
              <a:t> </a:t>
            </a:r>
            <a:r>
              <a:rPr kumimoji="0" sz="1100" b="1" i="0" u="none" strike="noStrike" kern="0" cap="none" spc="0" normalizeH="0" baseline="0" noProof="0">
                <a:ln>
                  <a:noFill/>
                </a:ln>
                <a:solidFill>
                  <a:schemeClr val="bg1"/>
                </a:solidFill>
                <a:effectLst/>
                <a:uLnTx/>
                <a:uFillTx/>
                <a:latin typeface="Open Sans"/>
                <a:ea typeface="+mn-ea"/>
                <a:cs typeface="Arial" panose="020B0604020202020204" pitchFamily="34" charset="0"/>
              </a:rPr>
              <a:t>Coverage</a:t>
            </a:r>
            <a:r>
              <a:rPr kumimoji="0" sz="1100" b="1" i="0" u="none" strike="noStrike" kern="0" cap="none" spc="-40" normalizeH="0" baseline="0" noProof="0">
                <a:ln>
                  <a:noFill/>
                </a:ln>
                <a:solidFill>
                  <a:schemeClr val="bg1"/>
                </a:solidFill>
                <a:effectLst/>
                <a:uLnTx/>
                <a:uFillTx/>
                <a:latin typeface="Open Sans"/>
                <a:ea typeface="+mn-ea"/>
                <a:cs typeface="Arial" panose="020B0604020202020204" pitchFamily="34" charset="0"/>
              </a:rPr>
              <a:t> </a:t>
            </a:r>
            <a:r>
              <a:rPr kumimoji="0" sz="1100" b="1" i="0" u="none" strike="noStrike" kern="0" cap="none" spc="-13" normalizeH="0" baseline="0" noProof="0">
                <a:ln>
                  <a:noFill/>
                </a:ln>
                <a:solidFill>
                  <a:schemeClr val="bg1"/>
                </a:solidFill>
                <a:effectLst/>
                <a:uLnTx/>
                <a:uFillTx/>
                <a:latin typeface="Open Sans"/>
                <a:ea typeface="+mn-ea"/>
                <a:cs typeface="Arial" panose="020B0604020202020204" pitchFamily="34" charset="0"/>
              </a:rPr>
              <a:t>Pricing</a:t>
            </a:r>
            <a:r>
              <a:rPr kumimoji="0" sz="1100" b="1" i="0" u="none" strike="noStrike" kern="0" cap="none" spc="-33" normalizeH="0" baseline="0" noProof="0">
                <a:ln>
                  <a:noFill/>
                </a:ln>
                <a:solidFill>
                  <a:schemeClr val="bg1"/>
                </a:solidFill>
                <a:effectLst/>
                <a:uLnTx/>
                <a:uFillTx/>
                <a:latin typeface="Open Sans"/>
                <a:ea typeface="+mn-ea"/>
                <a:cs typeface="Arial" panose="020B0604020202020204" pitchFamily="34" charset="0"/>
              </a:rPr>
              <a:t> </a:t>
            </a:r>
            <a:r>
              <a:rPr kumimoji="0" sz="1100" b="1" i="0" u="none" strike="noStrike" kern="0" cap="none" spc="-13" normalizeH="0" baseline="0" noProof="0">
                <a:ln>
                  <a:noFill/>
                </a:ln>
                <a:solidFill>
                  <a:schemeClr val="bg1"/>
                </a:solidFill>
                <a:effectLst/>
                <a:uLnTx/>
                <a:uFillTx/>
                <a:latin typeface="Open Sans"/>
                <a:ea typeface="+mn-ea"/>
                <a:cs typeface="Arial" panose="020B0604020202020204" pitchFamily="34" charset="0"/>
              </a:rPr>
              <a:t>Options</a:t>
            </a:r>
            <a:endParaRPr kumimoji="0" sz="1100" b="0" i="0" u="none" strike="noStrike" kern="0" cap="none" spc="0" normalizeH="0" baseline="0" noProof="0">
              <a:ln>
                <a:noFill/>
              </a:ln>
              <a:solidFill>
                <a:schemeClr val="bg1"/>
              </a:solidFill>
              <a:effectLst/>
              <a:uLnTx/>
              <a:uFillTx/>
              <a:latin typeface="Open Sans"/>
              <a:ea typeface="+mn-ea"/>
              <a:cs typeface="Arial" panose="020B0604020202020204" pitchFamily="34" charset="0"/>
            </a:endParaRPr>
          </a:p>
        </p:txBody>
      </p:sp>
      <p:graphicFrame>
        <p:nvGraphicFramePr>
          <p:cNvPr id="17" name="object 24">
            <a:extLst>
              <a:ext uri="{FF2B5EF4-FFF2-40B4-BE49-F238E27FC236}">
                <a16:creationId xmlns:a16="http://schemas.microsoft.com/office/drawing/2014/main" id="{5C50EED5-F24C-1DA0-13F1-AF072AB5CE88}"/>
              </a:ext>
            </a:extLst>
          </p:cNvPr>
          <p:cNvGraphicFramePr>
            <a:graphicFrameLocks noGrp="1"/>
          </p:cNvGraphicFramePr>
          <p:nvPr/>
        </p:nvGraphicFramePr>
        <p:xfrm>
          <a:off x="7139110" y="5211871"/>
          <a:ext cx="4316464" cy="835660"/>
        </p:xfrm>
        <a:graphic>
          <a:graphicData uri="http://schemas.openxmlformats.org/drawingml/2006/table">
            <a:tbl>
              <a:tblPr firstRow="1" bandRow="1">
                <a:tableStyleId>{2D5ABB26-0587-4C30-8999-92F81FD0307C}</a:tableStyleId>
              </a:tblPr>
              <a:tblGrid>
                <a:gridCol w="2276172">
                  <a:extLst>
                    <a:ext uri="{9D8B030D-6E8A-4147-A177-3AD203B41FA5}">
                      <a16:colId xmlns:a16="http://schemas.microsoft.com/office/drawing/2014/main" val="20000"/>
                    </a:ext>
                  </a:extLst>
                </a:gridCol>
                <a:gridCol w="2040292">
                  <a:extLst>
                    <a:ext uri="{9D8B030D-6E8A-4147-A177-3AD203B41FA5}">
                      <a16:colId xmlns:a16="http://schemas.microsoft.com/office/drawing/2014/main" val="20001"/>
                    </a:ext>
                  </a:extLst>
                </a:gridCol>
              </a:tblGrid>
              <a:tr h="266700">
                <a:tc>
                  <a:txBody>
                    <a:bodyPr/>
                    <a:lstStyle/>
                    <a:p>
                      <a:pPr marL="90805">
                        <a:lnSpc>
                          <a:spcPct val="100000"/>
                        </a:lnSpc>
                        <a:spcBef>
                          <a:spcPts val="370"/>
                        </a:spcBef>
                      </a:pPr>
                      <a:r>
                        <a:rPr sz="900" b="1" spc="-60">
                          <a:solidFill>
                            <a:schemeClr val="bg1"/>
                          </a:solidFill>
                          <a:latin typeface="+mn-lt"/>
                          <a:cs typeface="Arial"/>
                        </a:rPr>
                        <a:t>Annual</a:t>
                      </a:r>
                      <a:r>
                        <a:rPr sz="900" b="1" spc="-10">
                          <a:solidFill>
                            <a:schemeClr val="bg1"/>
                          </a:solidFill>
                          <a:latin typeface="+mn-lt"/>
                          <a:cs typeface="Arial"/>
                        </a:rPr>
                        <a:t> </a:t>
                      </a:r>
                      <a:r>
                        <a:rPr sz="900" b="1" spc="-70">
                          <a:solidFill>
                            <a:schemeClr val="bg1"/>
                          </a:solidFill>
                          <a:latin typeface="+mn-lt"/>
                          <a:cs typeface="Arial"/>
                        </a:rPr>
                        <a:t>Company</a:t>
                      </a:r>
                      <a:r>
                        <a:rPr sz="900" b="1" spc="-5">
                          <a:solidFill>
                            <a:schemeClr val="bg1"/>
                          </a:solidFill>
                          <a:latin typeface="+mn-lt"/>
                          <a:cs typeface="Arial"/>
                        </a:rPr>
                        <a:t> </a:t>
                      </a:r>
                      <a:r>
                        <a:rPr sz="900" b="1" spc="-65">
                          <a:solidFill>
                            <a:schemeClr val="bg1"/>
                          </a:solidFill>
                          <a:latin typeface="+mn-lt"/>
                          <a:cs typeface="Arial"/>
                        </a:rPr>
                        <a:t>Revenue</a:t>
                      </a:r>
                      <a:r>
                        <a:rPr sz="900" b="1" spc="-10">
                          <a:solidFill>
                            <a:schemeClr val="bg1"/>
                          </a:solidFill>
                          <a:latin typeface="+mn-lt"/>
                          <a:cs typeface="Arial"/>
                        </a:rPr>
                        <a:t> Levels</a:t>
                      </a:r>
                      <a:endParaRPr sz="900">
                        <a:solidFill>
                          <a:schemeClr val="bg1"/>
                        </a:solidFill>
                        <a:latin typeface="+mn-lt"/>
                        <a:cs typeface="Arial"/>
                      </a:endParaRPr>
                    </a:p>
                  </a:txBody>
                  <a:tcPr marL="0" marR="0" marT="62653"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370"/>
                        </a:spcBef>
                      </a:pPr>
                      <a:r>
                        <a:rPr sz="900" b="1" spc="-45">
                          <a:solidFill>
                            <a:schemeClr val="bg1"/>
                          </a:solidFill>
                          <a:latin typeface="+mn-lt"/>
                          <a:cs typeface="Arial"/>
                        </a:rPr>
                        <a:t>Total</a:t>
                      </a:r>
                      <a:r>
                        <a:rPr sz="900" b="1" spc="-10">
                          <a:solidFill>
                            <a:schemeClr val="bg1"/>
                          </a:solidFill>
                          <a:latin typeface="+mn-lt"/>
                          <a:cs typeface="Arial"/>
                        </a:rPr>
                        <a:t> </a:t>
                      </a:r>
                      <a:r>
                        <a:rPr sz="900" b="1" spc="-60">
                          <a:solidFill>
                            <a:schemeClr val="bg1"/>
                          </a:solidFill>
                          <a:latin typeface="+mn-lt"/>
                          <a:cs typeface="Arial"/>
                        </a:rPr>
                        <a:t>Annual</a:t>
                      </a:r>
                      <a:r>
                        <a:rPr sz="900" b="1" spc="-10">
                          <a:solidFill>
                            <a:schemeClr val="bg1"/>
                          </a:solidFill>
                          <a:latin typeface="+mn-lt"/>
                          <a:cs typeface="Arial"/>
                        </a:rPr>
                        <a:t> </a:t>
                      </a:r>
                      <a:r>
                        <a:rPr sz="900" b="1" spc="-55">
                          <a:solidFill>
                            <a:schemeClr val="bg1"/>
                          </a:solidFill>
                          <a:latin typeface="+mn-lt"/>
                          <a:cs typeface="Arial"/>
                        </a:rPr>
                        <a:t>Premium</a:t>
                      </a:r>
                      <a:r>
                        <a:rPr sz="900" b="1" spc="-10">
                          <a:solidFill>
                            <a:schemeClr val="bg1"/>
                          </a:solidFill>
                          <a:latin typeface="+mn-lt"/>
                          <a:cs typeface="Arial"/>
                        </a:rPr>
                        <a:t> </a:t>
                      </a:r>
                      <a:r>
                        <a:rPr sz="900" b="1" spc="-20">
                          <a:solidFill>
                            <a:schemeClr val="bg1"/>
                          </a:solidFill>
                          <a:latin typeface="+mn-lt"/>
                          <a:cs typeface="Arial"/>
                        </a:rPr>
                        <a:t>Cost</a:t>
                      </a:r>
                      <a:endParaRPr sz="900">
                        <a:solidFill>
                          <a:schemeClr val="bg1"/>
                        </a:solidFill>
                        <a:latin typeface="+mn-lt"/>
                        <a:cs typeface="Arial"/>
                      </a:endParaRPr>
                    </a:p>
                  </a:txBody>
                  <a:tcPr marL="0" marR="0" marT="62653"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0"/>
                  </a:ext>
                </a:extLst>
              </a:tr>
              <a:tr h="284480">
                <a:tc>
                  <a:txBody>
                    <a:bodyPr/>
                    <a:lstStyle/>
                    <a:p>
                      <a:pPr marL="90805">
                        <a:lnSpc>
                          <a:spcPct val="100000"/>
                        </a:lnSpc>
                        <a:spcBef>
                          <a:spcPts val="250"/>
                        </a:spcBef>
                      </a:pPr>
                      <a:r>
                        <a:rPr sz="1100" spc="-50">
                          <a:solidFill>
                            <a:schemeClr val="bg1"/>
                          </a:solidFill>
                          <a:latin typeface="+mn-lt"/>
                          <a:cs typeface="Arial"/>
                        </a:rPr>
                        <a:t>$0 </a:t>
                      </a:r>
                      <a:r>
                        <a:rPr sz="1100" spc="-30">
                          <a:solidFill>
                            <a:schemeClr val="bg1"/>
                          </a:solidFill>
                          <a:latin typeface="+mn-lt"/>
                          <a:cs typeface="Arial"/>
                        </a:rPr>
                        <a:t>-</a:t>
                      </a:r>
                      <a:r>
                        <a:rPr sz="1100" spc="-35">
                          <a:solidFill>
                            <a:schemeClr val="bg1"/>
                          </a:solidFill>
                          <a:latin typeface="+mn-lt"/>
                          <a:cs typeface="Arial"/>
                        </a:rPr>
                        <a:t> </a:t>
                      </a:r>
                      <a:r>
                        <a:rPr sz="1100" spc="-25">
                          <a:solidFill>
                            <a:schemeClr val="bg1"/>
                          </a:solidFill>
                          <a:latin typeface="+mn-lt"/>
                          <a:cs typeface="Arial"/>
                        </a:rPr>
                        <a:t>50M</a:t>
                      </a:r>
                      <a:endParaRPr sz="1100">
                        <a:solidFill>
                          <a:schemeClr val="bg1"/>
                        </a:solidFill>
                        <a:latin typeface="+mn-lt"/>
                        <a:cs typeface="Arial"/>
                      </a:endParaRPr>
                    </a:p>
                  </a:txBody>
                  <a:tcPr marL="0" marR="0" marT="42333"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350"/>
                        </a:spcBef>
                      </a:pPr>
                      <a:r>
                        <a:rPr sz="1100" spc="-10">
                          <a:solidFill>
                            <a:schemeClr val="bg1"/>
                          </a:solidFill>
                          <a:latin typeface="+mn-lt"/>
                          <a:cs typeface="Arial"/>
                        </a:rPr>
                        <a:t>$</a:t>
                      </a:r>
                      <a:r>
                        <a:rPr lang="en-US" sz="1100" spc="-10">
                          <a:solidFill>
                            <a:schemeClr val="bg1"/>
                          </a:solidFill>
                          <a:latin typeface="+mn-lt"/>
                          <a:cs typeface="Arial"/>
                        </a:rPr>
                        <a:t>3</a:t>
                      </a:r>
                      <a:r>
                        <a:rPr sz="1100" spc="-10">
                          <a:solidFill>
                            <a:schemeClr val="bg1"/>
                          </a:solidFill>
                          <a:latin typeface="+mn-lt"/>
                          <a:cs typeface="Arial"/>
                        </a:rPr>
                        <a:t>,</a:t>
                      </a:r>
                      <a:r>
                        <a:rPr lang="en-US" sz="1100" spc="-10">
                          <a:solidFill>
                            <a:schemeClr val="bg1"/>
                          </a:solidFill>
                          <a:latin typeface="+mn-lt"/>
                          <a:cs typeface="Arial"/>
                        </a:rPr>
                        <a:t>95</a:t>
                      </a:r>
                      <a:r>
                        <a:rPr sz="1100" spc="-10">
                          <a:solidFill>
                            <a:schemeClr val="bg1"/>
                          </a:solidFill>
                          <a:latin typeface="+mn-lt"/>
                          <a:cs typeface="Arial"/>
                        </a:rPr>
                        <a:t>0</a:t>
                      </a:r>
                      <a:endParaRPr sz="1100">
                        <a:solidFill>
                          <a:schemeClr val="bg1"/>
                        </a:solidFill>
                        <a:latin typeface="+mn-lt"/>
                        <a:cs typeface="Arial"/>
                      </a:endParaRPr>
                    </a:p>
                  </a:txBody>
                  <a:tcPr marL="0" marR="0" marT="59267"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1"/>
                  </a:ext>
                </a:extLst>
              </a:tr>
              <a:tr h="284480">
                <a:tc>
                  <a:txBody>
                    <a:bodyPr/>
                    <a:lstStyle/>
                    <a:p>
                      <a:pPr marL="90805">
                        <a:lnSpc>
                          <a:spcPct val="100000"/>
                        </a:lnSpc>
                        <a:spcBef>
                          <a:spcPts val="250"/>
                        </a:spcBef>
                      </a:pPr>
                      <a:r>
                        <a:rPr sz="1100" spc="-55">
                          <a:solidFill>
                            <a:schemeClr val="bg1"/>
                          </a:solidFill>
                          <a:latin typeface="+mn-lt"/>
                          <a:cs typeface="Arial"/>
                        </a:rPr>
                        <a:t>$50</a:t>
                      </a:r>
                      <a:r>
                        <a:rPr sz="1100" spc="-40">
                          <a:solidFill>
                            <a:schemeClr val="bg1"/>
                          </a:solidFill>
                          <a:latin typeface="+mn-lt"/>
                          <a:cs typeface="Arial"/>
                        </a:rPr>
                        <a:t> </a:t>
                      </a:r>
                      <a:r>
                        <a:rPr sz="1100" spc="-30">
                          <a:solidFill>
                            <a:schemeClr val="bg1"/>
                          </a:solidFill>
                          <a:latin typeface="+mn-lt"/>
                          <a:cs typeface="Arial"/>
                        </a:rPr>
                        <a:t>- </a:t>
                      </a:r>
                      <a:r>
                        <a:rPr sz="1100" spc="-20">
                          <a:solidFill>
                            <a:schemeClr val="bg1"/>
                          </a:solidFill>
                          <a:latin typeface="+mn-lt"/>
                          <a:cs typeface="Arial"/>
                        </a:rPr>
                        <a:t>100M</a:t>
                      </a:r>
                      <a:endParaRPr sz="1100">
                        <a:solidFill>
                          <a:schemeClr val="bg1"/>
                        </a:solidFill>
                        <a:latin typeface="+mn-lt"/>
                        <a:cs typeface="Arial"/>
                      </a:endParaRPr>
                    </a:p>
                  </a:txBody>
                  <a:tcPr marL="0" marR="0" marT="42333"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350"/>
                        </a:spcBef>
                      </a:pPr>
                      <a:r>
                        <a:rPr sz="1100" spc="-10">
                          <a:solidFill>
                            <a:schemeClr val="bg1"/>
                          </a:solidFill>
                          <a:latin typeface="+mn-lt"/>
                          <a:cs typeface="Arial"/>
                        </a:rPr>
                        <a:t>$5,000</a:t>
                      </a:r>
                      <a:endParaRPr sz="1100">
                        <a:solidFill>
                          <a:schemeClr val="bg1"/>
                        </a:solidFill>
                        <a:latin typeface="+mn-lt"/>
                        <a:cs typeface="Arial"/>
                      </a:endParaRPr>
                    </a:p>
                  </a:txBody>
                  <a:tcPr marL="0" marR="0" marT="59267"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BCA255-94DC-CB84-4CAA-7E6B5C9B5653}"/>
              </a:ext>
            </a:extLst>
          </p:cNvPr>
          <p:cNvSpPr/>
          <p:nvPr/>
        </p:nvSpPr>
        <p:spPr>
          <a:xfrm>
            <a:off x="135853" y="156918"/>
            <a:ext cx="7792808" cy="615553"/>
          </a:xfrm>
          <a:prstGeom prst="rect">
            <a:avLst/>
          </a:prstGeom>
        </p:spPr>
        <p:txBody>
          <a:bodyPr wrap="square" lIns="121920" tIns="60960" rIns="121920" bIns="60960" anchor="t">
            <a:spAutoFit/>
          </a:bodyPr>
          <a:lstStyle/>
          <a:p>
            <a:pPr defTabSz="609585"/>
            <a:r>
              <a:rPr lang="en-GB" sz="3200" b="1">
                <a:solidFill>
                  <a:srgbClr val="93FEFF"/>
                </a:solidFill>
                <a:latin typeface="Open Sans Extrabold"/>
                <a:ea typeface="Open Sans Extrabold"/>
                <a:cs typeface="Open Sans Extrabold"/>
              </a:rPr>
              <a:t>Cyvatar Platform</a:t>
            </a:r>
            <a:endParaRPr lang="en-US" sz="2400">
              <a:solidFill>
                <a:prstClr val="black"/>
              </a:solidFill>
              <a:latin typeface="Arial" panose="020B0604020202020204"/>
            </a:endParaRPr>
          </a:p>
        </p:txBody>
      </p:sp>
      <p:pic>
        <p:nvPicPr>
          <p:cNvPr id="3" name="Picture 2">
            <a:extLst>
              <a:ext uri="{FF2B5EF4-FFF2-40B4-BE49-F238E27FC236}">
                <a16:creationId xmlns:a16="http://schemas.microsoft.com/office/drawing/2014/main" id="{05A5D13B-9C6A-FF03-3BDE-6037EBDF3378}"/>
              </a:ext>
            </a:extLst>
          </p:cNvPr>
          <p:cNvPicPr>
            <a:picLocks noChangeAspect="1"/>
          </p:cNvPicPr>
          <p:nvPr/>
        </p:nvPicPr>
        <p:blipFill>
          <a:blip r:embed="rId2"/>
          <a:srcRect l="1730" t="11029" r="2583"/>
          <a:stretch/>
        </p:blipFill>
        <p:spPr>
          <a:xfrm>
            <a:off x="304794" y="906716"/>
            <a:ext cx="6771435" cy="2775055"/>
          </a:xfrm>
          <a:prstGeom prst="rect">
            <a:avLst/>
          </a:prstGeom>
        </p:spPr>
      </p:pic>
      <p:pic>
        <p:nvPicPr>
          <p:cNvPr id="10" name="Picture 9" descr="A screenshot of a computer screen&#10;&#10;Description automatically generated">
            <a:extLst>
              <a:ext uri="{FF2B5EF4-FFF2-40B4-BE49-F238E27FC236}">
                <a16:creationId xmlns:a16="http://schemas.microsoft.com/office/drawing/2014/main" id="{B588958C-A69E-0406-393A-1044E338E705}"/>
              </a:ext>
            </a:extLst>
          </p:cNvPr>
          <p:cNvPicPr>
            <a:picLocks noChangeAspect="1"/>
          </p:cNvPicPr>
          <p:nvPr/>
        </p:nvPicPr>
        <p:blipFill>
          <a:blip r:embed="rId3">
            <a:extLst>
              <a:ext uri="{28A0092B-C50C-407E-A947-70E740481C1C}">
                <a14:useLocalDpi xmlns:a14="http://schemas.microsoft.com/office/drawing/2010/main" val="0"/>
              </a:ext>
            </a:extLst>
          </a:blip>
          <a:srcRect t="1977"/>
          <a:stretch/>
        </p:blipFill>
        <p:spPr>
          <a:xfrm>
            <a:off x="828461" y="3429000"/>
            <a:ext cx="6825076" cy="2854036"/>
          </a:xfrm>
          <a:prstGeom prst="rect">
            <a:avLst/>
          </a:prstGeom>
        </p:spPr>
      </p:pic>
      <p:sp>
        <p:nvSpPr>
          <p:cNvPr id="7" name="TextBox 6">
            <a:extLst>
              <a:ext uri="{FF2B5EF4-FFF2-40B4-BE49-F238E27FC236}">
                <a16:creationId xmlns:a16="http://schemas.microsoft.com/office/drawing/2014/main" id="{D8020C5A-749E-BC9D-D58E-3280F69E6BC4}"/>
              </a:ext>
            </a:extLst>
          </p:cNvPr>
          <p:cNvSpPr txBox="1"/>
          <p:nvPr/>
        </p:nvSpPr>
        <p:spPr>
          <a:xfrm>
            <a:off x="8308735" y="1913200"/>
            <a:ext cx="3476866" cy="3108543"/>
          </a:xfrm>
          <a:prstGeom prst="rect">
            <a:avLst/>
          </a:prstGeom>
          <a:noFill/>
        </p:spPr>
        <p:txBody>
          <a:bodyPr wrap="square" lIns="91440" tIns="91440" rIns="91440" bIns="91440" rtlCol="0" anchor="t">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spcBef>
                <a:spcPts val="600"/>
              </a:spcBef>
              <a:spcAft>
                <a:spcPct val="0"/>
              </a:spcAft>
            </a:pPr>
            <a:r>
              <a:rPr lang="en-US" altLang="ja-JP" sz="2000" b="1">
                <a:solidFill>
                  <a:srgbClr val="95FFFF"/>
                </a:solidFill>
                <a:ea typeface="ＭＳ Ｐゴシック"/>
                <a:cs typeface="+mn-lt"/>
              </a:rPr>
              <a:t>Cyvatar Dashboard:</a:t>
            </a:r>
            <a:endParaRPr lang="en-US"/>
          </a:p>
          <a:p>
            <a:pPr marL="380365" indent="-380365">
              <a:spcBef>
                <a:spcPts val="600"/>
              </a:spcBef>
              <a:spcAft>
                <a:spcPct val="0"/>
              </a:spcAft>
              <a:buChar char="•"/>
            </a:pPr>
            <a:r>
              <a:rPr lang="en-US" altLang="ja-JP" sz="1400">
                <a:solidFill>
                  <a:schemeClr val="bg1"/>
                </a:solidFill>
                <a:ea typeface="ＭＳ Ｐゴシック"/>
                <a:cs typeface="+mn-lt"/>
              </a:rPr>
              <a:t>RiskRecon Report by Mastercard</a:t>
            </a:r>
            <a:endParaRPr lang="en-US"/>
          </a:p>
          <a:p>
            <a:pPr marL="380365" indent="-380365">
              <a:spcBef>
                <a:spcPts val="600"/>
              </a:spcBef>
              <a:spcAft>
                <a:spcPct val="0"/>
              </a:spcAft>
              <a:buChar char="•"/>
            </a:pPr>
            <a:r>
              <a:rPr lang="en-US" altLang="ja-JP" sz="1400">
                <a:solidFill>
                  <a:schemeClr val="bg1"/>
                </a:solidFill>
                <a:ea typeface="ＭＳ Ｐゴシック"/>
                <a:cs typeface="+mn-lt"/>
              </a:rPr>
              <a:t>Security Policies Framework</a:t>
            </a:r>
            <a:endParaRPr lang="en-US"/>
          </a:p>
          <a:p>
            <a:pPr marL="380365" indent="-380365">
              <a:spcBef>
                <a:spcPts val="600"/>
              </a:spcBef>
              <a:spcAft>
                <a:spcPct val="0"/>
              </a:spcAft>
              <a:buChar char="•"/>
            </a:pPr>
            <a:r>
              <a:rPr lang="en-US" altLang="ja-JP" sz="1400">
                <a:solidFill>
                  <a:schemeClr val="bg1"/>
                </a:solidFill>
                <a:ea typeface="ＭＳ Ｐゴシック"/>
                <a:cs typeface="+mn-lt"/>
              </a:rPr>
              <a:t>Monthly External Scanning</a:t>
            </a:r>
            <a:endParaRPr lang="en-US"/>
          </a:p>
          <a:p>
            <a:pPr marL="380365" indent="-380365">
              <a:spcBef>
                <a:spcPts val="600"/>
              </a:spcBef>
              <a:spcAft>
                <a:spcPct val="0"/>
              </a:spcAft>
              <a:buChar char="•"/>
            </a:pPr>
            <a:r>
              <a:rPr lang="en-US" altLang="ja-JP" sz="1400">
                <a:solidFill>
                  <a:schemeClr val="bg1"/>
                </a:solidFill>
                <a:latin typeface="Arial" panose="020B0604020202020204" pitchFamily="34" charset="0"/>
                <a:ea typeface="ＭＳ Ｐゴシック"/>
                <a:cs typeface="Arial" panose="020B0604020202020204" pitchFamily="34" charset="0"/>
              </a:rPr>
              <a:t>Security Assessment</a:t>
            </a:r>
            <a:endParaRPr lang="en-US"/>
          </a:p>
          <a:p>
            <a:pPr fontAlgn="base">
              <a:spcBef>
                <a:spcPts val="600"/>
              </a:spcBef>
              <a:spcAft>
                <a:spcPct val="0"/>
              </a:spcAft>
            </a:pPr>
            <a:endParaRPr lang="en-US" altLang="ja-JP" sz="1400">
              <a:solidFill>
                <a:schemeClr val="bg1"/>
              </a:solidFill>
              <a:latin typeface="Arial" panose="020B0604020202020204" pitchFamily="34" charset="0"/>
              <a:cs typeface="Arial" panose="020B0604020202020204" pitchFamily="34" charset="0"/>
            </a:endParaRPr>
          </a:p>
          <a:p>
            <a:pPr fontAlgn="base">
              <a:spcBef>
                <a:spcPts val="600"/>
              </a:spcBef>
              <a:spcAft>
                <a:spcPct val="0"/>
              </a:spcAft>
            </a:pPr>
            <a:r>
              <a:rPr lang="en-US" altLang="ja-JP" sz="1400" i="1">
                <a:solidFill>
                  <a:schemeClr val="bg1"/>
                </a:solidFill>
                <a:latin typeface="Arial" panose="020B0604020202020204" pitchFamily="34" charset="0"/>
                <a:cs typeface="Arial" panose="020B0604020202020204" pitchFamily="34" charset="0"/>
              </a:rPr>
              <a:t>Gain essential insights that enable effective resource allocation and strategic planning, enhancing your security measures and positioning your business as a trustworthy partner</a:t>
            </a:r>
          </a:p>
        </p:txBody>
      </p:sp>
    </p:spTree>
    <p:extLst>
      <p:ext uri="{BB962C8B-B14F-4D97-AF65-F5344CB8AC3E}">
        <p14:creationId xmlns:p14="http://schemas.microsoft.com/office/powerpoint/2010/main" val="369261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88D68B-9BAC-AEBC-8155-CE18F74A236A}"/>
              </a:ext>
            </a:extLst>
          </p:cNvPr>
          <p:cNvSpPr txBox="1"/>
          <p:nvPr/>
        </p:nvSpPr>
        <p:spPr>
          <a:xfrm>
            <a:off x="548009" y="1815014"/>
            <a:ext cx="3040384" cy="1384995"/>
          </a:xfrm>
          <a:prstGeom prst="rect">
            <a:avLst/>
          </a:prstGeom>
          <a:noFill/>
        </p:spPr>
        <p:txBody>
          <a:bodyPr wrap="square" rtlCol="0">
            <a:spAutoFit/>
          </a:bodyPr>
          <a:lstStyle/>
          <a:p>
            <a:r>
              <a:rPr lang="en-US" sz="2800" b="1">
                <a:solidFill>
                  <a:schemeClr val="bg1"/>
                </a:solidFill>
                <a:latin typeface="Open Sans" panose="020B0606030504020204" pitchFamily="34" charset="0"/>
                <a:ea typeface="Open Sans" panose="020B0606030504020204" pitchFamily="34" charset="0"/>
                <a:cs typeface="Open Sans" panose="020B0606030504020204" pitchFamily="34" charset="0"/>
              </a:rPr>
              <a:t>Simplified &amp; Transparent Pricing</a:t>
            </a:r>
          </a:p>
        </p:txBody>
      </p:sp>
      <p:sp>
        <p:nvSpPr>
          <p:cNvPr id="5" name="TextBox 4">
            <a:extLst>
              <a:ext uri="{FF2B5EF4-FFF2-40B4-BE49-F238E27FC236}">
                <a16:creationId xmlns:a16="http://schemas.microsoft.com/office/drawing/2014/main" id="{69350DB4-4281-3DF7-CE0A-2DA81D15511A}"/>
              </a:ext>
            </a:extLst>
          </p:cNvPr>
          <p:cNvSpPr txBox="1"/>
          <p:nvPr/>
        </p:nvSpPr>
        <p:spPr>
          <a:xfrm>
            <a:off x="548009" y="3429000"/>
            <a:ext cx="3723229" cy="338554"/>
          </a:xfrm>
          <a:prstGeom prst="rect">
            <a:avLst/>
          </a:prstGeom>
          <a:noFill/>
        </p:spPr>
        <p:txBody>
          <a:bodyPr wrap="square" rtlCol="0">
            <a:spAutoFit/>
          </a:bodyPr>
          <a:lstStyle/>
          <a:p>
            <a:r>
              <a:rPr lang="en-US" sz="1600" b="1">
                <a:solidFill>
                  <a:srgbClr val="95FFFF"/>
                </a:solidFill>
                <a:latin typeface="Open Sans" panose="020B0606030504020204" pitchFamily="34" charset="0"/>
                <a:ea typeface="Open Sans" panose="020B0606030504020204" pitchFamily="34" charset="0"/>
                <a:cs typeface="Open Sans" panose="020B0606030504020204" pitchFamily="34" charset="0"/>
              </a:rPr>
              <a:t>Game-changing for Cybersecurity</a:t>
            </a:r>
          </a:p>
        </p:txBody>
      </p:sp>
      <p:sp>
        <p:nvSpPr>
          <p:cNvPr id="2" name="Hexagon 1">
            <a:extLst>
              <a:ext uri="{FF2B5EF4-FFF2-40B4-BE49-F238E27FC236}">
                <a16:creationId xmlns:a16="http://schemas.microsoft.com/office/drawing/2014/main" id="{E3E07579-CC31-98BC-E397-413E5247ABF4}"/>
              </a:ext>
            </a:extLst>
          </p:cNvPr>
          <p:cNvSpPr/>
          <p:nvPr/>
        </p:nvSpPr>
        <p:spPr>
          <a:xfrm rot="5400000">
            <a:off x="6260297" y="909483"/>
            <a:ext cx="5656567" cy="4876351"/>
          </a:xfrm>
          <a:prstGeom prst="hexagon">
            <a:avLst/>
          </a:prstGeom>
          <a:solidFill>
            <a:srgbClr val="C4B3E9">
              <a:alpha val="15746"/>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room, gallery, sign&#10;&#10;Description automatically generated">
            <a:extLst>
              <a:ext uri="{FF2B5EF4-FFF2-40B4-BE49-F238E27FC236}">
                <a16:creationId xmlns:a16="http://schemas.microsoft.com/office/drawing/2014/main" id="{DC4DB3C5-A120-1901-174B-9194C6A53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392" y="703420"/>
            <a:ext cx="3742375" cy="3742375"/>
          </a:xfrm>
          <a:prstGeom prst="rect">
            <a:avLst/>
          </a:prstGeom>
        </p:spPr>
      </p:pic>
      <p:pic>
        <p:nvPicPr>
          <p:cNvPr id="7" name="Picture 6" descr="A close up of a sign&#10;&#10;Description automatically generated">
            <a:extLst>
              <a:ext uri="{FF2B5EF4-FFF2-40B4-BE49-F238E27FC236}">
                <a16:creationId xmlns:a16="http://schemas.microsoft.com/office/drawing/2014/main" id="{5C6F6F78-E509-B00D-7BE1-65AF5D3940E0}"/>
              </a:ext>
            </a:extLst>
          </p:cNvPr>
          <p:cNvPicPr>
            <a:picLocks noChangeAspect="1"/>
          </p:cNvPicPr>
          <p:nvPr/>
        </p:nvPicPr>
        <p:blipFill rotWithShape="1">
          <a:blip r:embed="rId3">
            <a:extLst>
              <a:ext uri="{28A0092B-C50C-407E-A947-70E740481C1C}">
                <a14:useLocalDpi xmlns:a14="http://schemas.microsoft.com/office/drawing/2010/main" val="0"/>
              </a:ext>
            </a:extLst>
          </a:blip>
          <a:srcRect l="17732"/>
          <a:stretch/>
        </p:blipFill>
        <p:spPr>
          <a:xfrm>
            <a:off x="7042382" y="4163482"/>
            <a:ext cx="4157712" cy="825883"/>
          </a:xfrm>
          <a:prstGeom prst="rect">
            <a:avLst/>
          </a:prstGeom>
        </p:spPr>
      </p:pic>
    </p:spTree>
    <p:extLst>
      <p:ext uri="{BB962C8B-B14F-4D97-AF65-F5344CB8AC3E}">
        <p14:creationId xmlns:p14="http://schemas.microsoft.com/office/powerpoint/2010/main" val="2117793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A919A631-A918-DF23-39BD-EE6E9957DF0E}"/>
              </a:ext>
            </a:extLst>
          </p:cNvPr>
          <p:cNvGraphicFramePr>
            <a:graphicFrameLocks noGrp="1"/>
          </p:cNvGraphicFramePr>
          <p:nvPr>
            <p:extLst>
              <p:ext uri="{D42A27DB-BD31-4B8C-83A1-F6EECF244321}">
                <p14:modId xmlns:p14="http://schemas.microsoft.com/office/powerpoint/2010/main" val="1821855269"/>
              </p:ext>
            </p:extLst>
          </p:nvPr>
        </p:nvGraphicFramePr>
        <p:xfrm>
          <a:off x="223012" y="865489"/>
          <a:ext cx="11745976" cy="4502894"/>
        </p:xfrm>
        <a:graphic>
          <a:graphicData uri="http://schemas.openxmlformats.org/drawingml/2006/table">
            <a:tbl>
              <a:tblPr firstRow="1" bandRow="1">
                <a:tableStyleId>{5C22544A-7EE6-4342-B048-85BDC9FD1C3A}</a:tableStyleId>
              </a:tblPr>
              <a:tblGrid>
                <a:gridCol w="2936494">
                  <a:extLst>
                    <a:ext uri="{9D8B030D-6E8A-4147-A177-3AD203B41FA5}">
                      <a16:colId xmlns:a16="http://schemas.microsoft.com/office/drawing/2014/main" val="3409085695"/>
                    </a:ext>
                  </a:extLst>
                </a:gridCol>
                <a:gridCol w="2936494">
                  <a:extLst>
                    <a:ext uri="{9D8B030D-6E8A-4147-A177-3AD203B41FA5}">
                      <a16:colId xmlns:a16="http://schemas.microsoft.com/office/drawing/2014/main" val="2391146106"/>
                    </a:ext>
                  </a:extLst>
                </a:gridCol>
                <a:gridCol w="3486394">
                  <a:extLst>
                    <a:ext uri="{9D8B030D-6E8A-4147-A177-3AD203B41FA5}">
                      <a16:colId xmlns:a16="http://schemas.microsoft.com/office/drawing/2014/main" val="2091642341"/>
                    </a:ext>
                  </a:extLst>
                </a:gridCol>
                <a:gridCol w="2386594">
                  <a:extLst>
                    <a:ext uri="{9D8B030D-6E8A-4147-A177-3AD203B41FA5}">
                      <a16:colId xmlns:a16="http://schemas.microsoft.com/office/drawing/2014/main" val="2959734902"/>
                    </a:ext>
                  </a:extLst>
                </a:gridCol>
              </a:tblGrid>
              <a:tr h="542946">
                <a:tc>
                  <a:txBody>
                    <a:bodyPr/>
                    <a:lstStyle/>
                    <a:p>
                      <a:r>
                        <a:rPr lang="en-US" sz="2400">
                          <a:solidFill>
                            <a:schemeClr val="bg1"/>
                          </a:solidFill>
                          <a:latin typeface="Open Sans"/>
                        </a:rPr>
                        <a:t>Solution</a:t>
                      </a:r>
                    </a:p>
                  </a:txBody>
                  <a:tcPr marL="121920" marR="121920" marT="60960" marB="60960">
                    <a:noFill/>
                  </a:tcPr>
                </a:tc>
                <a:tc>
                  <a:txBody>
                    <a:bodyPr/>
                    <a:lstStyle/>
                    <a:p>
                      <a:r>
                        <a:rPr lang="en-US" sz="2400">
                          <a:solidFill>
                            <a:schemeClr val="bg1"/>
                          </a:solidFill>
                          <a:latin typeface="Open Sans"/>
                        </a:rPr>
                        <a:t>Cost per count</a:t>
                      </a:r>
                    </a:p>
                  </a:txBody>
                  <a:tcPr marL="121920" marR="121920" marT="60960" marB="60960">
                    <a:noFill/>
                  </a:tcPr>
                </a:tc>
                <a:tc>
                  <a:txBody>
                    <a:bodyPr/>
                    <a:lstStyle/>
                    <a:p>
                      <a:r>
                        <a:rPr lang="en-US" sz="2400">
                          <a:solidFill>
                            <a:schemeClr val="bg1"/>
                          </a:solidFill>
                          <a:latin typeface="Open Sans"/>
                        </a:rPr>
                        <a:t>Reason</a:t>
                      </a:r>
                    </a:p>
                  </a:txBody>
                  <a:tcPr marL="121920" marR="121920" marT="60960" marB="60960">
                    <a:noFill/>
                  </a:tcPr>
                </a:tc>
                <a:tc>
                  <a:txBody>
                    <a:bodyPr/>
                    <a:lstStyle/>
                    <a:p>
                      <a:r>
                        <a:rPr lang="en-US" sz="2400">
                          <a:solidFill>
                            <a:schemeClr val="bg1"/>
                          </a:solidFill>
                          <a:latin typeface="Open Sans"/>
                        </a:rPr>
                        <a:t>Total Cost</a:t>
                      </a:r>
                    </a:p>
                  </a:txBody>
                  <a:tcPr marL="121920" marR="121920" marT="60960" marB="60960">
                    <a:noFill/>
                  </a:tcPr>
                </a:tc>
                <a:extLst>
                  <a:ext uri="{0D108BD9-81ED-4DB2-BD59-A6C34878D82A}">
                    <a16:rowId xmlns:a16="http://schemas.microsoft.com/office/drawing/2014/main" val="3472874560"/>
                  </a:ext>
                </a:extLst>
              </a:tr>
              <a:tr h="806919">
                <a:tc>
                  <a:txBody>
                    <a:bodyPr/>
                    <a:lstStyle/>
                    <a:p>
                      <a:r>
                        <a:rPr lang="en-US" sz="1400">
                          <a:solidFill>
                            <a:schemeClr val="bg1"/>
                          </a:solidFill>
                          <a:latin typeface="Open Sans"/>
                        </a:rPr>
                        <a:t>Security Policy Framework</a:t>
                      </a:r>
                    </a:p>
                  </a:txBody>
                  <a:tcPr marL="121920" marR="121920" marT="60960" marB="60960" anchor="ctr">
                    <a:noFill/>
                  </a:tcPr>
                </a:tc>
                <a:tc>
                  <a:txBody>
                    <a:bodyPr/>
                    <a:lstStyle/>
                    <a:p>
                      <a:r>
                        <a:rPr lang="en-US" sz="1400">
                          <a:solidFill>
                            <a:schemeClr val="bg1"/>
                          </a:solidFill>
                          <a:latin typeface="Open Sans"/>
                        </a:rPr>
                        <a:t>Free with platform</a:t>
                      </a:r>
                    </a:p>
                  </a:txBody>
                  <a:tcPr marL="121920" marR="121920" marT="60960" marB="60960" anchor="ctr">
                    <a:noFill/>
                  </a:tcPr>
                </a:tc>
                <a:tc>
                  <a:txBody>
                    <a:bodyPr/>
                    <a:lstStyle/>
                    <a:p>
                      <a:r>
                        <a:rPr lang="en-US" sz="1400" kern="1200">
                          <a:solidFill>
                            <a:schemeClr val="bg1"/>
                          </a:solidFill>
                          <a:effectLst/>
                          <a:latin typeface="Open Sans"/>
                          <a:ea typeface="+mn-ea"/>
                          <a:cs typeface="+mn-cs"/>
                        </a:rPr>
                        <a:t>Document the policies and controls available in the portal</a:t>
                      </a:r>
                      <a:endParaRPr lang="en-US" sz="1400">
                        <a:solidFill>
                          <a:schemeClr val="bg1"/>
                        </a:solidFill>
                        <a:latin typeface="Open Sans"/>
                      </a:endParaRPr>
                    </a:p>
                  </a:txBody>
                  <a:tcPr marL="121920" marR="121920" marT="60960" marB="60960" anchor="ctr">
                    <a:noFill/>
                  </a:tcPr>
                </a:tc>
                <a:tc>
                  <a:txBody>
                    <a:bodyPr/>
                    <a:lstStyle/>
                    <a:p>
                      <a:r>
                        <a:rPr lang="en-US" sz="1400">
                          <a:solidFill>
                            <a:schemeClr val="bg1"/>
                          </a:solidFill>
                          <a:latin typeface="Open Sans"/>
                        </a:rPr>
                        <a:t>Free</a:t>
                      </a:r>
                    </a:p>
                  </a:txBody>
                  <a:tcPr marL="121920" marR="121920" marT="60960" marB="60960" anchor="ctr">
                    <a:noFill/>
                  </a:tcPr>
                </a:tc>
                <a:extLst>
                  <a:ext uri="{0D108BD9-81ED-4DB2-BD59-A6C34878D82A}">
                    <a16:rowId xmlns:a16="http://schemas.microsoft.com/office/drawing/2014/main" val="3989319482"/>
                  </a:ext>
                </a:extLst>
              </a:tr>
              <a:tr h="877824">
                <a:tc>
                  <a:txBody>
                    <a:bodyPr/>
                    <a:lstStyle/>
                    <a:p>
                      <a:r>
                        <a:rPr lang="en-US" sz="1400" kern="1200">
                          <a:solidFill>
                            <a:schemeClr val="bg1"/>
                          </a:solidFill>
                          <a:latin typeface="Open Sans"/>
                          <a:ea typeface="+mn-ea"/>
                          <a:cs typeface="+mn-cs"/>
                        </a:rPr>
                        <a:t>Monthly External Scanning </a:t>
                      </a:r>
                    </a:p>
                  </a:txBody>
                  <a:tcPr marL="121920" marR="121920" marT="60960" marB="60960" anchor="ctr">
                    <a:noFill/>
                  </a:tcPr>
                </a:tc>
                <a:tc>
                  <a:txBody>
                    <a:bodyPr/>
                    <a:lstStyle/>
                    <a:p>
                      <a:r>
                        <a:rPr lang="en-US" sz="1400" kern="1200">
                          <a:solidFill>
                            <a:schemeClr val="bg1"/>
                          </a:solidFill>
                          <a:latin typeface="Open Sans"/>
                          <a:ea typeface="+mn-ea"/>
                          <a:cs typeface="+mn-cs"/>
                        </a:rPr>
                        <a:t>Free with platform</a:t>
                      </a:r>
                    </a:p>
                  </a:txBody>
                  <a:tcPr marL="121920" marR="121920" marT="60960" marB="60960" anchor="ctr">
                    <a:noFill/>
                  </a:tcPr>
                </a:tc>
                <a:tc>
                  <a:txBody>
                    <a:bodyPr/>
                    <a:lstStyle/>
                    <a:p>
                      <a:r>
                        <a:rPr lang="en-US" sz="1400" kern="1200">
                          <a:solidFill>
                            <a:schemeClr val="bg1"/>
                          </a:solidFill>
                          <a:latin typeface="Open Sans"/>
                          <a:ea typeface="+mn-ea"/>
                          <a:cs typeface="+mn-cs"/>
                        </a:rPr>
                        <a:t>Identifies external vulnerabilities on a monthly basis</a:t>
                      </a:r>
                    </a:p>
                  </a:txBody>
                  <a:tcPr marL="121920" marR="121920" marT="60960" marB="60960" anchor="ctr">
                    <a:noFill/>
                  </a:tcPr>
                </a:tc>
                <a:tc>
                  <a:txBody>
                    <a:bodyPr/>
                    <a:lstStyle/>
                    <a:p>
                      <a:r>
                        <a:rPr lang="en-US" sz="1400" kern="1200">
                          <a:solidFill>
                            <a:schemeClr val="bg1"/>
                          </a:solidFill>
                          <a:latin typeface="Open Sans"/>
                          <a:ea typeface="+mn-ea"/>
                          <a:cs typeface="+mn-cs"/>
                        </a:rPr>
                        <a:t>Free</a:t>
                      </a:r>
                    </a:p>
                  </a:txBody>
                  <a:tcPr marL="121920" marR="121920" marT="60960" marB="60960" anchor="ctr">
                    <a:noFill/>
                  </a:tcPr>
                </a:tc>
                <a:extLst>
                  <a:ext uri="{0D108BD9-81ED-4DB2-BD59-A6C34878D82A}">
                    <a16:rowId xmlns:a16="http://schemas.microsoft.com/office/drawing/2014/main" val="197481668"/>
                  </a:ext>
                </a:extLst>
              </a:tr>
              <a:tr h="910054">
                <a:tc>
                  <a:txBody>
                    <a:bodyPr/>
                    <a:lstStyle/>
                    <a:p>
                      <a:r>
                        <a:rPr lang="en-US" sz="1400" kern="1200">
                          <a:solidFill>
                            <a:schemeClr val="bg1"/>
                          </a:solidFill>
                          <a:latin typeface="Open Sans"/>
                          <a:ea typeface="+mn-ea"/>
                          <a:cs typeface="+mn-cs"/>
                        </a:rPr>
                        <a:t>Security Assessments</a:t>
                      </a:r>
                    </a:p>
                  </a:txBody>
                  <a:tcPr marL="121920" marR="121920" marT="60960" marB="60960" anchor="ctr">
                    <a:noFill/>
                  </a:tcPr>
                </a:tc>
                <a:tc>
                  <a:txBody>
                    <a:bodyPr/>
                    <a:lstStyle/>
                    <a:p>
                      <a:r>
                        <a:rPr lang="en-US" sz="1400" kern="1200">
                          <a:solidFill>
                            <a:schemeClr val="bg1"/>
                          </a:solidFill>
                          <a:latin typeface="Open Sans"/>
                          <a:ea typeface="+mn-ea"/>
                          <a:cs typeface="+mn-cs"/>
                        </a:rPr>
                        <a:t>Free with platform</a:t>
                      </a:r>
                    </a:p>
                  </a:txBody>
                  <a:tcPr marL="121920" marR="121920" marT="60960" marB="60960" anchor="ctr">
                    <a:noFill/>
                  </a:tcPr>
                </a:tc>
                <a:tc>
                  <a:txBody>
                    <a:bodyPr/>
                    <a:lstStyle/>
                    <a:p>
                      <a:r>
                        <a:rPr lang="en-US" sz="1400" kern="1200">
                          <a:solidFill>
                            <a:schemeClr val="bg1"/>
                          </a:solidFill>
                          <a:latin typeface="Open Sans"/>
                          <a:ea typeface="+mn-ea"/>
                          <a:cs typeface="+mn-cs"/>
                        </a:rPr>
                        <a:t>Dynamic security assessment in the platform to model security requirements and map out the best fit for Security Solutions</a:t>
                      </a:r>
                    </a:p>
                  </a:txBody>
                  <a:tcPr marL="121920" marR="121920" marT="60960" marB="60960" anchor="ctr">
                    <a:noFill/>
                  </a:tcPr>
                </a:tc>
                <a:tc>
                  <a:txBody>
                    <a:bodyPr/>
                    <a:lstStyle/>
                    <a:p>
                      <a:r>
                        <a:rPr lang="en-US" sz="1400" kern="1200">
                          <a:solidFill>
                            <a:schemeClr val="bg1"/>
                          </a:solidFill>
                          <a:latin typeface="Open Sans"/>
                          <a:ea typeface="+mn-ea"/>
                          <a:cs typeface="+mn-cs"/>
                        </a:rPr>
                        <a:t>Free</a:t>
                      </a:r>
                    </a:p>
                  </a:txBody>
                  <a:tcPr marL="121920" marR="121920" marT="60960" marB="60960" anchor="ctr">
                    <a:noFill/>
                  </a:tcPr>
                </a:tc>
                <a:extLst>
                  <a:ext uri="{0D108BD9-81ED-4DB2-BD59-A6C34878D82A}">
                    <a16:rowId xmlns:a16="http://schemas.microsoft.com/office/drawing/2014/main" val="1782135725"/>
                  </a:ext>
                </a:extLst>
              </a:tr>
              <a:tr h="1299845">
                <a:tc>
                  <a:txBody>
                    <a:bodyPr/>
                    <a:lstStyle/>
                    <a:p>
                      <a:r>
                        <a:rPr lang="en-US" sz="1400" kern="1200">
                          <a:solidFill>
                            <a:schemeClr val="bg1"/>
                          </a:solidFill>
                          <a:latin typeface="Open Sans"/>
                          <a:ea typeface="+mn-ea"/>
                          <a:cs typeface="+mn-cs"/>
                        </a:rPr>
                        <a:t>RiskRecon powered by Mastercard</a:t>
                      </a:r>
                    </a:p>
                  </a:txBody>
                  <a:tcPr marL="121920" marR="121920" marT="60960" marB="60960" anchor="ctr">
                    <a:noFill/>
                  </a:tcPr>
                </a:tc>
                <a:tc>
                  <a:txBody>
                    <a:bodyPr/>
                    <a:lstStyle/>
                    <a:p>
                      <a:r>
                        <a:rPr lang="en-US" sz="1400" kern="1200">
                          <a:solidFill>
                            <a:schemeClr val="bg1"/>
                          </a:solidFill>
                          <a:latin typeface="Open Sans"/>
                          <a:ea typeface="+mn-ea"/>
                          <a:cs typeface="+mn-cs"/>
                        </a:rPr>
                        <a:t>Free with platform</a:t>
                      </a:r>
                    </a:p>
                  </a:txBody>
                  <a:tcPr marL="121920" marR="121920" marT="60960" marB="60960" anchor="ctr">
                    <a:noFill/>
                  </a:tcPr>
                </a:tc>
                <a:tc>
                  <a:txBody>
                    <a:bodyPr/>
                    <a:lstStyle/>
                    <a:p>
                      <a:r>
                        <a:rPr lang="en-US" sz="1400" kern="1200">
                          <a:solidFill>
                            <a:schemeClr val="bg1"/>
                          </a:solidFill>
                          <a:latin typeface="Open Sans"/>
                          <a:ea typeface="+mn-ea"/>
                          <a:cs typeface="+mn-cs"/>
                        </a:rPr>
                        <a:t>Gain essential insights that enable effective resource allocation and strategic planning, enhancing your security measures and positioning your business as a trustworthy partner</a:t>
                      </a:r>
                    </a:p>
                  </a:txBody>
                  <a:tcPr marL="121920" marR="121920" marT="60960" marB="60960" anchor="ctr">
                    <a:noFill/>
                  </a:tcPr>
                </a:tc>
                <a:tc>
                  <a:txBody>
                    <a:bodyPr/>
                    <a:lstStyle/>
                    <a:p>
                      <a:r>
                        <a:rPr lang="en-US" sz="1400" kern="1200">
                          <a:solidFill>
                            <a:schemeClr val="bg1"/>
                          </a:solidFill>
                          <a:latin typeface="Open Sans"/>
                          <a:ea typeface="+mn-ea"/>
                          <a:cs typeface="+mn-cs"/>
                        </a:rPr>
                        <a:t>Free</a:t>
                      </a:r>
                    </a:p>
                  </a:txBody>
                  <a:tcPr marL="121920" marR="121920" marT="60960" marB="60960" anchor="ctr">
                    <a:noFill/>
                  </a:tcPr>
                </a:tc>
                <a:extLst>
                  <a:ext uri="{0D108BD9-81ED-4DB2-BD59-A6C34878D82A}">
                    <a16:rowId xmlns:a16="http://schemas.microsoft.com/office/drawing/2014/main" val="2400931122"/>
                  </a:ext>
                </a:extLst>
              </a:tr>
            </a:tbl>
          </a:graphicData>
        </a:graphic>
      </p:graphicFrame>
      <p:sp>
        <p:nvSpPr>
          <p:cNvPr id="4" name="Rectangle 3">
            <a:extLst>
              <a:ext uri="{FF2B5EF4-FFF2-40B4-BE49-F238E27FC236}">
                <a16:creationId xmlns:a16="http://schemas.microsoft.com/office/drawing/2014/main" id="{19EAD852-2944-A1C8-DB1C-A3094D11E564}"/>
              </a:ext>
            </a:extLst>
          </p:cNvPr>
          <p:cNvSpPr/>
          <p:nvPr/>
        </p:nvSpPr>
        <p:spPr>
          <a:xfrm>
            <a:off x="135853" y="156918"/>
            <a:ext cx="7792808" cy="615553"/>
          </a:xfrm>
          <a:prstGeom prst="rect">
            <a:avLst/>
          </a:prstGeom>
        </p:spPr>
        <p:txBody>
          <a:bodyPr wrap="square" lIns="121920" tIns="60960" rIns="121920" bIns="60960" anchor="t">
            <a:spAutoFit/>
          </a:bodyPr>
          <a:lstStyle/>
          <a:p>
            <a:pPr defTabSz="609585"/>
            <a:r>
              <a:rPr lang="en-GB" sz="3200" b="1">
                <a:solidFill>
                  <a:srgbClr val="93FEFF"/>
                </a:solidFill>
                <a:latin typeface="Open Sans Extrabold"/>
                <a:ea typeface="Open Sans Extrabold"/>
                <a:cs typeface="Open Sans Extrabold"/>
              </a:rPr>
              <a:t>Included Items for Members</a:t>
            </a:r>
            <a:endParaRPr lang="en-US" sz="2400">
              <a:solidFill>
                <a:prstClr val="black"/>
              </a:solidFill>
              <a:latin typeface="Arial" panose="020B0604020202020204"/>
            </a:endParaRPr>
          </a:p>
        </p:txBody>
      </p:sp>
    </p:spTree>
    <p:extLst>
      <p:ext uri="{BB962C8B-B14F-4D97-AF65-F5344CB8AC3E}">
        <p14:creationId xmlns:p14="http://schemas.microsoft.com/office/powerpoint/2010/main" val="2141114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imeline&#10;&#10;Description automatically generated">
            <a:extLst>
              <a:ext uri="{FF2B5EF4-FFF2-40B4-BE49-F238E27FC236}">
                <a16:creationId xmlns:a16="http://schemas.microsoft.com/office/drawing/2014/main" id="{A084DF19-6662-5542-5445-14F5325DCDFB}"/>
              </a:ext>
            </a:extLst>
          </p:cNvPr>
          <p:cNvPicPr>
            <a:picLocks noChangeAspect="1"/>
          </p:cNvPicPr>
          <p:nvPr/>
        </p:nvPicPr>
        <p:blipFill>
          <a:blip r:embed="rId2"/>
          <a:stretch>
            <a:fillRect/>
          </a:stretch>
        </p:blipFill>
        <p:spPr>
          <a:xfrm>
            <a:off x="3939645" y="151111"/>
            <a:ext cx="8252355" cy="6555778"/>
          </a:xfrm>
          <a:prstGeom prst="rect">
            <a:avLst/>
          </a:prstGeom>
        </p:spPr>
      </p:pic>
      <p:sp>
        <p:nvSpPr>
          <p:cNvPr id="4" name="TextBox 3">
            <a:extLst>
              <a:ext uri="{FF2B5EF4-FFF2-40B4-BE49-F238E27FC236}">
                <a16:creationId xmlns:a16="http://schemas.microsoft.com/office/drawing/2014/main" id="{6B88D68B-9BAC-AEBC-8155-CE18F74A236A}"/>
              </a:ext>
            </a:extLst>
          </p:cNvPr>
          <p:cNvSpPr txBox="1"/>
          <p:nvPr/>
        </p:nvSpPr>
        <p:spPr>
          <a:xfrm>
            <a:off x="548009" y="1815014"/>
            <a:ext cx="3040384" cy="1384995"/>
          </a:xfrm>
          <a:prstGeom prst="rect">
            <a:avLst/>
          </a:prstGeom>
          <a:noFill/>
        </p:spPr>
        <p:txBody>
          <a:bodyPr wrap="square" rtlCol="0">
            <a:spAutoFit/>
          </a:bodyPr>
          <a:lstStyle/>
          <a:p>
            <a:r>
              <a:rPr lang="en-US" sz="2800" b="1">
                <a:solidFill>
                  <a:schemeClr val="bg1"/>
                </a:solidFill>
                <a:latin typeface="Open Sans" panose="020B0606030504020204" pitchFamily="34" charset="0"/>
                <a:ea typeface="Open Sans" panose="020B0606030504020204" pitchFamily="34" charset="0"/>
                <a:cs typeface="Open Sans" panose="020B0606030504020204" pitchFamily="34" charset="0"/>
              </a:rPr>
              <a:t>Simplified &amp; Transparent Pricing</a:t>
            </a:r>
          </a:p>
        </p:txBody>
      </p:sp>
      <p:sp>
        <p:nvSpPr>
          <p:cNvPr id="5" name="TextBox 4">
            <a:extLst>
              <a:ext uri="{FF2B5EF4-FFF2-40B4-BE49-F238E27FC236}">
                <a16:creationId xmlns:a16="http://schemas.microsoft.com/office/drawing/2014/main" id="{69350DB4-4281-3DF7-CE0A-2DA81D15511A}"/>
              </a:ext>
            </a:extLst>
          </p:cNvPr>
          <p:cNvSpPr txBox="1"/>
          <p:nvPr/>
        </p:nvSpPr>
        <p:spPr>
          <a:xfrm>
            <a:off x="548009" y="3429000"/>
            <a:ext cx="3723229" cy="338554"/>
          </a:xfrm>
          <a:prstGeom prst="rect">
            <a:avLst/>
          </a:prstGeom>
          <a:noFill/>
        </p:spPr>
        <p:txBody>
          <a:bodyPr wrap="square" rtlCol="0">
            <a:spAutoFit/>
          </a:bodyPr>
          <a:lstStyle/>
          <a:p>
            <a:r>
              <a:rPr lang="en-US" sz="1600" b="1">
                <a:solidFill>
                  <a:srgbClr val="95FFFF"/>
                </a:solidFill>
                <a:latin typeface="Open Sans" panose="020B0606030504020204" pitchFamily="34" charset="0"/>
                <a:ea typeface="Open Sans" panose="020B0606030504020204" pitchFamily="34" charset="0"/>
                <a:cs typeface="Open Sans" panose="020B0606030504020204" pitchFamily="34" charset="0"/>
              </a:rPr>
              <a:t>Game-changing for Cybersecurity</a:t>
            </a:r>
          </a:p>
        </p:txBody>
      </p:sp>
    </p:spTree>
    <p:extLst>
      <p:ext uri="{BB962C8B-B14F-4D97-AF65-F5344CB8AC3E}">
        <p14:creationId xmlns:p14="http://schemas.microsoft.com/office/powerpoint/2010/main" val="515269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8AFEC-B0CE-85FA-5EEC-591BC247500D}"/>
              </a:ext>
            </a:extLst>
          </p:cNvPr>
          <p:cNvSpPr/>
          <p:nvPr/>
        </p:nvSpPr>
        <p:spPr>
          <a:xfrm>
            <a:off x="282157" y="276936"/>
            <a:ext cx="5870480" cy="615553"/>
          </a:xfrm>
          <a:prstGeom prst="rect">
            <a:avLst/>
          </a:prstGeom>
        </p:spPr>
        <p:txBody>
          <a:bodyPr wrap="square" lIns="121920" tIns="60960" rIns="121920" bIns="60960" anchor="t">
            <a:spAutoFit/>
          </a:bodyPr>
          <a:lstStyle/>
          <a:p>
            <a:r>
              <a:rPr lang="en-GB" sz="3200" b="1">
                <a:solidFill>
                  <a:srgbClr val="93FEFF"/>
                </a:solidFill>
                <a:latin typeface="Open Sans Extrabold"/>
                <a:ea typeface="Open Sans Extrabold"/>
                <a:cs typeface="Open Sans Extrabold"/>
              </a:rPr>
              <a:t>Proposal</a:t>
            </a:r>
            <a:endParaRPr lang="en-US" sz="2400"/>
          </a:p>
        </p:txBody>
      </p:sp>
      <p:graphicFrame>
        <p:nvGraphicFramePr>
          <p:cNvPr id="4" name="Table 3">
            <a:extLst>
              <a:ext uri="{FF2B5EF4-FFF2-40B4-BE49-F238E27FC236}">
                <a16:creationId xmlns:a16="http://schemas.microsoft.com/office/drawing/2014/main" id="{F3816ECB-50E3-3BF5-17CF-B8800A3AA1E3}"/>
              </a:ext>
            </a:extLst>
          </p:cNvPr>
          <p:cNvGraphicFramePr>
            <a:graphicFrameLocks noGrp="1"/>
          </p:cNvGraphicFramePr>
          <p:nvPr>
            <p:extLst>
              <p:ext uri="{D42A27DB-BD31-4B8C-83A1-F6EECF244321}">
                <p14:modId xmlns:p14="http://schemas.microsoft.com/office/powerpoint/2010/main" val="4140752496"/>
              </p:ext>
            </p:extLst>
          </p:nvPr>
        </p:nvGraphicFramePr>
        <p:xfrm>
          <a:off x="396656" y="1189972"/>
          <a:ext cx="11399342" cy="2616270"/>
        </p:xfrm>
        <a:graphic>
          <a:graphicData uri="http://schemas.openxmlformats.org/drawingml/2006/table">
            <a:tbl>
              <a:tblPr firstRow="1" bandRow="1">
                <a:tableStyleId>{5C22544A-7EE6-4342-B048-85BDC9FD1C3A}</a:tableStyleId>
              </a:tblPr>
              <a:tblGrid>
                <a:gridCol w="3085839">
                  <a:extLst>
                    <a:ext uri="{9D8B030D-6E8A-4147-A177-3AD203B41FA5}">
                      <a16:colId xmlns:a16="http://schemas.microsoft.com/office/drawing/2014/main" val="421826397"/>
                    </a:ext>
                  </a:extLst>
                </a:gridCol>
                <a:gridCol w="1473899">
                  <a:extLst>
                    <a:ext uri="{9D8B030D-6E8A-4147-A177-3AD203B41FA5}">
                      <a16:colId xmlns:a16="http://schemas.microsoft.com/office/drawing/2014/main" val="1713357581"/>
                    </a:ext>
                  </a:extLst>
                </a:gridCol>
                <a:gridCol w="2279868">
                  <a:extLst>
                    <a:ext uri="{9D8B030D-6E8A-4147-A177-3AD203B41FA5}">
                      <a16:colId xmlns:a16="http://schemas.microsoft.com/office/drawing/2014/main" val="1890512658"/>
                    </a:ext>
                  </a:extLst>
                </a:gridCol>
                <a:gridCol w="2279868">
                  <a:extLst>
                    <a:ext uri="{9D8B030D-6E8A-4147-A177-3AD203B41FA5}">
                      <a16:colId xmlns:a16="http://schemas.microsoft.com/office/drawing/2014/main" val="2396578569"/>
                    </a:ext>
                  </a:extLst>
                </a:gridCol>
                <a:gridCol w="2279868">
                  <a:extLst>
                    <a:ext uri="{9D8B030D-6E8A-4147-A177-3AD203B41FA5}">
                      <a16:colId xmlns:a16="http://schemas.microsoft.com/office/drawing/2014/main" val="1205569592"/>
                    </a:ext>
                  </a:extLst>
                </a:gridCol>
              </a:tblGrid>
              <a:tr h="784881">
                <a:tc>
                  <a:txBody>
                    <a:bodyPr/>
                    <a:lstStyle/>
                    <a:p>
                      <a:pPr algn="ctr" fontAlgn="t"/>
                      <a:r>
                        <a:rPr lang="en-US" sz="2100">
                          <a:solidFill>
                            <a:schemeClr val="bg1"/>
                          </a:solidFill>
                          <a:effectLst/>
                          <a:latin typeface="Open Sans"/>
                        </a:rPr>
                        <a:t>Solution</a:t>
                      </a:r>
                    </a:p>
                  </a:txBody>
                  <a:tcPr marL="121920" marR="121920" marT="60960" marB="60960">
                    <a:lnL>
                      <a:noFill/>
                    </a:lnL>
                    <a:lnR>
                      <a:noFill/>
                    </a:lnR>
                    <a:lnT>
                      <a:noFill/>
                    </a:lnT>
                    <a:lnB w="9525" cap="flat" cmpd="sng" algn="ctr">
                      <a:solidFill>
                        <a:srgbClr val="DFE3EB"/>
                      </a:solidFill>
                      <a:prstDash val="solid"/>
                      <a:round/>
                      <a:headEnd type="none" w="med" len="med"/>
                      <a:tailEnd type="none" w="med" len="med"/>
                    </a:lnB>
                    <a:noFill/>
                  </a:tcPr>
                </a:tc>
                <a:tc>
                  <a:txBody>
                    <a:bodyPr/>
                    <a:lstStyle/>
                    <a:p>
                      <a:pPr algn="ctr" fontAlgn="t"/>
                      <a:r>
                        <a:rPr lang="en-US" sz="2100">
                          <a:solidFill>
                            <a:schemeClr val="bg1"/>
                          </a:solidFill>
                          <a:effectLst/>
                          <a:latin typeface="Open Sans"/>
                        </a:rPr>
                        <a:t>Quantity</a:t>
                      </a:r>
                    </a:p>
                  </a:txBody>
                  <a:tcPr marL="121920" marR="121920" marT="60960" marB="60960">
                    <a:lnL>
                      <a:noFill/>
                    </a:lnL>
                    <a:lnR>
                      <a:noFill/>
                    </a:lnR>
                    <a:lnT>
                      <a:noFill/>
                    </a:lnT>
                    <a:lnB w="9525" cap="flat" cmpd="sng" algn="ctr">
                      <a:solidFill>
                        <a:srgbClr val="DFE3EB"/>
                      </a:solidFill>
                      <a:prstDash val="solid"/>
                      <a:round/>
                      <a:headEnd type="none" w="med" len="med"/>
                      <a:tailEnd type="none" w="med" len="med"/>
                    </a:lnB>
                    <a:noFill/>
                  </a:tcPr>
                </a:tc>
                <a:tc>
                  <a:txBody>
                    <a:bodyPr/>
                    <a:lstStyle/>
                    <a:p>
                      <a:pPr algn="ctr" fontAlgn="t"/>
                      <a:r>
                        <a:rPr lang="en-US" sz="2100">
                          <a:solidFill>
                            <a:schemeClr val="bg1"/>
                          </a:solidFill>
                          <a:effectLst/>
                          <a:latin typeface="Open Sans"/>
                        </a:rPr>
                        <a:t>Term (Months)</a:t>
                      </a:r>
                    </a:p>
                  </a:txBody>
                  <a:tcPr marL="121920" marR="121920" marT="60960" marB="60960">
                    <a:lnL>
                      <a:noFill/>
                    </a:lnL>
                    <a:lnR>
                      <a:noFill/>
                    </a:lnR>
                    <a:lnT>
                      <a:noFill/>
                    </a:lnT>
                    <a:lnB w="9525" cap="flat" cmpd="sng" algn="ctr">
                      <a:solidFill>
                        <a:srgbClr val="DFE3EB"/>
                      </a:solidFill>
                      <a:prstDash val="solid"/>
                      <a:round/>
                      <a:headEnd type="none" w="med" len="med"/>
                      <a:tailEnd type="none" w="med" len="med"/>
                    </a:lnB>
                    <a:noFill/>
                  </a:tcPr>
                </a:tc>
                <a:tc>
                  <a:txBody>
                    <a:bodyPr/>
                    <a:lstStyle/>
                    <a:p>
                      <a:pPr algn="ctr" fontAlgn="t"/>
                      <a:r>
                        <a:rPr lang="en-US" sz="2100">
                          <a:solidFill>
                            <a:schemeClr val="bg1"/>
                          </a:solidFill>
                          <a:effectLst/>
                          <a:latin typeface="Open Sans"/>
                        </a:rPr>
                        <a:t>List Price</a:t>
                      </a:r>
                    </a:p>
                  </a:txBody>
                  <a:tcPr marL="121920" marR="121920" marT="60960" marB="60960">
                    <a:lnL>
                      <a:noFill/>
                    </a:lnL>
                    <a:lnR>
                      <a:noFill/>
                    </a:lnR>
                    <a:lnT>
                      <a:noFill/>
                    </a:lnT>
                    <a:lnB w="9525" cap="flat" cmpd="sng" algn="ctr">
                      <a:solidFill>
                        <a:srgbClr val="DFE3EB"/>
                      </a:solidFill>
                      <a:prstDash val="solid"/>
                      <a:round/>
                      <a:headEnd type="none" w="med" len="med"/>
                      <a:tailEnd type="none" w="med" len="med"/>
                    </a:lnB>
                    <a:noFill/>
                  </a:tcPr>
                </a:tc>
                <a:tc>
                  <a:txBody>
                    <a:bodyPr/>
                    <a:lstStyle/>
                    <a:p>
                      <a:pPr algn="ctr" fontAlgn="t"/>
                      <a:r>
                        <a:rPr lang="en-US" sz="2100">
                          <a:solidFill>
                            <a:schemeClr val="bg1"/>
                          </a:solidFill>
                          <a:effectLst/>
                          <a:latin typeface="Open Sans"/>
                        </a:rPr>
                        <a:t>Total</a:t>
                      </a:r>
                    </a:p>
                  </a:txBody>
                  <a:tcPr marL="121920" marR="121920" marT="60960" marB="60960">
                    <a:lnL>
                      <a:noFill/>
                    </a:lnL>
                    <a:lnR>
                      <a:noFill/>
                    </a:lnR>
                    <a:lnT>
                      <a:noFill/>
                    </a:lnT>
                    <a:lnB w="9525" cap="flat" cmpd="sng" algn="ctr">
                      <a:solidFill>
                        <a:srgbClr val="DFE3EB"/>
                      </a:solidFill>
                      <a:prstDash val="solid"/>
                      <a:round/>
                      <a:headEnd type="none" w="med" len="med"/>
                      <a:tailEnd type="none" w="med" len="med"/>
                    </a:lnB>
                    <a:noFill/>
                  </a:tcPr>
                </a:tc>
                <a:extLst>
                  <a:ext uri="{0D108BD9-81ED-4DB2-BD59-A6C34878D82A}">
                    <a16:rowId xmlns:a16="http://schemas.microsoft.com/office/drawing/2014/main" val="4207858757"/>
                  </a:ext>
                </a:extLst>
              </a:tr>
              <a:tr h="988369">
                <a:tc>
                  <a:txBody>
                    <a:bodyPr/>
                    <a:lstStyle/>
                    <a:p>
                      <a:pPr fontAlgn="t"/>
                      <a:r>
                        <a:rPr lang="en-US" sz="1500">
                          <a:solidFill>
                            <a:schemeClr val="bg1"/>
                          </a:solidFill>
                          <a:effectLst/>
                          <a:latin typeface="Open Sans"/>
                        </a:rPr>
                        <a:t>Threat &amp; Vulnerability Management</a:t>
                      </a:r>
                    </a:p>
                  </a:txBody>
                  <a:tcPr marL="121920" marR="121920" marT="60960" marB="60960">
                    <a:lnL w="12700" cap="flat" cmpd="sng" algn="ctr">
                      <a:solidFill>
                        <a:srgbClr val="DFE3EB"/>
                      </a:solidFill>
                      <a:prstDash val="solid"/>
                      <a:round/>
                      <a:headEnd type="none" w="med" len="med"/>
                      <a:tailEnd type="none" w="med" len="med"/>
                    </a:lnL>
                    <a:lnR w="12700" cap="flat" cmpd="sng" algn="ctr">
                      <a:solidFill>
                        <a:srgbClr val="DFE3EB"/>
                      </a:solidFill>
                      <a:prstDash val="solid"/>
                      <a:round/>
                      <a:headEnd type="none" w="med" len="med"/>
                      <a:tailEnd type="none" w="med" len="med"/>
                    </a:lnR>
                    <a:lnT w="9525" cap="flat" cmpd="sng" algn="ctr">
                      <a:solidFill>
                        <a:srgbClr val="DFE3EB"/>
                      </a:solidFill>
                      <a:prstDash val="solid"/>
                      <a:round/>
                      <a:headEnd type="none" w="med" len="med"/>
                      <a:tailEnd type="none" w="med" len="med"/>
                    </a:lnT>
                    <a:lnB w="9525" cap="flat" cmpd="sng" algn="ctr">
                      <a:solidFill>
                        <a:srgbClr val="DFE3EB"/>
                      </a:solidFill>
                      <a:prstDash val="solid"/>
                      <a:round/>
                      <a:headEnd type="none" w="med" len="med"/>
                      <a:tailEnd type="none" w="med" len="med"/>
                    </a:lnB>
                    <a:noFill/>
                  </a:tcPr>
                </a:tc>
                <a:tc>
                  <a:txBody>
                    <a:bodyPr/>
                    <a:lstStyle/>
                    <a:p>
                      <a:pPr algn="r" fontAlgn="t"/>
                      <a:r>
                        <a:rPr lang="en-US" sz="1500">
                          <a:solidFill>
                            <a:schemeClr val="bg1"/>
                          </a:solidFill>
                          <a:effectLst/>
                          <a:latin typeface="Open Sans"/>
                        </a:rPr>
                        <a:t>50</a:t>
                      </a:r>
                    </a:p>
                  </a:txBody>
                  <a:tcPr marL="121920" marR="121920" marT="60960" marB="60960">
                    <a:lnL w="12700" cap="flat" cmpd="sng" algn="ctr">
                      <a:solidFill>
                        <a:srgbClr val="DFE3EB"/>
                      </a:solidFill>
                      <a:prstDash val="solid"/>
                      <a:round/>
                      <a:headEnd type="none" w="med" len="med"/>
                      <a:tailEnd type="none" w="med" len="med"/>
                    </a:lnL>
                    <a:lnR w="12700" cap="flat" cmpd="sng" algn="ctr">
                      <a:solidFill>
                        <a:srgbClr val="DFE3EB"/>
                      </a:solidFill>
                      <a:prstDash val="solid"/>
                      <a:round/>
                      <a:headEnd type="none" w="med" len="med"/>
                      <a:tailEnd type="none" w="med" len="med"/>
                    </a:lnR>
                    <a:lnT w="9525" cap="flat" cmpd="sng" algn="ctr">
                      <a:solidFill>
                        <a:srgbClr val="DFE3EB"/>
                      </a:solidFill>
                      <a:prstDash val="solid"/>
                      <a:round/>
                      <a:headEnd type="none" w="med" len="med"/>
                      <a:tailEnd type="none" w="med" len="med"/>
                    </a:lnT>
                    <a:lnB w="9525" cap="flat" cmpd="sng" algn="ctr">
                      <a:solidFill>
                        <a:srgbClr val="DFE3EB"/>
                      </a:solidFill>
                      <a:prstDash val="solid"/>
                      <a:round/>
                      <a:headEnd type="none" w="med" len="med"/>
                      <a:tailEnd type="none" w="med" len="med"/>
                    </a:lnB>
                    <a:noFill/>
                  </a:tcPr>
                </a:tc>
                <a:tc>
                  <a:txBody>
                    <a:bodyPr/>
                    <a:lstStyle/>
                    <a:p>
                      <a:pPr algn="r" fontAlgn="t"/>
                      <a:r>
                        <a:rPr lang="en-US" sz="1500">
                          <a:solidFill>
                            <a:schemeClr val="bg1"/>
                          </a:solidFill>
                          <a:effectLst/>
                          <a:latin typeface="Open Sans"/>
                        </a:rPr>
                        <a:t>12</a:t>
                      </a:r>
                    </a:p>
                  </a:txBody>
                  <a:tcPr marL="121920" marR="121920" marT="60960" marB="60960">
                    <a:lnL w="12700" cap="flat" cmpd="sng" algn="ctr">
                      <a:solidFill>
                        <a:srgbClr val="DFE3EB"/>
                      </a:solidFill>
                      <a:prstDash val="solid"/>
                      <a:round/>
                      <a:headEnd type="none" w="med" len="med"/>
                      <a:tailEnd type="none" w="med" len="med"/>
                    </a:lnL>
                    <a:lnR w="12700" cap="flat" cmpd="sng" algn="ctr">
                      <a:solidFill>
                        <a:srgbClr val="DFE3EB"/>
                      </a:solidFill>
                      <a:prstDash val="solid"/>
                      <a:round/>
                      <a:headEnd type="none" w="med" len="med"/>
                      <a:tailEnd type="none" w="med" len="med"/>
                    </a:lnR>
                    <a:lnT w="9525" cap="flat" cmpd="sng" algn="ctr">
                      <a:solidFill>
                        <a:srgbClr val="DFE3EB"/>
                      </a:solidFill>
                      <a:prstDash val="solid"/>
                      <a:round/>
                      <a:headEnd type="none" w="med" len="med"/>
                      <a:tailEnd type="none" w="med" len="med"/>
                    </a:lnT>
                    <a:lnB w="9525" cap="flat" cmpd="sng" algn="ctr">
                      <a:solidFill>
                        <a:srgbClr val="DFE3EB"/>
                      </a:solidFill>
                      <a:prstDash val="solid"/>
                      <a:round/>
                      <a:headEnd type="none" w="med" len="med"/>
                      <a:tailEnd type="none" w="med" len="med"/>
                    </a:lnB>
                    <a:noFill/>
                  </a:tcPr>
                </a:tc>
                <a:tc>
                  <a:txBody>
                    <a:bodyPr/>
                    <a:lstStyle/>
                    <a:p>
                      <a:pPr algn="r" fontAlgn="t"/>
                      <a:r>
                        <a:rPr lang="en-US" sz="1500">
                          <a:solidFill>
                            <a:schemeClr val="bg1"/>
                          </a:solidFill>
                          <a:effectLst/>
                          <a:latin typeface="Open Sans"/>
                        </a:rPr>
                        <a:t>$27.50 / month</a:t>
                      </a:r>
                    </a:p>
                  </a:txBody>
                  <a:tcPr marL="121920" marR="121920" marT="60960" marB="60960">
                    <a:lnL w="12700" cap="flat" cmpd="sng" algn="ctr">
                      <a:solidFill>
                        <a:srgbClr val="DFE3EB"/>
                      </a:solidFill>
                      <a:prstDash val="solid"/>
                      <a:round/>
                      <a:headEnd type="none" w="med" len="med"/>
                      <a:tailEnd type="none" w="med" len="med"/>
                    </a:lnL>
                    <a:lnR w="12700" cap="flat" cmpd="sng" algn="ctr">
                      <a:solidFill>
                        <a:srgbClr val="DFE3EB"/>
                      </a:solidFill>
                      <a:prstDash val="solid"/>
                      <a:round/>
                      <a:headEnd type="none" w="med" len="med"/>
                      <a:tailEnd type="none" w="med" len="med"/>
                    </a:lnR>
                    <a:lnT w="9525" cap="flat" cmpd="sng" algn="ctr">
                      <a:solidFill>
                        <a:srgbClr val="DFE3EB"/>
                      </a:solidFill>
                      <a:prstDash val="solid"/>
                      <a:round/>
                      <a:headEnd type="none" w="med" len="med"/>
                      <a:tailEnd type="none" w="med" len="med"/>
                    </a:lnT>
                    <a:lnB w="9525" cap="flat" cmpd="sng" algn="ctr">
                      <a:solidFill>
                        <a:srgbClr val="DFE3EB"/>
                      </a:solidFill>
                      <a:prstDash val="solid"/>
                      <a:round/>
                      <a:headEnd type="none" w="med" len="med"/>
                      <a:tailEnd type="none" w="med" len="med"/>
                    </a:lnB>
                    <a:noFill/>
                  </a:tcPr>
                </a:tc>
                <a:tc>
                  <a:txBody>
                    <a:bodyPr/>
                    <a:lstStyle/>
                    <a:p>
                      <a:pPr algn="r" fontAlgn="t"/>
                      <a:r>
                        <a:rPr lang="en-US" sz="1500">
                          <a:solidFill>
                            <a:schemeClr val="bg1"/>
                          </a:solidFill>
                          <a:effectLst/>
                          <a:latin typeface="Open Sans"/>
                        </a:rPr>
                        <a:t>$1,375.00 / month </a:t>
                      </a:r>
                      <a:endParaRPr lang="en-US" sz="3200"/>
                    </a:p>
                    <a:p>
                      <a:pPr lvl="0" algn="r">
                        <a:buNone/>
                      </a:pPr>
                      <a:r>
                        <a:rPr lang="en-US" sz="1500">
                          <a:solidFill>
                            <a:schemeClr val="bg1"/>
                          </a:solidFill>
                          <a:effectLst/>
                          <a:latin typeface="Open Sans"/>
                        </a:rPr>
                        <a:t>for 1 year</a:t>
                      </a:r>
                    </a:p>
                  </a:txBody>
                  <a:tcPr marL="121920" marR="121920" marT="60960" marB="60960">
                    <a:lnL w="12700" cap="flat" cmpd="sng" algn="ctr">
                      <a:solidFill>
                        <a:srgbClr val="DFE3EB"/>
                      </a:solidFill>
                      <a:prstDash val="solid"/>
                      <a:round/>
                      <a:headEnd type="none" w="med" len="med"/>
                      <a:tailEnd type="none" w="med" len="med"/>
                    </a:lnL>
                    <a:lnR w="12700" cap="flat" cmpd="sng" algn="ctr">
                      <a:solidFill>
                        <a:srgbClr val="DFE3EB"/>
                      </a:solidFill>
                      <a:prstDash val="solid"/>
                      <a:round/>
                      <a:headEnd type="none" w="med" len="med"/>
                      <a:tailEnd type="none" w="med" len="med"/>
                    </a:lnR>
                    <a:lnT w="9525" cap="flat" cmpd="sng" algn="ctr">
                      <a:solidFill>
                        <a:srgbClr val="DFE3EB"/>
                      </a:solidFill>
                      <a:prstDash val="solid"/>
                      <a:round/>
                      <a:headEnd type="none" w="med" len="med"/>
                      <a:tailEnd type="none" w="med" len="med"/>
                    </a:lnT>
                    <a:lnB w="9525" cap="flat" cmpd="sng" algn="ctr">
                      <a:solidFill>
                        <a:srgbClr val="DFE3EB"/>
                      </a:solidFill>
                      <a:prstDash val="solid"/>
                      <a:round/>
                      <a:headEnd type="none" w="med" len="med"/>
                      <a:tailEnd type="none" w="med" len="med"/>
                    </a:lnB>
                    <a:noFill/>
                  </a:tcPr>
                </a:tc>
                <a:extLst>
                  <a:ext uri="{0D108BD9-81ED-4DB2-BD59-A6C34878D82A}">
                    <a16:rowId xmlns:a16="http://schemas.microsoft.com/office/drawing/2014/main" val="1374675538"/>
                  </a:ext>
                </a:extLst>
              </a:tr>
              <a:tr h="843020">
                <a:tc>
                  <a:txBody>
                    <a:bodyPr/>
                    <a:lstStyle/>
                    <a:p>
                      <a:pPr fontAlgn="t"/>
                      <a:r>
                        <a:rPr lang="en-US" sz="1500">
                          <a:solidFill>
                            <a:schemeClr val="bg1"/>
                          </a:solidFill>
                          <a:effectLst/>
                          <a:latin typeface="Open Sans"/>
                        </a:rPr>
                        <a:t>Secure Endpoint Management</a:t>
                      </a:r>
                    </a:p>
                  </a:txBody>
                  <a:tcPr marL="121920" marR="121920" marT="60960" marB="60960">
                    <a:lnL w="12700" cap="flat" cmpd="sng" algn="ctr">
                      <a:solidFill>
                        <a:srgbClr val="DFE3EB"/>
                      </a:solidFill>
                      <a:prstDash val="solid"/>
                      <a:round/>
                      <a:headEnd type="none" w="med" len="med"/>
                      <a:tailEnd type="none" w="med" len="med"/>
                    </a:lnL>
                    <a:lnR w="12700" cap="flat" cmpd="sng" algn="ctr">
                      <a:solidFill>
                        <a:srgbClr val="DFE3EB"/>
                      </a:solidFill>
                      <a:prstDash val="solid"/>
                      <a:round/>
                      <a:headEnd type="none" w="med" len="med"/>
                      <a:tailEnd type="none" w="med" len="med"/>
                    </a:lnR>
                    <a:lnT w="9525" cap="flat" cmpd="sng" algn="ctr">
                      <a:solidFill>
                        <a:srgbClr val="DFE3EB"/>
                      </a:solidFill>
                      <a:prstDash val="solid"/>
                      <a:round/>
                      <a:headEnd type="none" w="med" len="med"/>
                      <a:tailEnd type="none" w="med" len="med"/>
                    </a:lnT>
                    <a:lnB w="9525" cap="flat" cmpd="sng" algn="ctr">
                      <a:solidFill>
                        <a:srgbClr val="DFE3EB"/>
                      </a:solidFill>
                      <a:prstDash val="solid"/>
                      <a:round/>
                      <a:headEnd type="none" w="med" len="med"/>
                      <a:tailEnd type="none" w="med" len="med"/>
                    </a:lnB>
                    <a:noFill/>
                  </a:tcPr>
                </a:tc>
                <a:tc>
                  <a:txBody>
                    <a:bodyPr/>
                    <a:lstStyle/>
                    <a:p>
                      <a:pPr algn="r" fontAlgn="t"/>
                      <a:r>
                        <a:rPr lang="en-US" sz="1500">
                          <a:solidFill>
                            <a:schemeClr val="bg1"/>
                          </a:solidFill>
                          <a:effectLst/>
                          <a:latin typeface="Open Sans"/>
                        </a:rPr>
                        <a:t>50</a:t>
                      </a:r>
                    </a:p>
                  </a:txBody>
                  <a:tcPr marL="121920" marR="121920" marT="60960" marB="60960">
                    <a:lnL w="12700" cap="flat" cmpd="sng" algn="ctr">
                      <a:solidFill>
                        <a:srgbClr val="DFE3EB"/>
                      </a:solidFill>
                      <a:prstDash val="solid"/>
                      <a:round/>
                      <a:headEnd type="none" w="med" len="med"/>
                      <a:tailEnd type="none" w="med" len="med"/>
                    </a:lnL>
                    <a:lnR w="12700" cap="flat" cmpd="sng" algn="ctr">
                      <a:solidFill>
                        <a:srgbClr val="DFE3EB"/>
                      </a:solidFill>
                      <a:prstDash val="solid"/>
                      <a:round/>
                      <a:headEnd type="none" w="med" len="med"/>
                      <a:tailEnd type="none" w="med" len="med"/>
                    </a:lnR>
                    <a:lnT w="9525" cap="flat" cmpd="sng" algn="ctr">
                      <a:solidFill>
                        <a:srgbClr val="DFE3EB"/>
                      </a:solidFill>
                      <a:prstDash val="solid"/>
                      <a:round/>
                      <a:headEnd type="none" w="med" len="med"/>
                      <a:tailEnd type="none" w="med" len="med"/>
                    </a:lnT>
                    <a:lnB w="9525" cap="flat" cmpd="sng" algn="ctr">
                      <a:solidFill>
                        <a:srgbClr val="DFE3EB"/>
                      </a:solidFill>
                      <a:prstDash val="solid"/>
                      <a:round/>
                      <a:headEnd type="none" w="med" len="med"/>
                      <a:tailEnd type="none" w="med" len="med"/>
                    </a:lnB>
                    <a:noFill/>
                  </a:tcPr>
                </a:tc>
                <a:tc>
                  <a:txBody>
                    <a:bodyPr/>
                    <a:lstStyle/>
                    <a:p>
                      <a:pPr algn="r" fontAlgn="t"/>
                      <a:r>
                        <a:rPr lang="en-US" sz="1500">
                          <a:solidFill>
                            <a:schemeClr val="bg1"/>
                          </a:solidFill>
                          <a:effectLst/>
                          <a:latin typeface="Open Sans"/>
                        </a:rPr>
                        <a:t>12</a:t>
                      </a:r>
                    </a:p>
                  </a:txBody>
                  <a:tcPr marL="121920" marR="121920" marT="60960" marB="60960">
                    <a:lnL w="12700" cap="flat" cmpd="sng" algn="ctr">
                      <a:solidFill>
                        <a:srgbClr val="DFE3EB"/>
                      </a:solidFill>
                      <a:prstDash val="solid"/>
                      <a:round/>
                      <a:headEnd type="none" w="med" len="med"/>
                      <a:tailEnd type="none" w="med" len="med"/>
                    </a:lnL>
                    <a:lnR w="12700" cap="flat" cmpd="sng" algn="ctr">
                      <a:solidFill>
                        <a:srgbClr val="DFE3EB"/>
                      </a:solidFill>
                      <a:prstDash val="solid"/>
                      <a:round/>
                      <a:headEnd type="none" w="med" len="med"/>
                      <a:tailEnd type="none" w="med" len="med"/>
                    </a:lnR>
                    <a:lnT w="9525" cap="flat" cmpd="sng" algn="ctr">
                      <a:solidFill>
                        <a:srgbClr val="DFE3EB"/>
                      </a:solidFill>
                      <a:prstDash val="solid"/>
                      <a:round/>
                      <a:headEnd type="none" w="med" len="med"/>
                      <a:tailEnd type="none" w="med" len="med"/>
                    </a:lnT>
                    <a:lnB w="9525" cap="flat" cmpd="sng" algn="ctr">
                      <a:solidFill>
                        <a:srgbClr val="DFE3EB"/>
                      </a:solidFill>
                      <a:prstDash val="solid"/>
                      <a:round/>
                      <a:headEnd type="none" w="med" len="med"/>
                      <a:tailEnd type="none" w="med" len="med"/>
                    </a:lnB>
                    <a:noFill/>
                  </a:tcPr>
                </a:tc>
                <a:tc>
                  <a:txBody>
                    <a:bodyPr/>
                    <a:lstStyle/>
                    <a:p>
                      <a:pPr algn="r" fontAlgn="t"/>
                      <a:r>
                        <a:rPr lang="en-US" sz="1500">
                          <a:solidFill>
                            <a:schemeClr val="bg1"/>
                          </a:solidFill>
                          <a:effectLst/>
                          <a:latin typeface="Open Sans"/>
                        </a:rPr>
                        <a:t>$27.50 / month</a:t>
                      </a:r>
                    </a:p>
                  </a:txBody>
                  <a:tcPr marL="121920" marR="121920" marT="60960" marB="60960">
                    <a:lnL w="12700" cap="flat" cmpd="sng" algn="ctr">
                      <a:solidFill>
                        <a:srgbClr val="DFE3EB"/>
                      </a:solidFill>
                      <a:prstDash val="solid"/>
                      <a:round/>
                      <a:headEnd type="none" w="med" len="med"/>
                      <a:tailEnd type="none" w="med" len="med"/>
                    </a:lnL>
                    <a:lnR w="12700" cap="flat" cmpd="sng" algn="ctr">
                      <a:solidFill>
                        <a:srgbClr val="DFE3EB"/>
                      </a:solidFill>
                      <a:prstDash val="solid"/>
                      <a:round/>
                      <a:headEnd type="none" w="med" len="med"/>
                      <a:tailEnd type="none" w="med" len="med"/>
                    </a:lnR>
                    <a:lnT w="9525" cap="flat" cmpd="sng" algn="ctr">
                      <a:solidFill>
                        <a:srgbClr val="DFE3EB"/>
                      </a:solidFill>
                      <a:prstDash val="solid"/>
                      <a:round/>
                      <a:headEnd type="none" w="med" len="med"/>
                      <a:tailEnd type="none" w="med" len="med"/>
                    </a:lnT>
                    <a:lnB w="9525" cap="flat" cmpd="sng" algn="ctr">
                      <a:solidFill>
                        <a:srgbClr val="DFE3EB"/>
                      </a:solidFill>
                      <a:prstDash val="solid"/>
                      <a:round/>
                      <a:headEnd type="none" w="med" len="med"/>
                      <a:tailEnd type="none" w="med" len="med"/>
                    </a:lnB>
                    <a:noFill/>
                  </a:tcPr>
                </a:tc>
                <a:tc>
                  <a:txBody>
                    <a:bodyPr/>
                    <a:lstStyle/>
                    <a:p>
                      <a:pPr algn="r" fontAlgn="t"/>
                      <a:r>
                        <a:rPr lang="en-US" sz="1500">
                          <a:solidFill>
                            <a:schemeClr val="bg1"/>
                          </a:solidFill>
                          <a:effectLst/>
                          <a:latin typeface="Open Sans"/>
                        </a:rPr>
                        <a:t>$1,375.00 / month </a:t>
                      </a:r>
                      <a:endParaRPr lang="en-US" sz="3200"/>
                    </a:p>
                    <a:p>
                      <a:pPr lvl="0" algn="r">
                        <a:buNone/>
                      </a:pPr>
                      <a:r>
                        <a:rPr lang="en-US" sz="1500">
                          <a:solidFill>
                            <a:schemeClr val="bg1"/>
                          </a:solidFill>
                          <a:effectLst/>
                          <a:latin typeface="Open Sans"/>
                        </a:rPr>
                        <a:t>for 1 year</a:t>
                      </a:r>
                    </a:p>
                  </a:txBody>
                  <a:tcPr marL="121920" marR="121920" marT="60960" marB="60960">
                    <a:lnL w="12700" cap="flat" cmpd="sng" algn="ctr">
                      <a:solidFill>
                        <a:srgbClr val="DFE3EB"/>
                      </a:solidFill>
                      <a:prstDash val="solid"/>
                      <a:round/>
                      <a:headEnd type="none" w="med" len="med"/>
                      <a:tailEnd type="none" w="med" len="med"/>
                    </a:lnL>
                    <a:lnR w="12700" cap="flat" cmpd="sng" algn="ctr">
                      <a:solidFill>
                        <a:srgbClr val="DFE3EB"/>
                      </a:solidFill>
                      <a:prstDash val="solid"/>
                      <a:round/>
                      <a:headEnd type="none" w="med" len="med"/>
                      <a:tailEnd type="none" w="med" len="med"/>
                    </a:lnR>
                    <a:lnT w="9525" cap="flat" cmpd="sng" algn="ctr">
                      <a:solidFill>
                        <a:srgbClr val="DFE3EB"/>
                      </a:solidFill>
                      <a:prstDash val="solid"/>
                      <a:round/>
                      <a:headEnd type="none" w="med" len="med"/>
                      <a:tailEnd type="none" w="med" len="med"/>
                    </a:lnT>
                    <a:lnB w="9525" cap="flat" cmpd="sng" algn="ctr">
                      <a:solidFill>
                        <a:srgbClr val="DFE3EB"/>
                      </a:solidFill>
                      <a:prstDash val="solid"/>
                      <a:round/>
                      <a:headEnd type="none" w="med" len="med"/>
                      <a:tailEnd type="none" w="med" len="med"/>
                    </a:lnB>
                    <a:noFill/>
                  </a:tcPr>
                </a:tc>
                <a:extLst>
                  <a:ext uri="{0D108BD9-81ED-4DB2-BD59-A6C34878D82A}">
                    <a16:rowId xmlns:a16="http://schemas.microsoft.com/office/drawing/2014/main" val="2318975946"/>
                  </a:ext>
                </a:extLst>
              </a:tr>
            </a:tbl>
          </a:graphicData>
        </a:graphic>
      </p:graphicFrame>
      <p:sp>
        <p:nvSpPr>
          <p:cNvPr id="5" name="TextBox 4">
            <a:extLst>
              <a:ext uri="{FF2B5EF4-FFF2-40B4-BE49-F238E27FC236}">
                <a16:creationId xmlns:a16="http://schemas.microsoft.com/office/drawing/2014/main" id="{C92BA17A-B3DD-8060-3E4B-1A30D4E754F4}"/>
              </a:ext>
            </a:extLst>
          </p:cNvPr>
          <p:cNvSpPr txBox="1"/>
          <p:nvPr/>
        </p:nvSpPr>
        <p:spPr>
          <a:xfrm>
            <a:off x="5090398" y="4103725"/>
            <a:ext cx="6705600" cy="69775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r"/>
            <a:r>
              <a:rPr lang="en-US" sz="1867">
                <a:solidFill>
                  <a:schemeClr val="bg1"/>
                </a:solidFill>
                <a:latin typeface="Open Sans"/>
                <a:ea typeface="Open Sans"/>
                <a:cs typeface="Open Sans"/>
              </a:rPr>
              <a:t>Monthly subtotal: $2,750</a:t>
            </a:r>
            <a:endParaRPr lang="en-US" sz="1867" b="1">
              <a:solidFill>
                <a:schemeClr val="bg1"/>
              </a:solidFill>
              <a:latin typeface="Open Sans"/>
              <a:ea typeface="Open Sans"/>
              <a:cs typeface="Open Sans"/>
            </a:endParaRPr>
          </a:p>
          <a:p>
            <a:pPr algn="r"/>
            <a:r>
              <a:rPr lang="en-US" sz="1867" b="1">
                <a:solidFill>
                  <a:schemeClr val="bg1"/>
                </a:solidFill>
                <a:latin typeface="Open Sans"/>
                <a:ea typeface="Open Sans"/>
                <a:cs typeface="Open Sans"/>
              </a:rPr>
              <a:t>Total contract value: $33,000</a:t>
            </a:r>
            <a:endParaRPr lang="en-US" sz="1867">
              <a:solidFill>
                <a:schemeClr val="bg1"/>
              </a:solidFill>
              <a:latin typeface="Open Sans"/>
              <a:ea typeface="Open Sans"/>
              <a:cs typeface="Open Sans"/>
            </a:endParaRPr>
          </a:p>
        </p:txBody>
      </p:sp>
    </p:spTree>
    <p:extLst>
      <p:ext uri="{BB962C8B-B14F-4D97-AF65-F5344CB8AC3E}">
        <p14:creationId xmlns:p14="http://schemas.microsoft.com/office/powerpoint/2010/main" val="1423977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51;p14" descr="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
            <a:extLst>
              <a:ext uri="{FF2B5EF4-FFF2-40B4-BE49-F238E27FC236}">
                <a16:creationId xmlns:a16="http://schemas.microsoft.com/office/drawing/2014/main" id="{61155DB2-7077-DD47-A256-E2FBD9D1AF48}"/>
              </a:ext>
            </a:extLst>
          </p:cNvPr>
          <p:cNvSpPr/>
          <p:nvPr/>
        </p:nvSpPr>
        <p:spPr>
          <a:xfrm>
            <a:off x="304194" y="155369"/>
            <a:ext cx="11599047" cy="734017"/>
          </a:xfrm>
          <a:prstGeom prst="rect">
            <a:avLst/>
          </a:prstGeom>
          <a:noFill/>
          <a:ln>
            <a:noFill/>
          </a:ln>
        </p:spPr>
        <p:txBody>
          <a:bodyPr spcFirstLastPara="1" wrap="square" lIns="68575" tIns="34275" rIns="68575" bIns="34275" anchor="t" anchorCtr="0">
            <a:spAutoFit/>
          </a:bodyPr>
          <a:lstStyle/>
          <a:p>
            <a:pPr>
              <a:lnSpc>
                <a:spcPct val="120000"/>
              </a:lnSpc>
            </a:pPr>
            <a:r>
              <a:rPr lang="en-US" sz="3600" b="1">
                <a:solidFill>
                  <a:schemeClr val="bg1"/>
                </a:solidFill>
                <a:latin typeface="Open Sans Extrabold"/>
                <a:ea typeface="Open Sans"/>
                <a:cs typeface="Open Sans"/>
                <a:sym typeface="Arial"/>
              </a:rPr>
              <a:t>Cyvatar Delivers Outcomes, Not Alerts</a:t>
            </a:r>
            <a:endParaRPr lang="en-US" sz="3600" b="1">
              <a:solidFill>
                <a:schemeClr val="bg1"/>
              </a:solidFill>
              <a:latin typeface="Open Sans Extrabold"/>
              <a:ea typeface="Open Sans"/>
              <a:cs typeface="Open Sans"/>
            </a:endParaRPr>
          </a:p>
        </p:txBody>
      </p:sp>
      <p:sp>
        <p:nvSpPr>
          <p:cNvPr id="4" name="TextBox 3">
            <a:extLst>
              <a:ext uri="{FF2B5EF4-FFF2-40B4-BE49-F238E27FC236}">
                <a16:creationId xmlns:a16="http://schemas.microsoft.com/office/drawing/2014/main" id="{D90C8208-1F54-2748-9B25-0E09F66201E3}"/>
              </a:ext>
            </a:extLst>
          </p:cNvPr>
          <p:cNvSpPr txBox="1"/>
          <p:nvPr/>
        </p:nvSpPr>
        <p:spPr>
          <a:xfrm>
            <a:off x="1699880" y="1592306"/>
            <a:ext cx="6576835" cy="461665"/>
          </a:xfrm>
          <a:prstGeom prst="rect">
            <a:avLst/>
          </a:prstGeom>
          <a:noFill/>
        </p:spPr>
        <p:txBody>
          <a:bodyPr wrap="square" lIns="91440" tIns="45720" rIns="91440" bIns="45720" rtlCol="0" anchor="t">
            <a:spAutoFit/>
          </a:bodyPr>
          <a:lstStyle/>
          <a:p>
            <a:pPr defTabSz="609585">
              <a:buClr>
                <a:prstClr val="white">
                  <a:lumMod val="50000"/>
                </a:prstClr>
              </a:buClr>
              <a:buSzPct val="75000"/>
              <a:defRPr/>
            </a:pPr>
            <a:r>
              <a:rPr lang="en-US" sz="2400" b="1">
                <a:solidFill>
                  <a:srgbClr val="93FEFF"/>
                </a:solidFill>
                <a:latin typeface="Open Sans" panose="020B0606030504020204" pitchFamily="34" charset="0"/>
                <a:ea typeface="Open Sans" panose="020B0606030504020204" pitchFamily="34" charset="0"/>
                <a:cs typeface="Open Sans" panose="020B0606030504020204" pitchFamily="34" charset="0"/>
              </a:rPr>
              <a:t>Protect your Business</a:t>
            </a:r>
            <a:endParaRPr lang="en-US" sz="2400" b="1">
              <a:solidFill>
                <a:srgbClr val="93FEFF"/>
              </a:solidFill>
              <a:latin typeface="Arial" panose="020B0604020202020204"/>
            </a:endParaRPr>
          </a:p>
        </p:txBody>
      </p:sp>
      <p:sp>
        <p:nvSpPr>
          <p:cNvPr id="5" name="TextBox 4">
            <a:extLst>
              <a:ext uri="{FF2B5EF4-FFF2-40B4-BE49-F238E27FC236}">
                <a16:creationId xmlns:a16="http://schemas.microsoft.com/office/drawing/2014/main" id="{9D1B70B3-B716-B248-B880-A45E0C9B3C16}"/>
              </a:ext>
            </a:extLst>
          </p:cNvPr>
          <p:cNvSpPr txBox="1"/>
          <p:nvPr/>
        </p:nvSpPr>
        <p:spPr>
          <a:xfrm>
            <a:off x="1699881" y="2946659"/>
            <a:ext cx="9854221" cy="461665"/>
          </a:xfrm>
          <a:prstGeom prst="rect">
            <a:avLst/>
          </a:prstGeom>
          <a:noFill/>
        </p:spPr>
        <p:txBody>
          <a:bodyPr wrap="square" lIns="91440" tIns="45720" rIns="91440" bIns="45720" rtlCol="0" anchor="t">
            <a:spAutoFit/>
          </a:bodyPr>
          <a:lstStyle/>
          <a:p>
            <a:pPr defTabSz="609585">
              <a:defRPr/>
            </a:pPr>
            <a:r>
              <a:rPr lang="en-US" sz="2400" b="1">
                <a:solidFill>
                  <a:srgbClr val="93FEFF"/>
                </a:solidFill>
                <a:latin typeface="Open Sans"/>
                <a:ea typeface="Open Sans"/>
                <a:cs typeface="Open Sans"/>
              </a:rPr>
              <a:t>Grow your Business - Compliance &amp; Security Questionnaires</a:t>
            </a:r>
            <a:endParaRPr lang="en-US" sz="1400"/>
          </a:p>
        </p:txBody>
      </p:sp>
      <p:sp>
        <p:nvSpPr>
          <p:cNvPr id="8" name="TextBox 7">
            <a:extLst>
              <a:ext uri="{FF2B5EF4-FFF2-40B4-BE49-F238E27FC236}">
                <a16:creationId xmlns:a16="http://schemas.microsoft.com/office/drawing/2014/main" id="{64DA1F91-AFBC-3747-93A8-58111A5FF789}"/>
              </a:ext>
            </a:extLst>
          </p:cNvPr>
          <p:cNvSpPr txBox="1"/>
          <p:nvPr/>
        </p:nvSpPr>
        <p:spPr>
          <a:xfrm>
            <a:off x="1699880" y="2068052"/>
            <a:ext cx="10194217" cy="830997"/>
          </a:xfrm>
          <a:prstGeom prst="rect">
            <a:avLst/>
          </a:prstGeom>
          <a:noFill/>
        </p:spPr>
        <p:txBody>
          <a:bodyPr wrap="square" lIns="91440" tIns="45720" rIns="91440" bIns="45720" rtlCol="0" anchor="t">
            <a:spAutoFit/>
          </a:bodyPr>
          <a:lstStyle/>
          <a:p>
            <a:pPr defTabSz="609585">
              <a:defRPr/>
            </a:pPr>
            <a:r>
              <a:rPr lang="en-US" sz="1600">
                <a:solidFill>
                  <a:schemeClr val="bg1"/>
                </a:solidFill>
                <a:ea typeface="+mn-lt"/>
                <a:cs typeface="+mn-lt"/>
              </a:rPr>
              <a:t>Cyvatar does not focus on detection because you cannot get compliant, secure, or insured by detecting. We focus on getting our members secure and staying secure continuously by implementing &amp; maintaining the best-of-breed solutions, which include remediation.</a:t>
            </a:r>
          </a:p>
        </p:txBody>
      </p:sp>
      <p:sp>
        <p:nvSpPr>
          <p:cNvPr id="9" name="TextBox 8">
            <a:extLst>
              <a:ext uri="{FF2B5EF4-FFF2-40B4-BE49-F238E27FC236}">
                <a16:creationId xmlns:a16="http://schemas.microsoft.com/office/drawing/2014/main" id="{3C4400C8-FA53-F642-B422-D48DD30B1CF1}"/>
              </a:ext>
            </a:extLst>
          </p:cNvPr>
          <p:cNvSpPr txBox="1"/>
          <p:nvPr/>
        </p:nvSpPr>
        <p:spPr>
          <a:xfrm>
            <a:off x="1699880" y="3409753"/>
            <a:ext cx="10194217" cy="584775"/>
          </a:xfrm>
          <a:prstGeom prst="rect">
            <a:avLst/>
          </a:prstGeom>
          <a:noFill/>
        </p:spPr>
        <p:txBody>
          <a:bodyPr wrap="square" lIns="91440" tIns="45720" rIns="91440" bIns="45720" rtlCol="0" anchor="t">
            <a:spAutoFit/>
          </a:bodyPr>
          <a:lstStyle/>
          <a:p>
            <a:pPr defTabSz="609585">
              <a:buClr>
                <a:prstClr val="white">
                  <a:lumMod val="50000"/>
                </a:prstClr>
              </a:buClr>
              <a:buSzPct val="75000"/>
              <a:defRPr/>
            </a:pPr>
            <a:r>
              <a:rPr lang="en-US" sz="1600">
                <a:solidFill>
                  <a:schemeClr val="bg1"/>
                </a:solidFill>
                <a:latin typeface="Calibri" panose="020F0502020204030204" pitchFamily="34" charset="0"/>
              </a:rPr>
              <a:t>Cyvatar has created all its solutions based on compliance requirements and mapped them to those requirements. making it seamless to get our members to a compliance state with our vast network of </a:t>
            </a:r>
            <a:r>
              <a:rPr lang="en-US" sz="1600" err="1">
                <a:solidFill>
                  <a:schemeClr val="bg1"/>
                </a:solidFill>
                <a:latin typeface="Calibri" panose="020F0502020204030204" pitchFamily="34" charset="0"/>
              </a:rPr>
              <a:t>vCISOs</a:t>
            </a:r>
            <a:r>
              <a:rPr lang="en-US" sz="1600">
                <a:solidFill>
                  <a:schemeClr val="bg1"/>
                </a:solidFill>
                <a:latin typeface="Calibri" panose="020F0502020204030204" pitchFamily="34" charset="0"/>
              </a:rPr>
              <a:t> and compliance auditors.  </a:t>
            </a:r>
            <a:endParaRPr lang="en-US" sz="1600">
              <a:solidFill>
                <a:schemeClr val="bg1"/>
              </a:solidFill>
              <a:latin typeface="Arial" panose="020B0604020202020204"/>
            </a:endParaRPr>
          </a:p>
        </p:txBody>
      </p:sp>
      <p:sp>
        <p:nvSpPr>
          <p:cNvPr id="14" name="Hexagon 13">
            <a:extLst>
              <a:ext uri="{FF2B5EF4-FFF2-40B4-BE49-F238E27FC236}">
                <a16:creationId xmlns:a16="http://schemas.microsoft.com/office/drawing/2014/main" id="{655BAD7A-1ECA-414B-B615-37CCC26EACBD}"/>
              </a:ext>
            </a:extLst>
          </p:cNvPr>
          <p:cNvSpPr/>
          <p:nvPr/>
        </p:nvSpPr>
        <p:spPr>
          <a:xfrm rot="5400000">
            <a:off x="596002" y="1629743"/>
            <a:ext cx="963628" cy="879835"/>
          </a:xfrm>
          <a:prstGeom prst="hexagon">
            <a:avLst/>
          </a:prstGeom>
          <a:no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747E820-68CA-D042-98C9-7BDD49F4236A}"/>
              </a:ext>
            </a:extLst>
          </p:cNvPr>
          <p:cNvSpPr/>
          <p:nvPr/>
        </p:nvSpPr>
        <p:spPr>
          <a:xfrm rot="5400000">
            <a:off x="596002" y="2910612"/>
            <a:ext cx="963628" cy="879835"/>
          </a:xfrm>
          <a:prstGeom prst="hexagon">
            <a:avLst/>
          </a:prstGeom>
          <a:no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CE12EC7-174A-517D-6DAF-C9C5FF56CD90}"/>
              </a:ext>
            </a:extLst>
          </p:cNvPr>
          <p:cNvSpPr txBox="1"/>
          <p:nvPr/>
        </p:nvSpPr>
        <p:spPr>
          <a:xfrm>
            <a:off x="1699881" y="4015406"/>
            <a:ext cx="8391898" cy="461665"/>
          </a:xfrm>
          <a:prstGeom prst="rect">
            <a:avLst/>
          </a:prstGeom>
          <a:noFill/>
        </p:spPr>
        <p:txBody>
          <a:bodyPr wrap="square" lIns="91440" tIns="45720" rIns="91440" bIns="45720" rtlCol="0" anchor="t">
            <a:spAutoFit/>
          </a:bodyPr>
          <a:lstStyle/>
          <a:p>
            <a:pPr defTabSz="609585">
              <a:defRPr/>
            </a:pPr>
            <a:r>
              <a:rPr lang="en-US" sz="2400" b="1">
                <a:solidFill>
                  <a:srgbClr val="93FEFF"/>
                </a:solidFill>
                <a:latin typeface="Open Sans"/>
                <a:ea typeface="Open Sans"/>
                <a:cs typeface="Open Sans"/>
              </a:rPr>
              <a:t>Cybersecurity Insurance</a:t>
            </a:r>
            <a:endParaRPr lang="en-US" sz="1400"/>
          </a:p>
        </p:txBody>
      </p:sp>
      <p:sp>
        <p:nvSpPr>
          <p:cNvPr id="16" name="Hexagon 15">
            <a:extLst>
              <a:ext uri="{FF2B5EF4-FFF2-40B4-BE49-F238E27FC236}">
                <a16:creationId xmlns:a16="http://schemas.microsoft.com/office/drawing/2014/main" id="{0DBD0592-9476-1006-82B9-F5A2D9937F98}"/>
              </a:ext>
            </a:extLst>
          </p:cNvPr>
          <p:cNvSpPr/>
          <p:nvPr/>
        </p:nvSpPr>
        <p:spPr>
          <a:xfrm rot="5400000">
            <a:off x="596002" y="4160264"/>
            <a:ext cx="963628" cy="879835"/>
          </a:xfrm>
          <a:prstGeom prst="hexagon">
            <a:avLst/>
          </a:prstGeom>
          <a:no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3B104A8-0BD4-F6C7-3EC5-77DD9ACAC9F4}"/>
              </a:ext>
            </a:extLst>
          </p:cNvPr>
          <p:cNvSpPr txBox="1"/>
          <p:nvPr/>
        </p:nvSpPr>
        <p:spPr>
          <a:xfrm>
            <a:off x="1699880" y="4505232"/>
            <a:ext cx="10194217" cy="584775"/>
          </a:xfrm>
          <a:prstGeom prst="rect">
            <a:avLst/>
          </a:prstGeom>
          <a:noFill/>
        </p:spPr>
        <p:txBody>
          <a:bodyPr wrap="square" lIns="91440" tIns="45720" rIns="91440" bIns="45720" rtlCol="0" anchor="t">
            <a:spAutoFit/>
          </a:bodyPr>
          <a:lstStyle/>
          <a:p>
            <a:pPr defTabSz="609585">
              <a:defRPr/>
            </a:pPr>
            <a:r>
              <a:rPr lang="en-US" sz="1600">
                <a:solidFill>
                  <a:schemeClr val="bg1"/>
                </a:solidFill>
                <a:ea typeface="+mn-lt"/>
                <a:cs typeface="+mn-lt"/>
              </a:rPr>
              <a:t>Cyvatar continuously delivers the preventative controls that insurance companies require.  We have partnered with several top brokers to help our members get insurance.</a:t>
            </a:r>
            <a:endParaRPr lang="en-US" sz="2000">
              <a:solidFill>
                <a:schemeClr val="bg1"/>
              </a:solidFill>
              <a:ea typeface="+mn-lt"/>
              <a:cs typeface="+mn-lt"/>
            </a:endParaRPr>
          </a:p>
        </p:txBody>
      </p:sp>
      <p:sp>
        <p:nvSpPr>
          <p:cNvPr id="3" name="TextBox 2">
            <a:extLst>
              <a:ext uri="{FF2B5EF4-FFF2-40B4-BE49-F238E27FC236}">
                <a16:creationId xmlns:a16="http://schemas.microsoft.com/office/drawing/2014/main" id="{86666C28-B044-B644-DFF2-CF1EA93BD1B9}"/>
              </a:ext>
            </a:extLst>
          </p:cNvPr>
          <p:cNvSpPr txBox="1"/>
          <p:nvPr/>
        </p:nvSpPr>
        <p:spPr>
          <a:xfrm>
            <a:off x="793122" y="1560220"/>
            <a:ext cx="569387" cy="923330"/>
          </a:xfrm>
          <a:prstGeom prst="rect">
            <a:avLst/>
          </a:prstGeom>
          <a:noFill/>
        </p:spPr>
        <p:txBody>
          <a:bodyPr wrap="none" rtlCol="0">
            <a:spAutoFit/>
          </a:bodyPr>
          <a:lstStyle/>
          <a:p>
            <a:r>
              <a:rPr lang="en-US" sz="5400" b="1">
                <a:solidFill>
                  <a:schemeClr val="bg1"/>
                </a:solidFill>
              </a:rPr>
              <a:t>1</a:t>
            </a:r>
          </a:p>
        </p:txBody>
      </p:sp>
      <p:sp>
        <p:nvSpPr>
          <p:cNvPr id="13" name="TextBox 12">
            <a:extLst>
              <a:ext uri="{FF2B5EF4-FFF2-40B4-BE49-F238E27FC236}">
                <a16:creationId xmlns:a16="http://schemas.microsoft.com/office/drawing/2014/main" id="{1B64E2BE-4C35-8B96-6771-A9C3E6C43414}"/>
              </a:ext>
            </a:extLst>
          </p:cNvPr>
          <p:cNvSpPr txBox="1"/>
          <p:nvPr/>
        </p:nvSpPr>
        <p:spPr>
          <a:xfrm>
            <a:off x="778998" y="4158666"/>
            <a:ext cx="569387" cy="923330"/>
          </a:xfrm>
          <a:prstGeom prst="rect">
            <a:avLst/>
          </a:prstGeom>
          <a:noFill/>
        </p:spPr>
        <p:txBody>
          <a:bodyPr wrap="none" rtlCol="0">
            <a:spAutoFit/>
          </a:bodyPr>
          <a:lstStyle/>
          <a:p>
            <a:r>
              <a:rPr lang="en-US" sz="5400" b="1">
                <a:solidFill>
                  <a:schemeClr val="bg1"/>
                </a:solidFill>
              </a:rPr>
              <a:t>3</a:t>
            </a:r>
          </a:p>
        </p:txBody>
      </p:sp>
      <p:sp>
        <p:nvSpPr>
          <p:cNvPr id="17" name="TextBox 16">
            <a:extLst>
              <a:ext uri="{FF2B5EF4-FFF2-40B4-BE49-F238E27FC236}">
                <a16:creationId xmlns:a16="http://schemas.microsoft.com/office/drawing/2014/main" id="{91B9C91A-81A2-64EC-7A85-CA8F6B6288EE}"/>
              </a:ext>
            </a:extLst>
          </p:cNvPr>
          <p:cNvSpPr txBox="1"/>
          <p:nvPr/>
        </p:nvSpPr>
        <p:spPr>
          <a:xfrm>
            <a:off x="778999" y="2868715"/>
            <a:ext cx="569387" cy="923330"/>
          </a:xfrm>
          <a:prstGeom prst="rect">
            <a:avLst/>
          </a:prstGeom>
          <a:noFill/>
        </p:spPr>
        <p:txBody>
          <a:bodyPr wrap="square" rtlCol="0">
            <a:spAutoFit/>
          </a:bodyPr>
          <a:lstStyle/>
          <a:p>
            <a:r>
              <a:rPr lang="en-US" sz="5400" b="1">
                <a:solidFill>
                  <a:schemeClr val="bg1"/>
                </a:solidFill>
              </a:rPr>
              <a:t>2</a:t>
            </a:r>
          </a:p>
        </p:txBody>
      </p:sp>
      <p:sp>
        <p:nvSpPr>
          <p:cNvPr id="6" name="Google Shape;551;p14" descr="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
            <a:extLst>
              <a:ext uri="{FF2B5EF4-FFF2-40B4-BE49-F238E27FC236}">
                <a16:creationId xmlns:a16="http://schemas.microsoft.com/office/drawing/2014/main" id="{4EFBAF2C-56E4-12B6-A12B-D14787BAA887}"/>
              </a:ext>
            </a:extLst>
          </p:cNvPr>
          <p:cNvSpPr/>
          <p:nvPr/>
        </p:nvSpPr>
        <p:spPr>
          <a:xfrm>
            <a:off x="1001876" y="5599282"/>
            <a:ext cx="10610210" cy="1103349"/>
          </a:xfrm>
          <a:prstGeom prst="rect">
            <a:avLst/>
          </a:prstGeom>
          <a:noFill/>
          <a:ln>
            <a:noFill/>
          </a:ln>
        </p:spPr>
        <p:txBody>
          <a:bodyPr spcFirstLastPara="1" wrap="square" lIns="68575" tIns="34275" rIns="68575" bIns="34275" anchor="t" anchorCtr="0">
            <a:spAutoFit/>
          </a:bodyPr>
          <a:lstStyle/>
          <a:p>
            <a:pPr algn="ctr">
              <a:lnSpc>
                <a:spcPct val="120000"/>
              </a:lnSpc>
            </a:pPr>
            <a:r>
              <a:rPr lang="en-US" sz="2800" b="1">
                <a:solidFill>
                  <a:schemeClr val="bg1"/>
                </a:solidFill>
                <a:latin typeface="Open Sans Extrabold" panose="020B0606030504020204" pitchFamily="34" charset="0"/>
                <a:ea typeface="Open Sans"/>
                <a:cs typeface="Open Sans"/>
                <a:sym typeface="Arial"/>
              </a:rPr>
              <a:t>All Members Get These </a:t>
            </a:r>
            <a:r>
              <a:rPr lang="en-US" sz="2800" b="1">
                <a:solidFill>
                  <a:srgbClr val="93FEFF"/>
                </a:solidFill>
                <a:latin typeface="Open Sans Extrabold" panose="020B0606030504020204" pitchFamily="34" charset="0"/>
                <a:ea typeface="Open Sans"/>
                <a:cs typeface="Open Sans"/>
                <a:sym typeface="Arial"/>
              </a:rPr>
              <a:t>Outcomes</a:t>
            </a:r>
          </a:p>
          <a:p>
            <a:pPr algn="ctr">
              <a:lnSpc>
                <a:spcPct val="120000"/>
              </a:lnSpc>
            </a:pPr>
            <a:r>
              <a:rPr lang="en-US" sz="2800" b="1">
                <a:solidFill>
                  <a:schemeClr val="bg1"/>
                </a:solidFill>
                <a:latin typeface="Open Sans Extrabold" panose="020B0606030504020204" pitchFamily="34" charset="0"/>
                <a:ea typeface="Open Sans"/>
                <a:cs typeface="Open Sans"/>
                <a:sym typeface="Arial"/>
              </a:rPr>
              <a:t>Membership Has Its </a:t>
            </a:r>
            <a:r>
              <a:rPr lang="en-US" sz="2800" b="1">
                <a:solidFill>
                  <a:srgbClr val="93FEFF"/>
                </a:solidFill>
                <a:latin typeface="Open Sans Extrabold" panose="020B0606030504020204" pitchFamily="34" charset="0"/>
                <a:ea typeface="Open Sans"/>
                <a:cs typeface="Open Sans"/>
                <a:sym typeface="Arial"/>
              </a:rPr>
              <a:t>Advantages</a:t>
            </a:r>
            <a:endParaRPr lang="en-US" sz="2800" b="1">
              <a:solidFill>
                <a:srgbClr val="93FEFF"/>
              </a:solidFill>
              <a:latin typeface="Open Sans Extrabold" panose="020B0606030504020204" pitchFamily="34" charset="0"/>
              <a:ea typeface="Open Sans"/>
              <a:cs typeface="Open Sans"/>
            </a:endParaRPr>
          </a:p>
        </p:txBody>
      </p:sp>
    </p:spTree>
    <p:extLst>
      <p:ext uri="{BB962C8B-B14F-4D97-AF65-F5344CB8AC3E}">
        <p14:creationId xmlns:p14="http://schemas.microsoft.com/office/powerpoint/2010/main" val="219663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4" grpId="0" animBg="1"/>
      <p:bldP spid="15" grpId="0" animBg="1"/>
      <p:bldP spid="7" grpId="0"/>
      <p:bldP spid="16" grpId="0" animBg="1"/>
      <p:bldP spid="18" grpId="0"/>
      <p:bldP spid="3" grpId="0"/>
      <p:bldP spid="13"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88D68B-9BAC-AEBC-8155-CE18F74A236A}"/>
              </a:ext>
            </a:extLst>
          </p:cNvPr>
          <p:cNvSpPr txBox="1"/>
          <p:nvPr/>
        </p:nvSpPr>
        <p:spPr>
          <a:xfrm>
            <a:off x="548009" y="2905780"/>
            <a:ext cx="3040384" cy="523220"/>
          </a:xfrm>
          <a:prstGeom prst="rect">
            <a:avLst/>
          </a:prstGeom>
          <a:noFill/>
        </p:spPr>
        <p:txBody>
          <a:bodyPr wrap="square" rtlCol="0">
            <a:spAutoFit/>
          </a:bodyPr>
          <a:lstStyle/>
          <a:p>
            <a:r>
              <a:rPr lang="en-US" sz="2800" b="1">
                <a:solidFill>
                  <a:schemeClr val="bg1"/>
                </a:solidFill>
                <a:latin typeface="Open Sans" panose="020B0606030504020204" pitchFamily="34" charset="0"/>
                <a:ea typeface="Open Sans" panose="020B0606030504020204" pitchFamily="34" charset="0"/>
                <a:cs typeface="Open Sans" panose="020B0606030504020204" pitchFamily="34" charset="0"/>
              </a:rPr>
              <a:t>Next Steps</a:t>
            </a:r>
          </a:p>
        </p:txBody>
      </p:sp>
      <p:sp>
        <p:nvSpPr>
          <p:cNvPr id="5" name="TextBox 4">
            <a:extLst>
              <a:ext uri="{FF2B5EF4-FFF2-40B4-BE49-F238E27FC236}">
                <a16:creationId xmlns:a16="http://schemas.microsoft.com/office/drawing/2014/main" id="{69350DB4-4281-3DF7-CE0A-2DA81D15511A}"/>
              </a:ext>
            </a:extLst>
          </p:cNvPr>
          <p:cNvSpPr txBox="1"/>
          <p:nvPr/>
        </p:nvSpPr>
        <p:spPr>
          <a:xfrm>
            <a:off x="548009" y="3429000"/>
            <a:ext cx="4208718" cy="338554"/>
          </a:xfrm>
          <a:prstGeom prst="rect">
            <a:avLst/>
          </a:prstGeom>
          <a:noFill/>
        </p:spPr>
        <p:txBody>
          <a:bodyPr wrap="square" rtlCol="0">
            <a:spAutoFit/>
          </a:bodyPr>
          <a:lstStyle/>
          <a:p>
            <a:r>
              <a:rPr lang="en-US" sz="1600" b="1">
                <a:solidFill>
                  <a:srgbClr val="95FFFF"/>
                </a:solidFill>
                <a:latin typeface="Open Sans" panose="020B0606030504020204" pitchFamily="34" charset="0"/>
                <a:ea typeface="Open Sans" panose="020B0606030504020204" pitchFamily="34" charset="0"/>
                <a:cs typeface="Open Sans" panose="020B0606030504020204" pitchFamily="34" charset="0"/>
              </a:rPr>
              <a:t>Onboarding Experience with Cyvatar</a:t>
            </a:r>
          </a:p>
        </p:txBody>
      </p:sp>
      <p:sp>
        <p:nvSpPr>
          <p:cNvPr id="2" name="Hexagon 1">
            <a:extLst>
              <a:ext uri="{FF2B5EF4-FFF2-40B4-BE49-F238E27FC236}">
                <a16:creationId xmlns:a16="http://schemas.microsoft.com/office/drawing/2014/main" id="{E3E07579-CC31-98BC-E397-413E5247ABF4}"/>
              </a:ext>
            </a:extLst>
          </p:cNvPr>
          <p:cNvSpPr/>
          <p:nvPr/>
        </p:nvSpPr>
        <p:spPr>
          <a:xfrm rot="5400000">
            <a:off x="6260297" y="909483"/>
            <a:ext cx="5656567" cy="4876351"/>
          </a:xfrm>
          <a:prstGeom prst="hexagon">
            <a:avLst/>
          </a:prstGeom>
          <a:solidFill>
            <a:srgbClr val="C4B3E9">
              <a:alpha val="15746"/>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room, gallery, sign&#10;&#10;Description automatically generated">
            <a:extLst>
              <a:ext uri="{FF2B5EF4-FFF2-40B4-BE49-F238E27FC236}">
                <a16:creationId xmlns:a16="http://schemas.microsoft.com/office/drawing/2014/main" id="{DC4DB3C5-A120-1901-174B-9194C6A53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392" y="703420"/>
            <a:ext cx="3742375" cy="3742375"/>
          </a:xfrm>
          <a:prstGeom prst="rect">
            <a:avLst/>
          </a:prstGeom>
        </p:spPr>
      </p:pic>
      <p:pic>
        <p:nvPicPr>
          <p:cNvPr id="7" name="Picture 6" descr="A close up of a sign&#10;&#10;Description automatically generated">
            <a:extLst>
              <a:ext uri="{FF2B5EF4-FFF2-40B4-BE49-F238E27FC236}">
                <a16:creationId xmlns:a16="http://schemas.microsoft.com/office/drawing/2014/main" id="{5C6F6F78-E509-B00D-7BE1-65AF5D3940E0}"/>
              </a:ext>
            </a:extLst>
          </p:cNvPr>
          <p:cNvPicPr>
            <a:picLocks noChangeAspect="1"/>
          </p:cNvPicPr>
          <p:nvPr/>
        </p:nvPicPr>
        <p:blipFill rotWithShape="1">
          <a:blip r:embed="rId3">
            <a:extLst>
              <a:ext uri="{28A0092B-C50C-407E-A947-70E740481C1C}">
                <a14:useLocalDpi xmlns:a14="http://schemas.microsoft.com/office/drawing/2010/main" val="0"/>
              </a:ext>
            </a:extLst>
          </a:blip>
          <a:srcRect l="17732"/>
          <a:stretch/>
        </p:blipFill>
        <p:spPr>
          <a:xfrm>
            <a:off x="7042382" y="4163482"/>
            <a:ext cx="4157712" cy="825883"/>
          </a:xfrm>
          <a:prstGeom prst="rect">
            <a:avLst/>
          </a:prstGeom>
        </p:spPr>
      </p:pic>
    </p:spTree>
    <p:extLst>
      <p:ext uri="{BB962C8B-B14F-4D97-AF65-F5344CB8AC3E}">
        <p14:creationId xmlns:p14="http://schemas.microsoft.com/office/powerpoint/2010/main" val="1448417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diagram&#10;&#10;Description automatically generated">
            <a:extLst>
              <a:ext uri="{FF2B5EF4-FFF2-40B4-BE49-F238E27FC236}">
                <a16:creationId xmlns:a16="http://schemas.microsoft.com/office/drawing/2014/main" id="{4BB0EA27-7FA5-7546-AC21-838210167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33" y="259323"/>
            <a:ext cx="12192000" cy="6598677"/>
          </a:xfrm>
          <a:prstGeom prst="rect">
            <a:avLst/>
          </a:prstGeom>
        </p:spPr>
      </p:pic>
      <p:sp>
        <p:nvSpPr>
          <p:cNvPr id="4" name="Text Placeholder 1">
            <a:extLst>
              <a:ext uri="{FF2B5EF4-FFF2-40B4-BE49-F238E27FC236}">
                <a16:creationId xmlns:a16="http://schemas.microsoft.com/office/drawing/2014/main" id="{02432EAF-C0DF-BB4C-974D-D20A1F30C335}"/>
              </a:ext>
            </a:extLst>
          </p:cNvPr>
          <p:cNvSpPr txBox="1">
            <a:spLocks/>
          </p:cNvSpPr>
          <p:nvPr/>
        </p:nvSpPr>
        <p:spPr>
          <a:xfrm>
            <a:off x="285943" y="355263"/>
            <a:ext cx="11692697" cy="82854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a:solidFill>
                  <a:srgbClr val="93FEFF"/>
                </a:solidFill>
                <a:latin typeface="Open Sans Extrabold" panose="020B0606030504020204" pitchFamily="34" charset="0"/>
                <a:sym typeface="Arial"/>
              </a:rPr>
              <a:t>EXCLUSIVELY </a:t>
            </a:r>
            <a:r>
              <a:rPr lang="en-US" sz="3200" b="1">
                <a:solidFill>
                  <a:schemeClr val="bg1"/>
                </a:solidFill>
                <a:latin typeface="Open Sans Extrabold" panose="020B0606030504020204" pitchFamily="34" charset="0"/>
                <a:sym typeface="Arial"/>
              </a:rPr>
              <a:t>CYVATAR</a:t>
            </a:r>
            <a:r>
              <a:rPr lang="en-US" sz="3200" b="1">
                <a:solidFill>
                  <a:srgbClr val="93FEFF"/>
                </a:solidFill>
                <a:latin typeface="Open Sans Extrabold" panose="020B0606030504020204" pitchFamily="34" charset="0"/>
                <a:sym typeface="Arial"/>
              </a:rPr>
              <a:t> </a:t>
            </a:r>
            <a:r>
              <a:rPr lang="en-US" sz="3200" b="1">
                <a:solidFill>
                  <a:schemeClr val="bg1"/>
                </a:solidFill>
                <a:latin typeface="Open Sans Extrabold" panose="020B0606030504020204" pitchFamily="34" charset="0"/>
                <a:sym typeface="Arial"/>
              </a:rPr>
              <a:t>– </a:t>
            </a:r>
            <a:r>
              <a:rPr lang="en-US" sz="3200" b="1">
                <a:solidFill>
                  <a:srgbClr val="973AEE"/>
                </a:solidFill>
                <a:latin typeface="Open Sans Extrabold" panose="020B0606030504020204" pitchFamily="34" charset="0"/>
                <a:sym typeface="Arial"/>
              </a:rPr>
              <a:t>ICARM </a:t>
            </a:r>
            <a:r>
              <a:rPr lang="en-US" sz="3200" b="1">
                <a:solidFill>
                  <a:schemeClr val="bg1"/>
                </a:solidFill>
                <a:latin typeface="Open Sans Extrabold" panose="020B0606030504020204" pitchFamily="34" charset="0"/>
                <a:sym typeface="Arial"/>
              </a:rPr>
              <a:t>METHODOLOGY </a:t>
            </a:r>
            <a:endParaRPr lang="en-US" sz="3200" b="1">
              <a:solidFill>
                <a:schemeClr val="bg1"/>
              </a:solidFill>
              <a:latin typeface="Open Sans Extrabold" panose="020B0606030504020204" pitchFamily="34" charset="0"/>
            </a:endParaRPr>
          </a:p>
        </p:txBody>
      </p:sp>
      <p:sp>
        <p:nvSpPr>
          <p:cNvPr id="6" name="TextBox 5">
            <a:extLst>
              <a:ext uri="{FF2B5EF4-FFF2-40B4-BE49-F238E27FC236}">
                <a16:creationId xmlns:a16="http://schemas.microsoft.com/office/drawing/2014/main" id="{887FA073-CD27-7947-9A0E-ECEAB767242A}"/>
              </a:ext>
            </a:extLst>
          </p:cNvPr>
          <p:cNvSpPr txBox="1"/>
          <p:nvPr/>
        </p:nvSpPr>
        <p:spPr>
          <a:xfrm>
            <a:off x="570756" y="1599276"/>
            <a:ext cx="2506981" cy="461665"/>
          </a:xfrm>
          <a:prstGeom prst="rect">
            <a:avLst/>
          </a:prstGeom>
          <a:noFill/>
        </p:spPr>
        <p:txBody>
          <a:bodyPr wrap="square" lIns="91440" tIns="45720" rIns="91440" bIns="45720" rtlCol="0" anchor="t">
            <a:spAutoFit/>
          </a:bodyPr>
          <a:lstStyle/>
          <a:p>
            <a:pPr algn="just"/>
            <a:r>
              <a:rPr lang="en-US" sz="2400" b="1">
                <a:solidFill>
                  <a:srgbClr val="B72BFF"/>
                </a:solidFill>
                <a:latin typeface="Open Sans"/>
                <a:ea typeface="Open Sans"/>
                <a:cs typeface="Open Sans"/>
              </a:rPr>
              <a:t>Installation</a:t>
            </a:r>
            <a:r>
              <a:rPr lang="en-US" sz="2400" b="1">
                <a:solidFill>
                  <a:srgbClr val="93FEFF"/>
                </a:solidFill>
                <a:latin typeface="Open Sans"/>
                <a:ea typeface="Open Sans"/>
                <a:cs typeface="Open Sans"/>
              </a:rPr>
              <a:t> </a:t>
            </a:r>
          </a:p>
        </p:txBody>
      </p:sp>
      <p:sp>
        <p:nvSpPr>
          <p:cNvPr id="7" name="TextBox 6">
            <a:extLst>
              <a:ext uri="{FF2B5EF4-FFF2-40B4-BE49-F238E27FC236}">
                <a16:creationId xmlns:a16="http://schemas.microsoft.com/office/drawing/2014/main" id="{51ABC321-88E7-0C4D-A017-90BB8E132D10}"/>
              </a:ext>
            </a:extLst>
          </p:cNvPr>
          <p:cNvSpPr txBox="1"/>
          <p:nvPr/>
        </p:nvSpPr>
        <p:spPr>
          <a:xfrm>
            <a:off x="570756" y="2020297"/>
            <a:ext cx="4992871" cy="338554"/>
          </a:xfrm>
          <a:prstGeom prst="rect">
            <a:avLst/>
          </a:prstGeom>
          <a:noFill/>
        </p:spPr>
        <p:txBody>
          <a:bodyPr wrap="square" lIns="91440" tIns="45720" rIns="91440" bIns="45720" rtlCol="0" anchor="t">
            <a:spAutoFit/>
          </a:bodyPr>
          <a:lstStyle/>
          <a:p>
            <a:r>
              <a:rPr lang="en-US" sz="1600">
                <a:solidFill>
                  <a:schemeClr val="bg1"/>
                </a:solidFill>
                <a:latin typeface="Open Sans"/>
                <a:ea typeface="Open Sans"/>
                <a:cs typeface="Open Sans"/>
              </a:rPr>
              <a:t>Our Security Engineers implement the solution.</a:t>
            </a:r>
          </a:p>
        </p:txBody>
      </p:sp>
      <p:sp>
        <p:nvSpPr>
          <p:cNvPr id="8" name="TextBox 7">
            <a:extLst>
              <a:ext uri="{FF2B5EF4-FFF2-40B4-BE49-F238E27FC236}">
                <a16:creationId xmlns:a16="http://schemas.microsoft.com/office/drawing/2014/main" id="{E9B208DB-6CD5-3346-84B6-818B40F8B432}"/>
              </a:ext>
            </a:extLst>
          </p:cNvPr>
          <p:cNvSpPr txBox="1"/>
          <p:nvPr/>
        </p:nvSpPr>
        <p:spPr>
          <a:xfrm>
            <a:off x="570756" y="3335754"/>
            <a:ext cx="4992871" cy="461665"/>
          </a:xfrm>
          <a:prstGeom prst="rect">
            <a:avLst/>
          </a:prstGeom>
          <a:noFill/>
        </p:spPr>
        <p:txBody>
          <a:bodyPr wrap="square" lIns="91440" tIns="45720" rIns="91440" bIns="45720" rtlCol="0" anchor="t">
            <a:spAutoFit/>
          </a:bodyPr>
          <a:lstStyle/>
          <a:p>
            <a:pPr algn="just"/>
            <a:r>
              <a:rPr lang="en-US" sz="2400" b="1">
                <a:solidFill>
                  <a:srgbClr val="B72BFF"/>
                </a:solidFill>
                <a:latin typeface="Open Sans"/>
                <a:ea typeface="Open Sans"/>
                <a:cs typeface="Open Sans"/>
              </a:rPr>
              <a:t>Assessment</a:t>
            </a:r>
          </a:p>
        </p:txBody>
      </p:sp>
      <p:sp>
        <p:nvSpPr>
          <p:cNvPr id="9" name="TextBox 8">
            <a:extLst>
              <a:ext uri="{FF2B5EF4-FFF2-40B4-BE49-F238E27FC236}">
                <a16:creationId xmlns:a16="http://schemas.microsoft.com/office/drawing/2014/main" id="{CF1D26A0-D20D-F047-BC01-E7CAD3EDC906}"/>
              </a:ext>
            </a:extLst>
          </p:cNvPr>
          <p:cNvSpPr txBox="1"/>
          <p:nvPr/>
        </p:nvSpPr>
        <p:spPr>
          <a:xfrm>
            <a:off x="570756" y="3660338"/>
            <a:ext cx="4992871" cy="584775"/>
          </a:xfrm>
          <a:prstGeom prst="rect">
            <a:avLst/>
          </a:prstGeom>
          <a:noFill/>
        </p:spPr>
        <p:txBody>
          <a:bodyPr wrap="square" rtlCol="0">
            <a:spAutoFit/>
          </a:bodyPr>
          <a:lstStyle/>
          <a:p>
            <a:r>
              <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rPr>
              <a:t>An assessment is performed to identify risks and vulnerabilities.</a:t>
            </a:r>
          </a:p>
        </p:txBody>
      </p:sp>
      <p:sp>
        <p:nvSpPr>
          <p:cNvPr id="10" name="TextBox 9">
            <a:extLst>
              <a:ext uri="{FF2B5EF4-FFF2-40B4-BE49-F238E27FC236}">
                <a16:creationId xmlns:a16="http://schemas.microsoft.com/office/drawing/2014/main" id="{DA170681-FD02-1849-AE35-C490A688901D}"/>
              </a:ext>
            </a:extLst>
          </p:cNvPr>
          <p:cNvSpPr txBox="1"/>
          <p:nvPr/>
        </p:nvSpPr>
        <p:spPr>
          <a:xfrm>
            <a:off x="570756" y="4281733"/>
            <a:ext cx="4992871" cy="461665"/>
          </a:xfrm>
          <a:prstGeom prst="rect">
            <a:avLst/>
          </a:prstGeom>
          <a:noFill/>
        </p:spPr>
        <p:txBody>
          <a:bodyPr wrap="square" lIns="91440" tIns="45720" rIns="91440" bIns="45720" rtlCol="0" anchor="t">
            <a:spAutoFit/>
          </a:bodyPr>
          <a:lstStyle/>
          <a:p>
            <a:pPr algn="just"/>
            <a:r>
              <a:rPr lang="en-US" sz="2400" b="1">
                <a:solidFill>
                  <a:srgbClr val="B72BFF"/>
                </a:solidFill>
                <a:latin typeface="Open Sans"/>
                <a:ea typeface="Open Sans"/>
                <a:cs typeface="Open Sans"/>
              </a:rPr>
              <a:t>Remediation</a:t>
            </a:r>
          </a:p>
        </p:txBody>
      </p:sp>
      <p:sp>
        <p:nvSpPr>
          <p:cNvPr id="11" name="TextBox 10">
            <a:extLst>
              <a:ext uri="{FF2B5EF4-FFF2-40B4-BE49-F238E27FC236}">
                <a16:creationId xmlns:a16="http://schemas.microsoft.com/office/drawing/2014/main" id="{CF36735E-1A0E-AC45-96F4-60573B5EF71A}"/>
              </a:ext>
            </a:extLst>
          </p:cNvPr>
          <p:cNvSpPr txBox="1"/>
          <p:nvPr/>
        </p:nvSpPr>
        <p:spPr>
          <a:xfrm>
            <a:off x="570756" y="4665697"/>
            <a:ext cx="4992871" cy="584775"/>
          </a:xfrm>
          <a:prstGeom prst="rect">
            <a:avLst/>
          </a:prstGeom>
          <a:noFill/>
        </p:spPr>
        <p:txBody>
          <a:bodyPr wrap="square" rtlCol="0">
            <a:spAutoFit/>
          </a:bodyPr>
          <a:lstStyle/>
          <a:p>
            <a:r>
              <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rPr>
              <a:t>Remediation of the risks that were identified is performed.</a:t>
            </a:r>
          </a:p>
        </p:txBody>
      </p:sp>
      <p:sp>
        <p:nvSpPr>
          <p:cNvPr id="12" name="TextBox 11">
            <a:extLst>
              <a:ext uri="{FF2B5EF4-FFF2-40B4-BE49-F238E27FC236}">
                <a16:creationId xmlns:a16="http://schemas.microsoft.com/office/drawing/2014/main" id="{0F4342E4-6176-5B4D-8D87-7EB55BF86E5C}"/>
              </a:ext>
            </a:extLst>
          </p:cNvPr>
          <p:cNvSpPr txBox="1"/>
          <p:nvPr/>
        </p:nvSpPr>
        <p:spPr>
          <a:xfrm>
            <a:off x="570756" y="5217444"/>
            <a:ext cx="4992871" cy="461665"/>
          </a:xfrm>
          <a:prstGeom prst="rect">
            <a:avLst/>
          </a:prstGeom>
          <a:noFill/>
        </p:spPr>
        <p:txBody>
          <a:bodyPr wrap="square" lIns="91440" tIns="45720" rIns="91440" bIns="45720" rtlCol="0" anchor="t">
            <a:spAutoFit/>
          </a:bodyPr>
          <a:lstStyle/>
          <a:p>
            <a:pPr algn="just"/>
            <a:r>
              <a:rPr lang="en-US" sz="2400" b="1">
                <a:solidFill>
                  <a:srgbClr val="B72BFF"/>
                </a:solidFill>
                <a:latin typeface="Open Sans"/>
                <a:ea typeface="Open Sans"/>
                <a:cs typeface="Open Sans"/>
              </a:rPr>
              <a:t>Maintenance</a:t>
            </a:r>
          </a:p>
        </p:txBody>
      </p:sp>
      <p:sp>
        <p:nvSpPr>
          <p:cNvPr id="13" name="TextBox 12">
            <a:extLst>
              <a:ext uri="{FF2B5EF4-FFF2-40B4-BE49-F238E27FC236}">
                <a16:creationId xmlns:a16="http://schemas.microsoft.com/office/drawing/2014/main" id="{0835AC59-FC69-2B44-ACB4-1D7BAC5675D1}"/>
              </a:ext>
            </a:extLst>
          </p:cNvPr>
          <p:cNvSpPr txBox="1"/>
          <p:nvPr/>
        </p:nvSpPr>
        <p:spPr>
          <a:xfrm>
            <a:off x="570756" y="5603398"/>
            <a:ext cx="4992871" cy="584775"/>
          </a:xfrm>
          <a:prstGeom prst="rect">
            <a:avLst/>
          </a:prstGeom>
          <a:noFill/>
        </p:spPr>
        <p:txBody>
          <a:bodyPr wrap="square" rtlCol="0">
            <a:spAutoFit/>
          </a:bodyPr>
          <a:lstStyle/>
          <a:p>
            <a:r>
              <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rPr>
              <a:t>Continuous maintenance and monitoring with monthly executive reporting. Repeat.</a:t>
            </a:r>
          </a:p>
        </p:txBody>
      </p:sp>
      <p:sp>
        <p:nvSpPr>
          <p:cNvPr id="2" name="TextBox 1">
            <a:extLst>
              <a:ext uri="{FF2B5EF4-FFF2-40B4-BE49-F238E27FC236}">
                <a16:creationId xmlns:a16="http://schemas.microsoft.com/office/drawing/2014/main" id="{F8DB9AF1-3EDE-4CC4-B3EF-BB58D4945D8C}"/>
              </a:ext>
            </a:extLst>
          </p:cNvPr>
          <p:cNvSpPr txBox="1"/>
          <p:nvPr/>
        </p:nvSpPr>
        <p:spPr>
          <a:xfrm>
            <a:off x="570756" y="2379486"/>
            <a:ext cx="43933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b="1">
                <a:solidFill>
                  <a:srgbClr val="B72BFF"/>
                </a:solidFill>
                <a:latin typeface="Open Sans"/>
              </a:rPr>
              <a:t>Configuration</a:t>
            </a:r>
            <a:r>
              <a:rPr lang="en-US" sz="2400">
                <a:latin typeface="Open Sans"/>
                <a:ea typeface="Open Sans"/>
                <a:cs typeface="Open Sans"/>
              </a:rPr>
              <a:t>​</a:t>
            </a:r>
            <a:endParaRPr lang="en-US" sz="2400"/>
          </a:p>
        </p:txBody>
      </p:sp>
      <p:sp>
        <p:nvSpPr>
          <p:cNvPr id="14" name="TextBox 13">
            <a:extLst>
              <a:ext uri="{FF2B5EF4-FFF2-40B4-BE49-F238E27FC236}">
                <a16:creationId xmlns:a16="http://schemas.microsoft.com/office/drawing/2014/main" id="{B6051E65-DE5C-4CF0-96B4-5BDE54E3D449}"/>
              </a:ext>
            </a:extLst>
          </p:cNvPr>
          <p:cNvSpPr txBox="1"/>
          <p:nvPr/>
        </p:nvSpPr>
        <p:spPr>
          <a:xfrm>
            <a:off x="570756" y="2759311"/>
            <a:ext cx="4992871" cy="584775"/>
          </a:xfrm>
          <a:prstGeom prst="rect">
            <a:avLst/>
          </a:prstGeom>
          <a:noFill/>
        </p:spPr>
        <p:txBody>
          <a:bodyPr wrap="square" lIns="91440" tIns="45720" rIns="91440" bIns="45720" rtlCol="0" anchor="t">
            <a:spAutoFit/>
          </a:bodyPr>
          <a:lstStyle/>
          <a:p>
            <a:r>
              <a:rPr lang="en-US" sz="1600">
                <a:solidFill>
                  <a:schemeClr val="bg1"/>
                </a:solidFill>
                <a:latin typeface="Open Sans"/>
                <a:ea typeface="Open Sans"/>
                <a:cs typeface="Open Sans"/>
              </a:rPr>
              <a:t>The solution is configured properly to ensure its functionality.</a:t>
            </a:r>
          </a:p>
        </p:txBody>
      </p:sp>
      <p:sp>
        <p:nvSpPr>
          <p:cNvPr id="16" name="Text Placeholder 1">
            <a:extLst>
              <a:ext uri="{FF2B5EF4-FFF2-40B4-BE49-F238E27FC236}">
                <a16:creationId xmlns:a16="http://schemas.microsoft.com/office/drawing/2014/main" id="{33C0051A-6419-A56C-E7C4-DB92CBCA4A36}"/>
              </a:ext>
            </a:extLst>
          </p:cNvPr>
          <p:cNvSpPr txBox="1">
            <a:spLocks/>
          </p:cNvSpPr>
          <p:nvPr/>
        </p:nvSpPr>
        <p:spPr>
          <a:xfrm>
            <a:off x="454597" y="6334376"/>
            <a:ext cx="11355387" cy="4667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a:solidFill>
                  <a:schemeClr val="bg1"/>
                </a:solidFill>
                <a:latin typeface="Open Sans Extrabold"/>
                <a:ea typeface="Open Sans Extrabold"/>
                <a:cs typeface="Open Sans Extrabold"/>
                <a:sym typeface="Arial"/>
              </a:rPr>
              <a:t>CYBERSECURITY VALUE IS 90 DAYS OR LESS!</a:t>
            </a:r>
            <a:endParaRPr lang="en-US" sz="2000" b="1">
              <a:solidFill>
                <a:schemeClr val="bg1"/>
              </a:solidFill>
              <a:latin typeface="Open Sans Extrabold"/>
              <a:ea typeface="Open Sans Extrabold"/>
              <a:cs typeface="Open Sans Extrabold"/>
            </a:endParaRPr>
          </a:p>
        </p:txBody>
      </p:sp>
    </p:spTree>
    <p:extLst>
      <p:ext uri="{BB962C8B-B14F-4D97-AF65-F5344CB8AC3E}">
        <p14:creationId xmlns:p14="http://schemas.microsoft.com/office/powerpoint/2010/main" val="142410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EF387C-3FB1-794C-BEAD-D17D1953EDDA}"/>
              </a:ext>
            </a:extLst>
          </p:cNvPr>
          <p:cNvSpPr/>
          <p:nvPr/>
        </p:nvSpPr>
        <p:spPr>
          <a:xfrm>
            <a:off x="9528100" y="3604174"/>
            <a:ext cx="237566" cy="369332"/>
          </a:xfrm>
          <a:prstGeom prst="rect">
            <a:avLst/>
          </a:prstGeom>
        </p:spPr>
        <p:txBody>
          <a:bodyPr wrap="none">
            <a:spAutoFit/>
          </a:bodyPr>
          <a:lstStyle/>
          <a:p>
            <a:r>
              <a:rPr lang="en-GB"/>
              <a:t> </a:t>
            </a:r>
            <a:endParaRPr lang="en-US"/>
          </a:p>
        </p:txBody>
      </p:sp>
      <p:sp>
        <p:nvSpPr>
          <p:cNvPr id="53" name="TextBox 52">
            <a:extLst>
              <a:ext uri="{FF2B5EF4-FFF2-40B4-BE49-F238E27FC236}">
                <a16:creationId xmlns:a16="http://schemas.microsoft.com/office/drawing/2014/main" id="{B5D817DC-8B9A-EA47-A3F8-9D8606A6D1FD}"/>
              </a:ext>
            </a:extLst>
          </p:cNvPr>
          <p:cNvSpPr txBox="1"/>
          <p:nvPr/>
        </p:nvSpPr>
        <p:spPr>
          <a:xfrm>
            <a:off x="347730" y="4902897"/>
            <a:ext cx="11384924" cy="954107"/>
          </a:xfrm>
          <a:prstGeom prst="rect">
            <a:avLst/>
          </a:prstGeom>
          <a:noFill/>
        </p:spPr>
        <p:txBody>
          <a:bodyPr wrap="square" lIns="91440" tIns="45720" rIns="91440" bIns="45720" rtlCol="0" anchor="t">
            <a:spAutoFit/>
          </a:bodyPr>
          <a:lstStyle/>
          <a:p>
            <a:pPr algn="ctr">
              <a:buClr>
                <a:srgbClr val="93FEFF"/>
              </a:buClr>
            </a:pPr>
            <a:r>
              <a:rPr lang="en-US" sz="1400">
                <a:solidFill>
                  <a:schemeClr val="bg1"/>
                </a:solidFill>
              </a:rPr>
              <a:t>Over 40 years information security experience</a:t>
            </a:r>
          </a:p>
          <a:p>
            <a:pPr algn="ctr">
              <a:buClr>
                <a:srgbClr val="93FEFF"/>
              </a:buClr>
            </a:pPr>
            <a:r>
              <a:rPr lang="en-US" sz="1400">
                <a:solidFill>
                  <a:schemeClr val="bg1"/>
                </a:solidFill>
              </a:rPr>
              <a:t>Managed Multiple Global Incidents</a:t>
            </a:r>
            <a:endParaRPr lang="en-US" sz="1400">
              <a:solidFill>
                <a:schemeClr val="bg1"/>
              </a:solidFill>
              <a:ea typeface="Open Sans"/>
              <a:cs typeface="Open Sans"/>
            </a:endParaRPr>
          </a:p>
          <a:p>
            <a:pPr algn="ctr">
              <a:buClr>
                <a:srgbClr val="93FEFF"/>
              </a:buClr>
            </a:pPr>
            <a:r>
              <a:rPr lang="en-US" sz="1400">
                <a:solidFill>
                  <a:schemeClr val="bg1"/>
                </a:solidFill>
              </a:rPr>
              <a:t>Managed Product Deployment Team </a:t>
            </a:r>
          </a:p>
          <a:p>
            <a:pPr algn="ctr">
              <a:buClr>
                <a:srgbClr val="93FEFF"/>
              </a:buClr>
            </a:pPr>
            <a:r>
              <a:rPr lang="en-US" sz="1400">
                <a:solidFill>
                  <a:schemeClr val="bg1"/>
                </a:solidFill>
                <a:ea typeface="Open Sans"/>
                <a:cs typeface="Open Sans"/>
              </a:rPr>
              <a:t>Distinguished in cybersecurity, data and content engineering, and security architecture design and implementation ​</a:t>
            </a:r>
          </a:p>
        </p:txBody>
      </p:sp>
      <p:sp>
        <p:nvSpPr>
          <p:cNvPr id="11" name="Rectangle 10">
            <a:extLst>
              <a:ext uri="{FF2B5EF4-FFF2-40B4-BE49-F238E27FC236}">
                <a16:creationId xmlns:a16="http://schemas.microsoft.com/office/drawing/2014/main" id="{C8E73548-92A9-E240-AFD5-744EBFA29214}"/>
              </a:ext>
            </a:extLst>
          </p:cNvPr>
          <p:cNvSpPr/>
          <p:nvPr/>
        </p:nvSpPr>
        <p:spPr>
          <a:xfrm>
            <a:off x="9528100" y="3604174"/>
            <a:ext cx="237566" cy="369332"/>
          </a:xfrm>
          <a:prstGeom prst="rect">
            <a:avLst/>
          </a:prstGeom>
        </p:spPr>
        <p:txBody>
          <a:bodyPr wrap="none">
            <a:spAutoFit/>
          </a:bodyPr>
          <a:lstStyle/>
          <a:p>
            <a:r>
              <a:rPr lang="en-GB"/>
              <a:t> </a:t>
            </a:r>
            <a:endParaRPr lang="en-US"/>
          </a:p>
        </p:txBody>
      </p:sp>
      <p:sp>
        <p:nvSpPr>
          <p:cNvPr id="56" name="Google Shape;551;p14" descr="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
            <a:extLst>
              <a:ext uri="{FF2B5EF4-FFF2-40B4-BE49-F238E27FC236}">
                <a16:creationId xmlns:a16="http://schemas.microsoft.com/office/drawing/2014/main" id="{F859509F-979A-6347-A9EC-51D6A44E5083}"/>
              </a:ext>
            </a:extLst>
          </p:cNvPr>
          <p:cNvSpPr/>
          <p:nvPr/>
        </p:nvSpPr>
        <p:spPr>
          <a:xfrm>
            <a:off x="4676300" y="3905467"/>
            <a:ext cx="2503194" cy="401618"/>
          </a:xfrm>
          <a:prstGeom prst="rect">
            <a:avLst/>
          </a:prstGeom>
          <a:noFill/>
          <a:ln>
            <a:noFill/>
          </a:ln>
        </p:spPr>
        <p:txBody>
          <a:bodyPr spcFirstLastPara="1" wrap="square" lIns="68575" tIns="34275" rIns="68575" bIns="34275" anchor="t" anchorCtr="0">
            <a:spAutoFit/>
          </a:bodyPr>
          <a:lstStyle/>
          <a:p>
            <a:pPr algn="ctr">
              <a:lnSpc>
                <a:spcPct val="120000"/>
              </a:lnSpc>
            </a:pPr>
            <a:r>
              <a:rPr lang="en-US" b="1">
                <a:solidFill>
                  <a:srgbClr val="93FEFF"/>
                </a:solidFill>
                <a:latin typeface="Open Sans Extrabold" panose="020B0606030504020204" pitchFamily="34" charset="0"/>
                <a:ea typeface="Open Sans" panose="020B0606030504020204" pitchFamily="34" charset="0"/>
                <a:cs typeface="Open Sans" panose="020B0606030504020204" pitchFamily="34" charset="0"/>
                <a:sym typeface="Arial"/>
              </a:rPr>
              <a:t>CEO / Corey White</a:t>
            </a:r>
            <a:endParaRPr lang="en-US" b="1">
              <a:solidFill>
                <a:srgbClr val="93FEFF"/>
              </a:solidFill>
              <a:latin typeface="Open Sans Extrabold" panose="020B0606030504020204" pitchFamily="34" charset="0"/>
              <a:ea typeface="Open Sans" panose="020B0606030504020204" pitchFamily="34" charset="0"/>
              <a:cs typeface="Open Sans" panose="020B0606030504020204" pitchFamily="34" charset="0"/>
            </a:endParaRPr>
          </a:p>
        </p:txBody>
      </p:sp>
      <p:sp>
        <p:nvSpPr>
          <p:cNvPr id="14" name="Hexagon 13">
            <a:extLst>
              <a:ext uri="{FF2B5EF4-FFF2-40B4-BE49-F238E27FC236}">
                <a16:creationId xmlns:a16="http://schemas.microsoft.com/office/drawing/2014/main" id="{BD2FA904-BA3B-2046-8110-98EB22499DC2}"/>
              </a:ext>
            </a:extLst>
          </p:cNvPr>
          <p:cNvSpPr/>
          <p:nvPr/>
        </p:nvSpPr>
        <p:spPr>
          <a:xfrm>
            <a:off x="8385594" y="1458990"/>
            <a:ext cx="2760142" cy="2403580"/>
          </a:xfrm>
          <a:prstGeom prst="hexagon">
            <a:avLst/>
          </a:prstGeom>
          <a:no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551;p14" descr="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
            <a:extLst>
              <a:ext uri="{FF2B5EF4-FFF2-40B4-BE49-F238E27FC236}">
                <a16:creationId xmlns:a16="http://schemas.microsoft.com/office/drawing/2014/main" id="{465958C8-EC9A-DD40-A30A-44333087F7DE}"/>
              </a:ext>
            </a:extLst>
          </p:cNvPr>
          <p:cNvSpPr/>
          <p:nvPr/>
        </p:nvSpPr>
        <p:spPr>
          <a:xfrm>
            <a:off x="1974247" y="166145"/>
            <a:ext cx="7962561" cy="955616"/>
          </a:xfrm>
          <a:prstGeom prst="rect">
            <a:avLst/>
          </a:prstGeom>
          <a:noFill/>
          <a:ln>
            <a:noFill/>
          </a:ln>
        </p:spPr>
        <p:txBody>
          <a:bodyPr spcFirstLastPara="1" wrap="square" lIns="68575" tIns="34275" rIns="68575" bIns="34275" anchor="t" anchorCtr="0">
            <a:spAutoFit/>
          </a:bodyPr>
          <a:lstStyle/>
          <a:p>
            <a:pPr algn="ctr">
              <a:lnSpc>
                <a:spcPct val="120000"/>
              </a:lnSpc>
            </a:pPr>
            <a:r>
              <a:rPr lang="en-US" sz="4800" b="1">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OUR LEADERSHIP TEAM</a:t>
            </a:r>
            <a:endParaRPr lang="en-US" sz="4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Hexagon 5">
            <a:extLst>
              <a:ext uri="{FF2B5EF4-FFF2-40B4-BE49-F238E27FC236}">
                <a16:creationId xmlns:a16="http://schemas.microsoft.com/office/drawing/2014/main" id="{0EB14041-C163-A50C-25A4-1D2B5CAE6A4D}"/>
              </a:ext>
            </a:extLst>
          </p:cNvPr>
          <p:cNvSpPr/>
          <p:nvPr/>
        </p:nvSpPr>
        <p:spPr>
          <a:xfrm>
            <a:off x="4575457" y="1365633"/>
            <a:ext cx="2760142" cy="2403580"/>
          </a:xfrm>
          <a:prstGeom prst="hexagon">
            <a:avLst/>
          </a:prstGeom>
          <a:no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a:extLst>
              <a:ext uri="{FF2B5EF4-FFF2-40B4-BE49-F238E27FC236}">
                <a16:creationId xmlns:a16="http://schemas.microsoft.com/office/drawing/2014/main" id="{29B1923C-51FE-7AFA-0E96-ED8DE0B38DAB}"/>
              </a:ext>
            </a:extLst>
          </p:cNvPr>
          <p:cNvSpPr/>
          <p:nvPr/>
        </p:nvSpPr>
        <p:spPr>
          <a:xfrm>
            <a:off x="1035602" y="1410221"/>
            <a:ext cx="2760142" cy="2403580"/>
          </a:xfrm>
          <a:prstGeom prst="hexagon">
            <a:avLst/>
          </a:prstGeom>
          <a:no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551;p14" descr="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
            <a:extLst>
              <a:ext uri="{FF2B5EF4-FFF2-40B4-BE49-F238E27FC236}">
                <a16:creationId xmlns:a16="http://schemas.microsoft.com/office/drawing/2014/main" id="{56240B36-2A5E-1E0B-D68A-670C3C227A49}"/>
              </a:ext>
            </a:extLst>
          </p:cNvPr>
          <p:cNvSpPr/>
          <p:nvPr/>
        </p:nvSpPr>
        <p:spPr>
          <a:xfrm>
            <a:off x="8104505" y="3896893"/>
            <a:ext cx="3084756" cy="401618"/>
          </a:xfrm>
          <a:prstGeom prst="rect">
            <a:avLst/>
          </a:prstGeom>
          <a:noFill/>
          <a:ln>
            <a:noFill/>
          </a:ln>
        </p:spPr>
        <p:txBody>
          <a:bodyPr spcFirstLastPara="1" wrap="square" lIns="68575" tIns="34275" rIns="68575" bIns="34275" anchor="t" anchorCtr="0">
            <a:spAutoFit/>
          </a:bodyPr>
          <a:lstStyle/>
          <a:p>
            <a:pPr algn="ctr">
              <a:lnSpc>
                <a:spcPct val="120000"/>
              </a:lnSpc>
            </a:pPr>
            <a:r>
              <a:rPr lang="en-US" b="1">
                <a:solidFill>
                  <a:srgbClr val="93FEFF"/>
                </a:solidFill>
                <a:latin typeface="Open Sans Extrabold" panose="020B0606030504020204" pitchFamily="34" charset="0"/>
                <a:ea typeface="Open Sans" panose="020B0606030504020204" pitchFamily="34" charset="0"/>
                <a:cs typeface="Open Sans" panose="020B0606030504020204" pitchFamily="34" charset="0"/>
                <a:sym typeface="Arial"/>
              </a:rPr>
              <a:t>COO / Alise Barron</a:t>
            </a:r>
            <a:endParaRPr lang="en-US" b="1">
              <a:solidFill>
                <a:srgbClr val="93FEFF"/>
              </a:solidFill>
              <a:latin typeface="Open Sans Extrabold" panose="020B0606030504020204" pitchFamily="34" charset="0"/>
              <a:ea typeface="Open Sans" panose="020B0606030504020204" pitchFamily="34" charset="0"/>
              <a:cs typeface="Open Sans" panose="020B0606030504020204" pitchFamily="34" charset="0"/>
            </a:endParaRPr>
          </a:p>
        </p:txBody>
      </p:sp>
      <p:sp>
        <p:nvSpPr>
          <p:cNvPr id="17" name="Google Shape;551;p14" descr="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
            <a:extLst>
              <a:ext uri="{FF2B5EF4-FFF2-40B4-BE49-F238E27FC236}">
                <a16:creationId xmlns:a16="http://schemas.microsoft.com/office/drawing/2014/main" id="{1EECC9AA-DDD3-6883-57D6-CC06EDD8CBC8}"/>
              </a:ext>
            </a:extLst>
          </p:cNvPr>
          <p:cNvSpPr/>
          <p:nvPr/>
        </p:nvSpPr>
        <p:spPr>
          <a:xfrm>
            <a:off x="785316" y="3896893"/>
            <a:ext cx="3084756" cy="401618"/>
          </a:xfrm>
          <a:prstGeom prst="rect">
            <a:avLst/>
          </a:prstGeom>
          <a:noFill/>
          <a:ln>
            <a:noFill/>
          </a:ln>
        </p:spPr>
        <p:txBody>
          <a:bodyPr spcFirstLastPara="1" wrap="square" lIns="68575" tIns="34275" rIns="68575" bIns="34275" anchor="t" anchorCtr="0">
            <a:spAutoFit/>
          </a:bodyPr>
          <a:lstStyle/>
          <a:p>
            <a:pPr algn="ctr">
              <a:lnSpc>
                <a:spcPct val="120000"/>
              </a:lnSpc>
            </a:pPr>
            <a:r>
              <a:rPr lang="en-US" b="1">
                <a:solidFill>
                  <a:srgbClr val="93FEFF"/>
                </a:solidFill>
                <a:latin typeface="Open Sans Extrabold" panose="020B0606030504020204" pitchFamily="34" charset="0"/>
                <a:ea typeface="Open Sans" panose="020B0606030504020204" pitchFamily="34" charset="0"/>
                <a:cs typeface="Open Sans" panose="020B0606030504020204" pitchFamily="34" charset="0"/>
                <a:sym typeface="Arial"/>
              </a:rPr>
              <a:t>CTO / Darryl Taylor</a:t>
            </a:r>
            <a:endParaRPr lang="en-US" b="1">
              <a:solidFill>
                <a:srgbClr val="93FEFF"/>
              </a:solidFill>
              <a:latin typeface="Open Sans Extrabold" panose="020B0606030504020204" pitchFamily="34" charset="0"/>
              <a:ea typeface="Open Sans" panose="020B0606030504020204" pitchFamily="34" charset="0"/>
              <a:cs typeface="Open Sans" panose="020B0606030504020204" pitchFamily="34" charset="0"/>
            </a:endParaRPr>
          </a:p>
        </p:txBody>
      </p:sp>
      <p:pic>
        <p:nvPicPr>
          <p:cNvPr id="2" name="Picture 2" descr="Profile photo of Darryl Taylor">
            <a:extLst>
              <a:ext uri="{FF2B5EF4-FFF2-40B4-BE49-F238E27FC236}">
                <a16:creationId xmlns:a16="http://schemas.microsoft.com/office/drawing/2014/main" id="{4D75135D-7893-4202-5366-629D2E318D4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95018" y="1491356"/>
            <a:ext cx="2241309" cy="2241309"/>
          </a:xfrm>
          <a:prstGeom prst="ellipse">
            <a:avLst/>
          </a:prstGeom>
          <a:noFill/>
          <a:extLst>
            <a:ext uri="{909E8E84-426E-40DD-AFC4-6F175D3DCCD1}">
              <a14:hiddenFill xmlns:a14="http://schemas.microsoft.com/office/drawing/2010/main">
                <a:solidFill>
                  <a:srgbClr val="FFFFFF"/>
                </a:solidFill>
              </a14:hiddenFill>
            </a:ext>
          </a:extLst>
        </p:spPr>
      </p:pic>
      <p:pic>
        <p:nvPicPr>
          <p:cNvPr id="4" name="Picture 3" descr="A person in a suit&#10;&#10;Description automatically generated">
            <a:extLst>
              <a:ext uri="{FF2B5EF4-FFF2-40B4-BE49-F238E27FC236}">
                <a16:creationId xmlns:a16="http://schemas.microsoft.com/office/drawing/2014/main" id="{CBD378AF-47A3-C0E0-2C86-D25F808F4FAF}"/>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4801" t="2545" r="3333" b="2317"/>
          <a:stretch/>
        </p:blipFill>
        <p:spPr>
          <a:xfrm>
            <a:off x="4799176" y="1491356"/>
            <a:ext cx="2257443" cy="2211343"/>
          </a:xfrm>
          <a:prstGeom prst="ellipse">
            <a:avLst/>
          </a:prstGeom>
        </p:spPr>
      </p:pic>
      <p:pic>
        <p:nvPicPr>
          <p:cNvPr id="8" name="Picture 4" descr="Profile photo of Alise Posillico Barron">
            <a:extLst>
              <a:ext uri="{FF2B5EF4-FFF2-40B4-BE49-F238E27FC236}">
                <a16:creationId xmlns:a16="http://schemas.microsoft.com/office/drawing/2014/main" id="{B266C155-931B-2DB5-0B76-7D7F34333395}"/>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632927" y="1530795"/>
            <a:ext cx="2265476" cy="226547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645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A803D-2C59-4CE1-CB0D-4F1B5355639A}"/>
            </a:ext>
          </a:extLst>
        </p:cNvPr>
        <p:cNvGrpSpPr/>
        <p:nvPr/>
      </p:nvGrpSpPr>
      <p:grpSpPr>
        <a:xfrm>
          <a:off x="0" y="0"/>
          <a:ext cx="0" cy="0"/>
          <a:chOff x="0" y="0"/>
          <a:chExt cx="0" cy="0"/>
        </a:xfrm>
      </p:grpSpPr>
      <p:sp>
        <p:nvSpPr>
          <p:cNvPr id="26" name="Rounded Rectangle 25">
            <a:extLst>
              <a:ext uri="{FF2B5EF4-FFF2-40B4-BE49-F238E27FC236}">
                <a16:creationId xmlns:a16="http://schemas.microsoft.com/office/drawing/2014/main" id="{8CDD95B1-74F6-A178-8906-885291588A12}"/>
              </a:ext>
            </a:extLst>
          </p:cNvPr>
          <p:cNvSpPr/>
          <p:nvPr/>
        </p:nvSpPr>
        <p:spPr>
          <a:xfrm>
            <a:off x="1392058" y="4420222"/>
            <a:ext cx="2934825" cy="1752796"/>
          </a:xfrm>
          <a:prstGeom prst="roundRect">
            <a:avLst/>
          </a:prstGeom>
          <a:solidFill>
            <a:srgbClr val="653DC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8DB325C3-93E2-19C8-D5CF-42694FD08F08}"/>
              </a:ext>
            </a:extLst>
          </p:cNvPr>
          <p:cNvSpPr/>
          <p:nvPr/>
        </p:nvSpPr>
        <p:spPr>
          <a:xfrm>
            <a:off x="4628587" y="4421112"/>
            <a:ext cx="2934825" cy="1752796"/>
          </a:xfrm>
          <a:prstGeom prst="roundRect">
            <a:avLst/>
          </a:prstGeom>
          <a:solidFill>
            <a:srgbClr val="653DC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5" name="Rounded Rectangle 24">
            <a:extLst>
              <a:ext uri="{FF2B5EF4-FFF2-40B4-BE49-F238E27FC236}">
                <a16:creationId xmlns:a16="http://schemas.microsoft.com/office/drawing/2014/main" id="{5F45482D-6E0F-ED9A-485C-7F4EFE3D3E68}"/>
              </a:ext>
            </a:extLst>
          </p:cNvPr>
          <p:cNvSpPr/>
          <p:nvPr/>
        </p:nvSpPr>
        <p:spPr>
          <a:xfrm>
            <a:off x="7759436" y="4421112"/>
            <a:ext cx="2934825" cy="1752796"/>
          </a:xfrm>
          <a:prstGeom prst="roundRect">
            <a:avLst/>
          </a:prstGeom>
          <a:solidFill>
            <a:srgbClr val="653DC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9" name="Rounded Rectangle 8">
            <a:extLst>
              <a:ext uri="{FF2B5EF4-FFF2-40B4-BE49-F238E27FC236}">
                <a16:creationId xmlns:a16="http://schemas.microsoft.com/office/drawing/2014/main" id="{6483000B-2484-16F8-347A-F46A8C876A26}"/>
              </a:ext>
            </a:extLst>
          </p:cNvPr>
          <p:cNvSpPr/>
          <p:nvPr/>
        </p:nvSpPr>
        <p:spPr>
          <a:xfrm>
            <a:off x="7788182" y="2523537"/>
            <a:ext cx="2934825" cy="1752796"/>
          </a:xfrm>
          <a:prstGeom prst="roundRect">
            <a:avLst/>
          </a:prstGeom>
          <a:solidFill>
            <a:srgbClr val="653DC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6" name="Rounded Rectangle 15">
            <a:extLst>
              <a:ext uri="{FF2B5EF4-FFF2-40B4-BE49-F238E27FC236}">
                <a16:creationId xmlns:a16="http://schemas.microsoft.com/office/drawing/2014/main" id="{62735625-4626-6A98-48C3-3E00013FD96C}"/>
              </a:ext>
            </a:extLst>
          </p:cNvPr>
          <p:cNvSpPr/>
          <p:nvPr/>
        </p:nvSpPr>
        <p:spPr>
          <a:xfrm>
            <a:off x="1468993" y="2520012"/>
            <a:ext cx="2934825" cy="1752796"/>
          </a:xfrm>
          <a:prstGeom prst="roundRect">
            <a:avLst/>
          </a:prstGeom>
          <a:solidFill>
            <a:srgbClr val="653DC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2C2C9C67-6DFC-C77E-903A-4DA5F924EF58}"/>
              </a:ext>
            </a:extLst>
          </p:cNvPr>
          <p:cNvSpPr/>
          <p:nvPr/>
        </p:nvSpPr>
        <p:spPr>
          <a:xfrm>
            <a:off x="7772280" y="604412"/>
            <a:ext cx="2934825" cy="1752796"/>
          </a:xfrm>
          <a:prstGeom prst="roundRect">
            <a:avLst/>
          </a:prstGeom>
          <a:solidFill>
            <a:srgbClr val="653DC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7259417C-4E47-5B0C-BA73-414A9A254497}"/>
              </a:ext>
            </a:extLst>
          </p:cNvPr>
          <p:cNvSpPr/>
          <p:nvPr/>
        </p:nvSpPr>
        <p:spPr>
          <a:xfrm>
            <a:off x="4628587" y="604412"/>
            <a:ext cx="2934825" cy="1752796"/>
          </a:xfrm>
          <a:prstGeom prst="roundRect">
            <a:avLst/>
          </a:prstGeom>
          <a:solidFill>
            <a:srgbClr val="653DC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E49696B3-8D63-BF73-6AEB-15D640D7C024}"/>
              </a:ext>
            </a:extLst>
          </p:cNvPr>
          <p:cNvSpPr/>
          <p:nvPr/>
        </p:nvSpPr>
        <p:spPr>
          <a:xfrm>
            <a:off x="1496625" y="578589"/>
            <a:ext cx="2934825" cy="1752796"/>
          </a:xfrm>
          <a:prstGeom prst="roundRect">
            <a:avLst/>
          </a:prstGeom>
          <a:solidFill>
            <a:srgbClr val="653DC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A7DD01-308D-4AA3-E130-6C9DD229AABC}"/>
              </a:ext>
            </a:extLst>
          </p:cNvPr>
          <p:cNvSpPr txBox="1"/>
          <p:nvPr/>
        </p:nvSpPr>
        <p:spPr>
          <a:xfrm>
            <a:off x="2212292" y="63691"/>
            <a:ext cx="7661733" cy="400110"/>
          </a:xfrm>
          <a:prstGeom prst="rect">
            <a:avLst/>
          </a:prstGeom>
          <a:noFill/>
        </p:spPr>
        <p:txBody>
          <a:bodyPr wrap="square"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2000" b="1">
                <a:solidFill>
                  <a:schemeClr val="bg1"/>
                </a:solidFill>
                <a:latin typeface="Arial" panose="020B0604020202020204" pitchFamily="34" charset="0"/>
                <a:cs typeface="Arial" panose="020B0604020202020204" pitchFamily="34" charset="0"/>
              </a:rPr>
              <a:t>The Member Experience &amp; Vendor Management</a:t>
            </a:r>
          </a:p>
        </p:txBody>
      </p:sp>
      <p:pic>
        <p:nvPicPr>
          <p:cNvPr id="5" name="Picture 4" descr="A picture containing text, room, gallery, sign&#10;&#10;Description automatically generated">
            <a:extLst>
              <a:ext uri="{FF2B5EF4-FFF2-40B4-BE49-F238E27FC236}">
                <a16:creationId xmlns:a16="http://schemas.microsoft.com/office/drawing/2014/main" id="{9DFD04A8-D924-9160-9D03-C538726F6B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611" y="2135317"/>
            <a:ext cx="2437097" cy="2437097"/>
          </a:xfrm>
          <a:prstGeom prst="rect">
            <a:avLst/>
          </a:prstGeom>
        </p:spPr>
      </p:pic>
      <p:sp>
        <p:nvSpPr>
          <p:cNvPr id="2" name="TextBox 1">
            <a:extLst>
              <a:ext uri="{FF2B5EF4-FFF2-40B4-BE49-F238E27FC236}">
                <a16:creationId xmlns:a16="http://schemas.microsoft.com/office/drawing/2014/main" id="{AF80A3F5-A003-8798-257D-A6853BFD1680}"/>
              </a:ext>
            </a:extLst>
          </p:cNvPr>
          <p:cNvSpPr txBox="1"/>
          <p:nvPr/>
        </p:nvSpPr>
        <p:spPr>
          <a:xfrm>
            <a:off x="4960666" y="861624"/>
            <a:ext cx="2270661" cy="1169551"/>
          </a:xfrm>
          <a:prstGeom prst="rect">
            <a:avLst/>
          </a:prstGeom>
          <a:noFill/>
          <a:ln>
            <a:solidFill>
              <a:srgbClr val="653DCB"/>
            </a:solidFill>
          </a:ln>
        </p:spPr>
        <p:txBody>
          <a:bodyPr wrap="square" rtlCol="0">
            <a:spAutoFit/>
          </a:bodyPr>
          <a:lstStyle/>
          <a:p>
            <a:pPr algn="ctr" fontAlgn="base">
              <a:spcBef>
                <a:spcPts val="600"/>
              </a:spcBef>
              <a:spcAft>
                <a:spcPct val="0"/>
              </a:spcAft>
            </a:pPr>
            <a:r>
              <a:rPr lang="en-US" altLang="ja-JP" sz="1300" b="1">
                <a:solidFill>
                  <a:srgbClr val="93FEFF"/>
                </a:solidFill>
                <a:latin typeface="Arial" panose="020B0604020202020204" pitchFamily="34" charset="0"/>
                <a:cs typeface="Arial" panose="020B0604020202020204" pitchFamily="34" charset="0"/>
              </a:rPr>
              <a:t>No "black box" model </a:t>
            </a:r>
          </a:p>
          <a:p>
            <a:pPr algn="ctr" fontAlgn="base">
              <a:spcBef>
                <a:spcPts val="600"/>
              </a:spcBef>
              <a:spcAft>
                <a:spcPct val="0"/>
              </a:spcAft>
            </a:pPr>
            <a:r>
              <a:rPr lang="en-US" altLang="ja-JP" sz="1300">
                <a:solidFill>
                  <a:schemeClr val="bg1"/>
                </a:solidFill>
                <a:latin typeface="Arial" panose="020B0604020202020204" pitchFamily="34" charset="0"/>
                <a:cs typeface="Arial" panose="020B0604020202020204" pitchFamily="34" charset="0"/>
              </a:rPr>
              <a:t>Gain full access and visibility into your technology stack for deeper insights.</a:t>
            </a:r>
          </a:p>
        </p:txBody>
      </p:sp>
      <p:sp>
        <p:nvSpPr>
          <p:cNvPr id="6" name="TextBox 5">
            <a:extLst>
              <a:ext uri="{FF2B5EF4-FFF2-40B4-BE49-F238E27FC236}">
                <a16:creationId xmlns:a16="http://schemas.microsoft.com/office/drawing/2014/main" id="{AD41F472-17D4-DCDD-6404-3AED43F0B005}"/>
              </a:ext>
            </a:extLst>
          </p:cNvPr>
          <p:cNvSpPr txBox="1"/>
          <p:nvPr/>
        </p:nvSpPr>
        <p:spPr>
          <a:xfrm>
            <a:off x="8281648" y="875786"/>
            <a:ext cx="1994299" cy="1169551"/>
          </a:xfrm>
          <a:prstGeom prst="rect">
            <a:avLst/>
          </a:prstGeom>
          <a:noFill/>
          <a:ln>
            <a:solidFill>
              <a:srgbClr val="653DCB"/>
            </a:solidFill>
          </a:ln>
        </p:spPr>
        <p:txBody>
          <a:bodyPr wrap="square" rtlCol="0">
            <a:spAutoFit/>
          </a:bodyPr>
          <a:lstStyle/>
          <a:p>
            <a:pPr algn="ctr" fontAlgn="base">
              <a:spcBef>
                <a:spcPts val="600"/>
              </a:spcBef>
              <a:spcAft>
                <a:spcPct val="0"/>
              </a:spcAft>
            </a:pPr>
            <a:r>
              <a:rPr lang="en-US" altLang="ja-JP" sz="1300" b="1">
                <a:solidFill>
                  <a:srgbClr val="93FEFF"/>
                </a:solidFill>
                <a:latin typeface="Arial" panose="020B0604020202020204" pitchFamily="34" charset="0"/>
                <a:cs typeface="Arial" panose="020B0604020202020204" pitchFamily="34" charset="0"/>
              </a:rPr>
              <a:t>US- Based Customer Support</a:t>
            </a:r>
          </a:p>
          <a:p>
            <a:pPr algn="ctr" fontAlgn="base">
              <a:spcBef>
                <a:spcPts val="600"/>
              </a:spcBef>
              <a:spcAft>
                <a:spcPct val="0"/>
              </a:spcAft>
            </a:pPr>
            <a:r>
              <a:rPr lang="en-US" altLang="ja-JP" sz="1300">
                <a:solidFill>
                  <a:schemeClr val="bg1"/>
                </a:solidFill>
                <a:latin typeface="Arial" panose="020B0604020202020204" pitchFamily="34" charset="0"/>
                <a:cs typeface="Arial" panose="020B0604020202020204" pitchFamily="34" charset="0"/>
              </a:rPr>
              <a:t>Customer Support Portal or via phone or email.</a:t>
            </a:r>
          </a:p>
        </p:txBody>
      </p:sp>
      <p:sp>
        <p:nvSpPr>
          <p:cNvPr id="13" name="TextBox 12">
            <a:extLst>
              <a:ext uri="{FF2B5EF4-FFF2-40B4-BE49-F238E27FC236}">
                <a16:creationId xmlns:a16="http://schemas.microsoft.com/office/drawing/2014/main" id="{4D86296A-1986-84F9-B558-1DE41E33E375}"/>
              </a:ext>
            </a:extLst>
          </p:cNvPr>
          <p:cNvSpPr txBox="1"/>
          <p:nvPr/>
        </p:nvSpPr>
        <p:spPr>
          <a:xfrm>
            <a:off x="1766672" y="4710958"/>
            <a:ext cx="2185596" cy="969496"/>
          </a:xfrm>
          <a:prstGeom prst="rect">
            <a:avLst/>
          </a:prstGeom>
          <a:noFill/>
          <a:ln>
            <a:solidFill>
              <a:srgbClr val="653DCB"/>
            </a:solidFill>
          </a:ln>
        </p:spPr>
        <p:txBody>
          <a:bodyPr wrap="square" rtlCol="0">
            <a:spAutoFit/>
          </a:bodyPr>
          <a:lstStyle/>
          <a:p>
            <a:pPr algn="ctr" fontAlgn="base">
              <a:spcBef>
                <a:spcPts val="600"/>
              </a:spcBef>
              <a:spcAft>
                <a:spcPct val="0"/>
              </a:spcAft>
            </a:pPr>
            <a:r>
              <a:rPr lang="en-US" altLang="ja-JP" sz="1300" b="1">
                <a:solidFill>
                  <a:srgbClr val="93FEFF"/>
                </a:solidFill>
                <a:latin typeface="Arial" panose="020B0604020202020204" pitchFamily="34" charset="0"/>
                <a:cs typeface="Arial" panose="020B0604020202020204" pitchFamily="34" charset="0"/>
              </a:rPr>
              <a:t>We Grow with You</a:t>
            </a:r>
          </a:p>
          <a:p>
            <a:pPr algn="ctr" fontAlgn="base">
              <a:spcBef>
                <a:spcPts val="600"/>
              </a:spcBef>
              <a:spcAft>
                <a:spcPct val="0"/>
              </a:spcAft>
            </a:pPr>
            <a:r>
              <a:rPr lang="en-US" altLang="ja-JP" sz="1300">
                <a:solidFill>
                  <a:schemeClr val="bg1"/>
                </a:solidFill>
                <a:latin typeface="Arial" panose="020B0604020202020204" pitchFamily="34" charset="0"/>
                <a:cs typeface="Arial" panose="020B0604020202020204" pitchFamily="34" charset="0"/>
              </a:rPr>
              <a:t>Effortless onboard employees and endpoints as you scale.</a:t>
            </a:r>
          </a:p>
        </p:txBody>
      </p:sp>
      <p:sp>
        <p:nvSpPr>
          <p:cNvPr id="14" name="TextBox 13">
            <a:extLst>
              <a:ext uri="{FF2B5EF4-FFF2-40B4-BE49-F238E27FC236}">
                <a16:creationId xmlns:a16="http://schemas.microsoft.com/office/drawing/2014/main" id="{D6537338-83E6-C935-70F3-C3E1AEA20CC8}"/>
              </a:ext>
            </a:extLst>
          </p:cNvPr>
          <p:cNvSpPr txBox="1"/>
          <p:nvPr/>
        </p:nvSpPr>
        <p:spPr>
          <a:xfrm>
            <a:off x="1872101" y="858887"/>
            <a:ext cx="2072947" cy="1169551"/>
          </a:xfrm>
          <a:prstGeom prst="rect">
            <a:avLst/>
          </a:prstGeom>
          <a:noFill/>
          <a:ln>
            <a:solidFill>
              <a:srgbClr val="653DCB"/>
            </a:solidFill>
          </a:ln>
        </p:spPr>
        <p:txBody>
          <a:bodyPr wrap="square" rtlCol="0">
            <a:spAutoFit/>
          </a:bodyPr>
          <a:lstStyle/>
          <a:p>
            <a:pPr algn="ctr" fontAlgn="base">
              <a:spcBef>
                <a:spcPts val="600"/>
              </a:spcBef>
              <a:spcAft>
                <a:spcPct val="0"/>
              </a:spcAft>
            </a:pPr>
            <a:r>
              <a:rPr lang="en-US" altLang="ja-JP" sz="1300" b="1">
                <a:solidFill>
                  <a:srgbClr val="93FEFF"/>
                </a:solidFill>
                <a:latin typeface="Arial" panose="020B0604020202020204" pitchFamily="34" charset="0"/>
                <a:cs typeface="Arial" panose="020B0604020202020204" pitchFamily="34" charset="0"/>
              </a:rPr>
              <a:t>Monthly Executive Reporting</a:t>
            </a:r>
          </a:p>
          <a:p>
            <a:pPr algn="ctr" fontAlgn="base">
              <a:spcBef>
                <a:spcPts val="600"/>
              </a:spcBef>
              <a:spcAft>
                <a:spcPct val="0"/>
              </a:spcAft>
            </a:pPr>
            <a:r>
              <a:rPr lang="en-US" altLang="ja-JP" sz="1300">
                <a:solidFill>
                  <a:schemeClr val="bg1"/>
                </a:solidFill>
                <a:latin typeface="Arial" panose="020B0604020202020204" pitchFamily="34" charset="0"/>
                <a:cs typeface="Arial" panose="020B0604020202020204" pitchFamily="34" charset="0"/>
              </a:rPr>
              <a:t>Get insight on your security and monthly performance.</a:t>
            </a:r>
          </a:p>
        </p:txBody>
      </p:sp>
      <p:sp>
        <p:nvSpPr>
          <p:cNvPr id="17" name="TextBox 16">
            <a:extLst>
              <a:ext uri="{FF2B5EF4-FFF2-40B4-BE49-F238E27FC236}">
                <a16:creationId xmlns:a16="http://schemas.microsoft.com/office/drawing/2014/main" id="{103A85FE-BA49-7074-62D4-417EFB1F20FC}"/>
              </a:ext>
            </a:extLst>
          </p:cNvPr>
          <p:cNvSpPr txBox="1"/>
          <p:nvPr/>
        </p:nvSpPr>
        <p:spPr>
          <a:xfrm>
            <a:off x="5028288" y="4676556"/>
            <a:ext cx="2135415" cy="1169551"/>
          </a:xfrm>
          <a:prstGeom prst="rect">
            <a:avLst/>
          </a:prstGeom>
          <a:noFill/>
          <a:ln>
            <a:solidFill>
              <a:srgbClr val="653DCB"/>
            </a:solidFill>
          </a:ln>
        </p:spPr>
        <p:txBody>
          <a:bodyPr wrap="square" rtlCol="0">
            <a:spAutoFit/>
          </a:bodyPr>
          <a:lstStyle/>
          <a:p>
            <a:pPr algn="ctr" fontAlgn="base">
              <a:spcBef>
                <a:spcPts val="600"/>
              </a:spcBef>
              <a:spcAft>
                <a:spcPct val="0"/>
              </a:spcAft>
            </a:pPr>
            <a:r>
              <a:rPr lang="en-US" altLang="ja-JP" sz="1300" b="1">
                <a:solidFill>
                  <a:srgbClr val="93FEFF"/>
                </a:solidFill>
                <a:latin typeface="Arial" panose="020B0604020202020204" pitchFamily="34" charset="0"/>
                <a:cs typeface="Arial" panose="020B0604020202020204" pitchFamily="34" charset="0"/>
              </a:rPr>
              <a:t>Vetted Best-In-Breed Technology</a:t>
            </a:r>
          </a:p>
          <a:p>
            <a:pPr algn="ctr" fontAlgn="base">
              <a:spcBef>
                <a:spcPts val="600"/>
              </a:spcBef>
              <a:spcAft>
                <a:spcPct val="0"/>
              </a:spcAft>
            </a:pPr>
            <a:r>
              <a:rPr lang="en-US" altLang="ja-JP" sz="1300">
                <a:solidFill>
                  <a:schemeClr val="bg1"/>
                </a:solidFill>
                <a:latin typeface="Arial" panose="020B0604020202020204" pitchFamily="34" charset="0"/>
                <a:cs typeface="Arial" panose="020B0604020202020204" pitchFamily="34" charset="0"/>
              </a:rPr>
              <a:t>Continuous Research to ensure for the most effective technology stack</a:t>
            </a:r>
          </a:p>
        </p:txBody>
      </p:sp>
      <p:sp>
        <p:nvSpPr>
          <p:cNvPr id="19" name="TextBox 18">
            <a:extLst>
              <a:ext uri="{FF2B5EF4-FFF2-40B4-BE49-F238E27FC236}">
                <a16:creationId xmlns:a16="http://schemas.microsoft.com/office/drawing/2014/main" id="{3B02032F-5262-D30E-5B79-56766A94D572}"/>
              </a:ext>
            </a:extLst>
          </p:cNvPr>
          <p:cNvSpPr txBox="1"/>
          <p:nvPr/>
        </p:nvSpPr>
        <p:spPr>
          <a:xfrm>
            <a:off x="8142247" y="4685211"/>
            <a:ext cx="2226693" cy="1169551"/>
          </a:xfrm>
          <a:prstGeom prst="rect">
            <a:avLst/>
          </a:prstGeom>
          <a:noFill/>
          <a:ln>
            <a:solidFill>
              <a:srgbClr val="653DCB"/>
            </a:solidFill>
          </a:ln>
        </p:spPr>
        <p:txBody>
          <a:bodyPr wrap="square" rtlCol="0">
            <a:spAutoFit/>
          </a:bodyPr>
          <a:lstStyle/>
          <a:p>
            <a:pPr algn="ctr" fontAlgn="base">
              <a:spcBef>
                <a:spcPts val="600"/>
              </a:spcBef>
              <a:spcAft>
                <a:spcPct val="0"/>
              </a:spcAft>
            </a:pPr>
            <a:r>
              <a:rPr lang="en-US" altLang="ja-JP" sz="1300" b="1">
                <a:solidFill>
                  <a:srgbClr val="93FEFF"/>
                </a:solidFill>
                <a:latin typeface="Arial" panose="020B0604020202020204" pitchFamily="34" charset="0"/>
                <a:cs typeface="Arial" panose="020B0604020202020204" pitchFamily="34" charset="0"/>
              </a:rPr>
              <a:t>No more Hassle with Contracts</a:t>
            </a:r>
          </a:p>
          <a:p>
            <a:pPr algn="ctr" fontAlgn="base">
              <a:spcBef>
                <a:spcPts val="600"/>
              </a:spcBef>
              <a:spcAft>
                <a:spcPct val="0"/>
              </a:spcAft>
            </a:pPr>
            <a:r>
              <a:rPr lang="en-US" altLang="ja-JP" sz="1300">
                <a:solidFill>
                  <a:schemeClr val="bg1"/>
                </a:solidFill>
                <a:latin typeface="Arial" panose="020B0604020202020204" pitchFamily="34" charset="0"/>
                <a:cs typeface="Arial" panose="020B0604020202020204" pitchFamily="34" charset="0"/>
              </a:rPr>
              <a:t>Cyvatar manages all contracts and renewals on your behalf</a:t>
            </a:r>
          </a:p>
        </p:txBody>
      </p:sp>
      <p:sp>
        <p:nvSpPr>
          <p:cNvPr id="21" name="TextBox 20">
            <a:extLst>
              <a:ext uri="{FF2B5EF4-FFF2-40B4-BE49-F238E27FC236}">
                <a16:creationId xmlns:a16="http://schemas.microsoft.com/office/drawing/2014/main" id="{E9617D39-407C-04ED-03D9-743033D61938}"/>
              </a:ext>
            </a:extLst>
          </p:cNvPr>
          <p:cNvSpPr txBox="1"/>
          <p:nvPr/>
        </p:nvSpPr>
        <p:spPr>
          <a:xfrm>
            <a:off x="1816441" y="2794694"/>
            <a:ext cx="2128607" cy="1169551"/>
          </a:xfrm>
          <a:prstGeom prst="rect">
            <a:avLst/>
          </a:prstGeom>
          <a:noFill/>
          <a:ln>
            <a:solidFill>
              <a:srgbClr val="653DCB"/>
            </a:solidFill>
          </a:ln>
        </p:spPr>
        <p:txBody>
          <a:bodyPr wrap="square" rtlCol="0">
            <a:spAutoFit/>
          </a:bodyPr>
          <a:lstStyle/>
          <a:p>
            <a:pPr algn="ctr" fontAlgn="base">
              <a:spcBef>
                <a:spcPts val="600"/>
              </a:spcBef>
              <a:spcAft>
                <a:spcPct val="0"/>
              </a:spcAft>
            </a:pPr>
            <a:r>
              <a:rPr lang="en-US" altLang="ja-JP" sz="1300" b="1">
                <a:solidFill>
                  <a:srgbClr val="93FEFF"/>
                </a:solidFill>
                <a:latin typeface="Arial" panose="020B0604020202020204" pitchFamily="34" charset="0"/>
                <a:cs typeface="Arial" panose="020B0604020202020204" pitchFamily="34" charset="0"/>
              </a:rPr>
              <a:t>Stay in the Know</a:t>
            </a:r>
          </a:p>
          <a:p>
            <a:pPr algn="ctr" fontAlgn="base">
              <a:spcBef>
                <a:spcPts val="600"/>
              </a:spcBef>
              <a:spcAft>
                <a:spcPct val="0"/>
              </a:spcAft>
            </a:pPr>
            <a:r>
              <a:rPr lang="en-US" altLang="ja-JP" sz="1300">
                <a:solidFill>
                  <a:schemeClr val="bg1"/>
                </a:solidFill>
                <a:latin typeface="Arial" panose="020B0604020202020204" pitchFamily="34" charset="0"/>
                <a:cs typeface="Arial" panose="020B0604020202020204" pitchFamily="34" charset="0"/>
              </a:rPr>
              <a:t>Our SMEs stay informed on latest features and implement the configurations</a:t>
            </a:r>
          </a:p>
        </p:txBody>
      </p:sp>
      <p:sp>
        <p:nvSpPr>
          <p:cNvPr id="24" name="TextBox 23">
            <a:extLst>
              <a:ext uri="{FF2B5EF4-FFF2-40B4-BE49-F238E27FC236}">
                <a16:creationId xmlns:a16="http://schemas.microsoft.com/office/drawing/2014/main" id="{1A6332F4-48C8-6506-6116-4347DD2042B3}"/>
              </a:ext>
            </a:extLst>
          </p:cNvPr>
          <p:cNvSpPr txBox="1"/>
          <p:nvPr/>
        </p:nvSpPr>
        <p:spPr>
          <a:xfrm>
            <a:off x="8302670" y="2798835"/>
            <a:ext cx="1952257" cy="1169551"/>
          </a:xfrm>
          <a:prstGeom prst="rect">
            <a:avLst/>
          </a:prstGeom>
          <a:noFill/>
          <a:ln>
            <a:solidFill>
              <a:srgbClr val="653DCB"/>
            </a:solidFill>
          </a:ln>
        </p:spPr>
        <p:txBody>
          <a:bodyPr wrap="square" rtlCol="0">
            <a:spAutoFit/>
          </a:bodyPr>
          <a:lstStyle/>
          <a:p>
            <a:pPr algn="ctr" fontAlgn="base">
              <a:spcBef>
                <a:spcPts val="600"/>
              </a:spcBef>
              <a:spcAft>
                <a:spcPct val="0"/>
              </a:spcAft>
            </a:pPr>
            <a:r>
              <a:rPr lang="en-US" altLang="ja-JP" sz="1300" b="1">
                <a:solidFill>
                  <a:srgbClr val="93FEFF"/>
                </a:solidFill>
                <a:latin typeface="Arial" panose="020B0604020202020204" pitchFamily="34" charset="0"/>
                <a:cs typeface="Arial" panose="020B0604020202020204" pitchFamily="34" charset="0"/>
              </a:rPr>
              <a:t>Compliance becomes a Breeze</a:t>
            </a:r>
          </a:p>
          <a:p>
            <a:pPr algn="ctr" fontAlgn="base">
              <a:spcBef>
                <a:spcPts val="600"/>
              </a:spcBef>
              <a:spcAft>
                <a:spcPct val="0"/>
              </a:spcAft>
            </a:pPr>
            <a:r>
              <a:rPr lang="en-US" altLang="ja-JP" sz="1300">
                <a:solidFill>
                  <a:schemeClr val="bg1"/>
                </a:solidFill>
                <a:latin typeface="Arial" panose="020B0604020202020204" pitchFamily="34" charset="0"/>
                <a:cs typeface="Arial" panose="020B0604020202020204" pitchFamily="34" charset="0"/>
              </a:rPr>
              <a:t>As compliancy requirements change lean on our expertise</a:t>
            </a:r>
          </a:p>
        </p:txBody>
      </p:sp>
      <p:sp>
        <p:nvSpPr>
          <p:cNvPr id="27" name="Text Placeholder 1">
            <a:extLst>
              <a:ext uri="{FF2B5EF4-FFF2-40B4-BE49-F238E27FC236}">
                <a16:creationId xmlns:a16="http://schemas.microsoft.com/office/drawing/2014/main" id="{343D0A24-264D-9B5A-9AFE-012645E81E7B}"/>
              </a:ext>
            </a:extLst>
          </p:cNvPr>
          <p:cNvSpPr txBox="1">
            <a:spLocks/>
          </p:cNvSpPr>
          <p:nvPr/>
        </p:nvSpPr>
        <p:spPr>
          <a:xfrm>
            <a:off x="2212292" y="6354314"/>
            <a:ext cx="7302716" cy="2715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a:solidFill>
                  <a:srgbClr val="93FEFF"/>
                </a:solidFill>
                <a:latin typeface="Open Sans Extrabold"/>
                <a:ea typeface="Open Sans Extrabold"/>
                <a:cs typeface="Open Sans Extrabold"/>
                <a:sym typeface="Arial"/>
              </a:rPr>
              <a:t>CYBERSECURITY VALUE IS 90 DAYS OR LESS!</a:t>
            </a:r>
            <a:endParaRPr lang="en-US" sz="1800" b="1">
              <a:solidFill>
                <a:srgbClr val="93FEFF"/>
              </a:solidFill>
              <a:latin typeface="Open Sans Extrabold"/>
              <a:ea typeface="Open Sans Extrabold"/>
              <a:cs typeface="Open Sans Extrabold"/>
            </a:endParaRPr>
          </a:p>
        </p:txBody>
      </p:sp>
    </p:spTree>
    <p:extLst>
      <p:ext uri="{BB962C8B-B14F-4D97-AF65-F5344CB8AC3E}">
        <p14:creationId xmlns:p14="http://schemas.microsoft.com/office/powerpoint/2010/main" val="233051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B2B78-F55A-FB4B-8345-192CE61A520E}"/>
              </a:ext>
            </a:extLst>
          </p:cNvPr>
          <p:cNvSpPr txBox="1">
            <a:spLocks/>
          </p:cNvSpPr>
          <p:nvPr/>
        </p:nvSpPr>
        <p:spPr>
          <a:xfrm>
            <a:off x="423179" y="42296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defTabSz="1219170"/>
            <a:r>
              <a:rPr lang="en-US" sz="3600" b="1">
                <a:solidFill>
                  <a:prstClr val="white"/>
                </a:solidFill>
                <a:latin typeface="Open Sans" panose="020B0606030504020204" pitchFamily="34" charset="0"/>
                <a:ea typeface="Open Sans" panose="020B0606030504020204" pitchFamily="34" charset="0"/>
                <a:cs typeface="Open Sans" panose="020B0606030504020204" pitchFamily="34" charset="0"/>
              </a:rPr>
              <a:t>Onboarding with MX</a:t>
            </a:r>
          </a:p>
        </p:txBody>
      </p:sp>
      <p:graphicFrame>
        <p:nvGraphicFramePr>
          <p:cNvPr id="4" name="Diagram 3">
            <a:extLst>
              <a:ext uri="{FF2B5EF4-FFF2-40B4-BE49-F238E27FC236}">
                <a16:creationId xmlns:a16="http://schemas.microsoft.com/office/drawing/2014/main" id="{4594C928-7CFA-D346-94FD-24B17AE3AE09}"/>
              </a:ext>
            </a:extLst>
          </p:cNvPr>
          <p:cNvGraphicFramePr/>
          <p:nvPr>
            <p:extLst>
              <p:ext uri="{D42A27DB-BD31-4B8C-83A1-F6EECF244321}">
                <p14:modId xmlns:p14="http://schemas.microsoft.com/office/powerpoint/2010/main" val="240286730"/>
              </p:ext>
            </p:extLst>
          </p:nvPr>
        </p:nvGraphicFramePr>
        <p:xfrm>
          <a:off x="297543" y="2198905"/>
          <a:ext cx="11531600" cy="3703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9">
            <a:extLst>
              <a:ext uri="{FF2B5EF4-FFF2-40B4-BE49-F238E27FC236}">
                <a16:creationId xmlns:a16="http://schemas.microsoft.com/office/drawing/2014/main" id="{635F9A73-34B0-E349-90E8-FF92CCE7630A}"/>
              </a:ext>
            </a:extLst>
          </p:cNvPr>
          <p:cNvSpPr>
            <a:spLocks noChangeAspect="1"/>
          </p:cNvSpPr>
          <p:nvPr/>
        </p:nvSpPr>
        <p:spPr>
          <a:xfrm>
            <a:off x="371243" y="1297803"/>
            <a:ext cx="2148840" cy="822805"/>
          </a:xfrm>
          <a:prstGeom prst="roundRect">
            <a:avLst/>
          </a:prstGeom>
          <a:solidFill>
            <a:srgbClr val="653DCB"/>
          </a:solidFill>
          <a:ln>
            <a:noFill/>
          </a:ln>
        </p:spPr>
        <p:style>
          <a:lnRef idx="1">
            <a:schemeClr val="accent3"/>
          </a:lnRef>
          <a:fillRef idx="2">
            <a:schemeClr val="accent3"/>
          </a:fillRef>
          <a:effectRef idx="1">
            <a:schemeClr val="accent3"/>
          </a:effectRef>
          <a:fontRef idx="minor">
            <a:schemeClr val="dk1"/>
          </a:fontRef>
        </p:style>
        <p:txBody>
          <a:bodyPr rtlCol="0" anchor="t">
            <a:noAutofit/>
          </a:bodyPr>
          <a:lstStyle/>
          <a:p>
            <a:pPr algn="ctr" defTabSz="609585"/>
            <a:r>
              <a:rPr lang="en-US" sz="1500">
                <a:solidFill>
                  <a:prstClr val="white"/>
                </a:solidFill>
                <a:latin typeface="Open Sans" panose="020B0606030504020204" pitchFamily="34" charset="0"/>
                <a:ea typeface="Open Sans" panose="020B0606030504020204" pitchFamily="34" charset="0"/>
                <a:cs typeface="Open Sans" panose="020B0606030504020204" pitchFamily="34" charset="0"/>
              </a:rPr>
              <a:t>Week 1</a:t>
            </a:r>
          </a:p>
          <a:p>
            <a:pPr algn="ctr" defTabSz="609585">
              <a:spcBef>
                <a:spcPts val="600"/>
              </a:spcBef>
            </a:pPr>
            <a:r>
              <a:rPr lang="en-US" sz="1300" b="1">
                <a:solidFill>
                  <a:prstClr val="white"/>
                </a:solidFill>
                <a:latin typeface="Open Sans" panose="020B0606030504020204" pitchFamily="34" charset="0"/>
                <a:ea typeface="Open Sans" panose="020B0606030504020204" pitchFamily="34" charset="0"/>
                <a:cs typeface="Open Sans" panose="020B0606030504020204" pitchFamily="34" charset="0"/>
              </a:rPr>
              <a:t>Subscription Initiation &amp; Planning</a:t>
            </a:r>
            <a:endParaRPr lang="en-US" sz="130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algn="ctr" defTabSz="609585"/>
            <a:endParaRPr lang="en-US" sz="15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11">
            <a:extLst>
              <a:ext uri="{FF2B5EF4-FFF2-40B4-BE49-F238E27FC236}">
                <a16:creationId xmlns:a16="http://schemas.microsoft.com/office/drawing/2014/main" id="{12277F5C-7FCA-454F-BA40-1D5D1D614071}"/>
              </a:ext>
            </a:extLst>
          </p:cNvPr>
          <p:cNvSpPr/>
          <p:nvPr/>
        </p:nvSpPr>
        <p:spPr>
          <a:xfrm>
            <a:off x="7300108" y="1294271"/>
            <a:ext cx="2151787" cy="813816"/>
          </a:xfrm>
          <a:prstGeom prst="roundRect">
            <a:avLst/>
          </a:prstGeom>
          <a:solidFill>
            <a:srgbClr val="653DCB"/>
          </a:solidFill>
          <a:ln>
            <a:noFill/>
          </a:ln>
        </p:spPr>
        <p:style>
          <a:lnRef idx="1">
            <a:schemeClr val="accent3"/>
          </a:lnRef>
          <a:fillRef idx="2">
            <a:schemeClr val="accent3"/>
          </a:fillRef>
          <a:effectRef idx="1">
            <a:schemeClr val="accent3"/>
          </a:effectRef>
          <a:fontRef idx="minor">
            <a:schemeClr val="dk1"/>
          </a:fontRef>
        </p:style>
        <p:txBody>
          <a:bodyPr rtlCol="0" anchor="t"/>
          <a:lstStyle/>
          <a:p>
            <a:pPr algn="ctr" defTabSz="609585">
              <a:lnSpc>
                <a:spcPct val="90000"/>
              </a:lnSpc>
            </a:pPr>
            <a:r>
              <a:rPr lang="en-US" sz="1500">
                <a:solidFill>
                  <a:prstClr val="white"/>
                </a:solidFill>
                <a:latin typeface="Open Sans" panose="020B0606030504020204" pitchFamily="34" charset="0"/>
                <a:ea typeface="Open Sans" panose="020B0606030504020204" pitchFamily="34" charset="0"/>
                <a:cs typeface="Open Sans" panose="020B0606030504020204" pitchFamily="34" charset="0"/>
              </a:rPr>
              <a:t>Weeks 8 -12 </a:t>
            </a:r>
          </a:p>
          <a:p>
            <a:pPr algn="ctr" defTabSz="609585">
              <a:lnSpc>
                <a:spcPct val="90000"/>
              </a:lnSpc>
              <a:spcBef>
                <a:spcPts val="600"/>
              </a:spcBef>
            </a:pPr>
            <a:r>
              <a:rPr lang="en-US" sz="1300" b="1">
                <a:solidFill>
                  <a:prstClr val="white"/>
                </a:solidFill>
                <a:latin typeface="Open Sans" panose="020B0606030504020204" pitchFamily="34" charset="0"/>
                <a:ea typeface="Open Sans" panose="020B0606030504020204" pitchFamily="34" charset="0"/>
                <a:cs typeface="Open Sans" panose="020B0606030504020204" pitchFamily="34" charset="0"/>
              </a:rPr>
              <a:t>Remediation</a:t>
            </a:r>
            <a:endParaRPr lang="en-US" sz="13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Rounded Corners 12">
            <a:extLst>
              <a:ext uri="{FF2B5EF4-FFF2-40B4-BE49-F238E27FC236}">
                <a16:creationId xmlns:a16="http://schemas.microsoft.com/office/drawing/2014/main" id="{E62BDED0-F478-CB48-BC12-C5E989D49018}"/>
              </a:ext>
            </a:extLst>
          </p:cNvPr>
          <p:cNvSpPr/>
          <p:nvPr/>
        </p:nvSpPr>
        <p:spPr>
          <a:xfrm>
            <a:off x="5001670" y="1294271"/>
            <a:ext cx="2151787" cy="814885"/>
          </a:xfrm>
          <a:prstGeom prst="roundRect">
            <a:avLst/>
          </a:prstGeom>
          <a:solidFill>
            <a:srgbClr val="653DCB"/>
          </a:solidFill>
          <a:ln>
            <a:noFill/>
          </a:ln>
        </p:spPr>
        <p:style>
          <a:lnRef idx="1">
            <a:schemeClr val="accent3"/>
          </a:lnRef>
          <a:fillRef idx="2">
            <a:schemeClr val="accent3"/>
          </a:fillRef>
          <a:effectRef idx="1">
            <a:schemeClr val="accent3"/>
          </a:effectRef>
          <a:fontRef idx="minor">
            <a:schemeClr val="dk1"/>
          </a:fontRef>
        </p:style>
        <p:txBody>
          <a:bodyPr rtlCol="0" anchor="b">
            <a:normAutofit lnSpcReduction="10000"/>
          </a:bodyPr>
          <a:lstStyle/>
          <a:p>
            <a:pPr algn="ctr" defTabSz="609585"/>
            <a:r>
              <a:rPr lang="en-US" sz="1500">
                <a:solidFill>
                  <a:prstClr val="white"/>
                </a:solidFill>
                <a:latin typeface="Open Sans" panose="020B0606030504020204" pitchFamily="34" charset="0"/>
                <a:ea typeface="Open Sans" panose="020B0606030504020204" pitchFamily="34" charset="0"/>
                <a:cs typeface="Open Sans" panose="020B0606030504020204" pitchFamily="34" charset="0"/>
              </a:rPr>
              <a:t>Weeks 5 - 6</a:t>
            </a:r>
          </a:p>
          <a:p>
            <a:pPr algn="ctr" defTabSz="609585">
              <a:spcBef>
                <a:spcPts val="600"/>
              </a:spcBef>
            </a:pPr>
            <a:r>
              <a:rPr lang="en-US" sz="1300" b="1">
                <a:solidFill>
                  <a:prstClr val="white"/>
                </a:solidFill>
                <a:latin typeface="Open Sans" panose="020B0606030504020204" pitchFamily="34" charset="0"/>
                <a:ea typeface="Open Sans" panose="020B0606030504020204" pitchFamily="34" charset="0"/>
                <a:cs typeface="Open Sans" panose="020B0606030504020204" pitchFamily="34" charset="0"/>
              </a:rPr>
              <a:t>Configuration &amp; Assessment</a:t>
            </a:r>
          </a:p>
        </p:txBody>
      </p:sp>
      <p:sp>
        <p:nvSpPr>
          <p:cNvPr id="9" name="Rectangle: Rounded Corners 13">
            <a:extLst>
              <a:ext uri="{FF2B5EF4-FFF2-40B4-BE49-F238E27FC236}">
                <a16:creationId xmlns:a16="http://schemas.microsoft.com/office/drawing/2014/main" id="{C68AEF56-E678-BC47-A848-09E21DD7B918}"/>
              </a:ext>
            </a:extLst>
          </p:cNvPr>
          <p:cNvSpPr/>
          <p:nvPr/>
        </p:nvSpPr>
        <p:spPr>
          <a:xfrm>
            <a:off x="2706179" y="1295885"/>
            <a:ext cx="2148840" cy="814886"/>
          </a:xfrm>
          <a:prstGeom prst="roundRect">
            <a:avLst/>
          </a:prstGeom>
          <a:solidFill>
            <a:srgbClr val="653DCB"/>
          </a:solidFill>
          <a:ln>
            <a:noFill/>
          </a:ln>
        </p:spPr>
        <p:style>
          <a:lnRef idx="1">
            <a:schemeClr val="accent3"/>
          </a:lnRef>
          <a:fillRef idx="2">
            <a:schemeClr val="accent3"/>
          </a:fillRef>
          <a:effectRef idx="1">
            <a:schemeClr val="accent3"/>
          </a:effectRef>
          <a:fontRef idx="minor">
            <a:schemeClr val="dk1"/>
          </a:fontRef>
        </p:style>
        <p:txBody>
          <a:bodyPr rtlCol="0" anchor="t">
            <a:noAutofit/>
          </a:bodyPr>
          <a:lstStyle/>
          <a:p>
            <a:pPr algn="ctr" defTabSz="609585"/>
            <a:r>
              <a:rPr lang="en-US" sz="1500">
                <a:solidFill>
                  <a:prstClr val="white"/>
                </a:solidFill>
                <a:latin typeface="Open Sans" panose="020B0606030504020204" pitchFamily="34" charset="0"/>
                <a:ea typeface="Open Sans" panose="020B0606030504020204" pitchFamily="34" charset="0"/>
                <a:cs typeface="Open Sans" panose="020B0606030504020204" pitchFamily="34" charset="0"/>
              </a:rPr>
              <a:t>Weeks 2 - 4</a:t>
            </a:r>
          </a:p>
          <a:p>
            <a:pPr algn="ctr" defTabSz="609585">
              <a:spcBef>
                <a:spcPts val="600"/>
              </a:spcBef>
            </a:pPr>
            <a:r>
              <a:rPr lang="en-US" sz="1300" b="1">
                <a:solidFill>
                  <a:prstClr val="white"/>
                </a:solidFill>
                <a:latin typeface="Open Sans" panose="020B0606030504020204" pitchFamily="34" charset="0"/>
                <a:ea typeface="Open Sans" panose="020B0606030504020204" pitchFamily="34" charset="0"/>
                <a:cs typeface="Open Sans" panose="020B0606030504020204" pitchFamily="34" charset="0"/>
              </a:rPr>
              <a:t>Installation</a:t>
            </a:r>
          </a:p>
        </p:txBody>
      </p:sp>
      <p:grpSp>
        <p:nvGrpSpPr>
          <p:cNvPr id="10" name="Group 9">
            <a:extLst>
              <a:ext uri="{FF2B5EF4-FFF2-40B4-BE49-F238E27FC236}">
                <a16:creationId xmlns:a16="http://schemas.microsoft.com/office/drawing/2014/main" id="{9B233351-624C-8F3F-5DED-B22E325DAB9E}"/>
              </a:ext>
            </a:extLst>
          </p:cNvPr>
          <p:cNvGrpSpPr/>
          <p:nvPr/>
        </p:nvGrpSpPr>
        <p:grpSpPr>
          <a:xfrm>
            <a:off x="3581400" y="6036441"/>
            <a:ext cx="5029200" cy="609119"/>
            <a:chOff x="3581400" y="6065703"/>
            <a:chExt cx="5029200" cy="609119"/>
          </a:xfrm>
        </p:grpSpPr>
        <p:sp>
          <p:nvSpPr>
            <p:cNvPr id="11" name="TextBox 10">
              <a:extLst>
                <a:ext uri="{FF2B5EF4-FFF2-40B4-BE49-F238E27FC236}">
                  <a16:creationId xmlns:a16="http://schemas.microsoft.com/office/drawing/2014/main" id="{C2BF815A-4652-1559-6B1D-23E7C2B71807}"/>
                </a:ext>
              </a:extLst>
            </p:cNvPr>
            <p:cNvSpPr txBox="1"/>
            <p:nvPr/>
          </p:nvSpPr>
          <p:spPr>
            <a:xfrm>
              <a:off x="3945082" y="6404257"/>
              <a:ext cx="4301837" cy="270565"/>
            </a:xfrm>
            <a:prstGeom prst="rect">
              <a:avLst/>
            </a:prstGeom>
            <a:noFill/>
          </p:spPr>
          <p:txBody>
            <a:bodyPr wrap="square">
              <a:spAutoFit/>
            </a:bodyPr>
            <a:lstStyle/>
            <a:p>
              <a:pPr lvl="0" rtl="0">
                <a:lnSpc>
                  <a:spcPct val="100000"/>
                </a:lnSpc>
                <a:spcBef>
                  <a:spcPts val="1200"/>
                </a:spcBef>
                <a:spcAft>
                  <a:spcPct val="35000"/>
                </a:spcAft>
              </a:pPr>
              <a:r>
                <a:rPr lang="en-US" sz="1100">
                  <a:solidFill>
                    <a:schemeClr val="bg1"/>
                  </a:solidFill>
                  <a:latin typeface="Open Sans"/>
                  <a:ea typeface="Open Sans"/>
                  <a:cs typeface="Open Sans"/>
                </a:rPr>
                <a:t>Ad-hoc working sessions will be scheduled on as needed basis. </a:t>
              </a:r>
              <a:endParaRPr lang="en-US" sz="1100" b="0">
                <a:solidFill>
                  <a:srgbClr val="93FEFF"/>
                </a:solidFill>
                <a:latin typeface="Open Sans"/>
                <a:ea typeface="Open Sans"/>
                <a:cs typeface="Open Sans"/>
              </a:endParaRPr>
            </a:p>
          </p:txBody>
        </p:sp>
        <p:sp>
          <p:nvSpPr>
            <p:cNvPr id="13" name="TextBox 12">
              <a:extLst>
                <a:ext uri="{FF2B5EF4-FFF2-40B4-BE49-F238E27FC236}">
                  <a16:creationId xmlns:a16="http://schemas.microsoft.com/office/drawing/2014/main" id="{EF72C56B-5BC1-09AB-7960-3750C806C4C7}"/>
                </a:ext>
              </a:extLst>
            </p:cNvPr>
            <p:cNvSpPr txBox="1"/>
            <p:nvPr/>
          </p:nvSpPr>
          <p:spPr>
            <a:xfrm>
              <a:off x="3581400" y="6065703"/>
              <a:ext cx="5029200" cy="338554"/>
            </a:xfrm>
            <a:prstGeom prst="rect">
              <a:avLst/>
            </a:prstGeom>
            <a:noFill/>
          </p:spPr>
          <p:txBody>
            <a:bodyPr wrap="square">
              <a:spAutoFit/>
            </a:bodyPr>
            <a:lstStyle/>
            <a:p>
              <a:pPr lvl="0">
                <a:lnSpc>
                  <a:spcPct val="100000"/>
                </a:lnSpc>
                <a:spcAft>
                  <a:spcPts val="0"/>
                </a:spcAft>
              </a:pPr>
              <a:r>
                <a:rPr lang="en-US" sz="1600" b="1" i="1">
                  <a:solidFill>
                    <a:srgbClr val="93FEFF"/>
                  </a:solidFill>
                  <a:latin typeface="Open Sans" panose="020B0606030504020204" pitchFamily="34" charset="0"/>
                  <a:ea typeface="Open Sans" panose="020B0606030504020204" pitchFamily="34" charset="0"/>
                  <a:cs typeface="Open Sans" panose="020B0606030504020204" pitchFamily="34" charset="0"/>
                </a:rPr>
                <a:t>Monthly Executive Reporting via Cyvatar platform. </a:t>
              </a:r>
              <a:endParaRPr lang="en-US" sz="1600">
                <a:solidFill>
                  <a:schemeClr val="bg1"/>
                </a:solidFill>
                <a:latin typeface="Open Sans"/>
                <a:ea typeface="Open Sans"/>
                <a:cs typeface="Open Sans"/>
              </a:endParaRPr>
            </a:p>
          </p:txBody>
        </p:sp>
      </p:grpSp>
      <p:sp>
        <p:nvSpPr>
          <p:cNvPr id="12" name="Rectangle: Rounded Corners 11">
            <a:extLst>
              <a:ext uri="{FF2B5EF4-FFF2-40B4-BE49-F238E27FC236}">
                <a16:creationId xmlns:a16="http://schemas.microsoft.com/office/drawing/2014/main" id="{4EE9A969-DACB-F08D-CC7D-C85FC66BE86B}"/>
              </a:ext>
            </a:extLst>
          </p:cNvPr>
          <p:cNvSpPr/>
          <p:nvPr/>
        </p:nvSpPr>
        <p:spPr>
          <a:xfrm>
            <a:off x="9635044" y="1294271"/>
            <a:ext cx="2148840" cy="813816"/>
          </a:xfrm>
          <a:prstGeom prst="roundRect">
            <a:avLst/>
          </a:prstGeom>
          <a:solidFill>
            <a:srgbClr val="653DCB"/>
          </a:solidFill>
          <a:ln>
            <a:noFill/>
          </a:ln>
        </p:spPr>
        <p:style>
          <a:lnRef idx="1">
            <a:schemeClr val="accent3"/>
          </a:lnRef>
          <a:fillRef idx="2">
            <a:schemeClr val="accent3"/>
          </a:fillRef>
          <a:effectRef idx="1">
            <a:schemeClr val="accent3"/>
          </a:effectRef>
          <a:fontRef idx="minor">
            <a:schemeClr val="dk1"/>
          </a:fontRef>
        </p:style>
        <p:txBody>
          <a:bodyPr rtlCol="0" anchor="t"/>
          <a:lstStyle/>
          <a:p>
            <a:pPr algn="ctr" defTabSz="609585">
              <a:lnSpc>
                <a:spcPct val="90000"/>
              </a:lnSpc>
            </a:pPr>
            <a:r>
              <a:rPr lang="en-US" sz="1500">
                <a:solidFill>
                  <a:prstClr val="white"/>
                </a:solidFill>
                <a:latin typeface="Open Sans" panose="020B0606030504020204" pitchFamily="34" charset="0"/>
                <a:ea typeface="Open Sans" panose="020B0606030504020204" pitchFamily="34" charset="0"/>
                <a:cs typeface="Open Sans" panose="020B0606030504020204" pitchFamily="34" charset="0"/>
              </a:rPr>
              <a:t>*Continuous*</a:t>
            </a:r>
          </a:p>
          <a:p>
            <a:pPr algn="ctr" defTabSz="609585">
              <a:lnSpc>
                <a:spcPct val="90000"/>
              </a:lnSpc>
              <a:spcBef>
                <a:spcPts val="600"/>
              </a:spcBef>
            </a:pPr>
            <a:r>
              <a:rPr lang="en-US" sz="1300" b="1">
                <a:solidFill>
                  <a:prstClr val="white"/>
                </a:solidFill>
                <a:latin typeface="Open Sans" panose="020B0606030504020204" pitchFamily="34" charset="0"/>
                <a:ea typeface="Open Sans" panose="020B0606030504020204" pitchFamily="34" charset="0"/>
                <a:cs typeface="Open Sans" panose="020B0606030504020204" pitchFamily="34" charset="0"/>
              </a:rPr>
              <a:t>Maintenance</a:t>
            </a:r>
            <a:endParaRPr lang="en-US" sz="13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12914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88D68B-9BAC-AEBC-8155-CE18F74A236A}"/>
              </a:ext>
            </a:extLst>
          </p:cNvPr>
          <p:cNvSpPr txBox="1"/>
          <p:nvPr/>
        </p:nvSpPr>
        <p:spPr>
          <a:xfrm>
            <a:off x="548009" y="3075057"/>
            <a:ext cx="3040384" cy="523220"/>
          </a:xfrm>
          <a:prstGeom prst="rect">
            <a:avLst/>
          </a:prstGeom>
          <a:noFill/>
        </p:spPr>
        <p:txBody>
          <a:bodyPr wrap="square" rtlCol="0">
            <a:spAutoFit/>
          </a:bodyPr>
          <a:lstStyle/>
          <a:p>
            <a:r>
              <a:rPr lang="en-US" sz="2800" b="1">
                <a:solidFill>
                  <a:schemeClr val="bg1"/>
                </a:solidFill>
                <a:latin typeface="Open Sans" panose="020B0606030504020204" pitchFamily="34" charset="0"/>
                <a:ea typeface="Open Sans" panose="020B0606030504020204" pitchFamily="34" charset="0"/>
                <a:cs typeface="Open Sans" panose="020B0606030504020204" pitchFamily="34" charset="0"/>
              </a:rPr>
              <a:t>Appendix</a:t>
            </a:r>
          </a:p>
        </p:txBody>
      </p:sp>
      <p:sp>
        <p:nvSpPr>
          <p:cNvPr id="2" name="Hexagon 1">
            <a:extLst>
              <a:ext uri="{FF2B5EF4-FFF2-40B4-BE49-F238E27FC236}">
                <a16:creationId xmlns:a16="http://schemas.microsoft.com/office/drawing/2014/main" id="{E3E07579-CC31-98BC-E397-413E5247ABF4}"/>
              </a:ext>
            </a:extLst>
          </p:cNvPr>
          <p:cNvSpPr/>
          <p:nvPr/>
        </p:nvSpPr>
        <p:spPr>
          <a:xfrm rot="5400000">
            <a:off x="6260297" y="909483"/>
            <a:ext cx="5656567" cy="4876351"/>
          </a:xfrm>
          <a:prstGeom prst="hexagon">
            <a:avLst/>
          </a:prstGeom>
          <a:solidFill>
            <a:srgbClr val="C4B3E9">
              <a:alpha val="15746"/>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room, gallery, sign&#10;&#10;Description automatically generated">
            <a:extLst>
              <a:ext uri="{FF2B5EF4-FFF2-40B4-BE49-F238E27FC236}">
                <a16:creationId xmlns:a16="http://schemas.microsoft.com/office/drawing/2014/main" id="{DC4DB3C5-A120-1901-174B-9194C6A53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392" y="703420"/>
            <a:ext cx="3742375" cy="3742375"/>
          </a:xfrm>
          <a:prstGeom prst="rect">
            <a:avLst/>
          </a:prstGeom>
        </p:spPr>
      </p:pic>
      <p:pic>
        <p:nvPicPr>
          <p:cNvPr id="7" name="Picture 6" descr="A close up of a sign&#10;&#10;Description automatically generated">
            <a:extLst>
              <a:ext uri="{FF2B5EF4-FFF2-40B4-BE49-F238E27FC236}">
                <a16:creationId xmlns:a16="http://schemas.microsoft.com/office/drawing/2014/main" id="{5C6F6F78-E509-B00D-7BE1-65AF5D3940E0}"/>
              </a:ext>
            </a:extLst>
          </p:cNvPr>
          <p:cNvPicPr>
            <a:picLocks noChangeAspect="1"/>
          </p:cNvPicPr>
          <p:nvPr/>
        </p:nvPicPr>
        <p:blipFill rotWithShape="1">
          <a:blip r:embed="rId3">
            <a:extLst>
              <a:ext uri="{28A0092B-C50C-407E-A947-70E740481C1C}">
                <a14:useLocalDpi xmlns:a14="http://schemas.microsoft.com/office/drawing/2010/main" val="0"/>
              </a:ext>
            </a:extLst>
          </a:blip>
          <a:srcRect l="17732"/>
          <a:stretch/>
        </p:blipFill>
        <p:spPr>
          <a:xfrm>
            <a:off x="7042382" y="4163482"/>
            <a:ext cx="4157712" cy="825883"/>
          </a:xfrm>
          <a:prstGeom prst="rect">
            <a:avLst/>
          </a:prstGeom>
        </p:spPr>
      </p:pic>
    </p:spTree>
    <p:extLst>
      <p:ext uri="{BB962C8B-B14F-4D97-AF65-F5344CB8AC3E}">
        <p14:creationId xmlns:p14="http://schemas.microsoft.com/office/powerpoint/2010/main" val="3492655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EBF7C06-4F1B-54C8-3272-EB4F764F23C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AF7B6C7-B10F-116E-D458-0BC87B7DAEEB}"/>
              </a:ext>
            </a:extLst>
          </p:cNvPr>
          <p:cNvSpPr/>
          <p:nvPr/>
        </p:nvSpPr>
        <p:spPr>
          <a:xfrm>
            <a:off x="271997" y="276937"/>
            <a:ext cx="8026488" cy="615553"/>
          </a:xfrm>
          <a:prstGeom prst="rect">
            <a:avLst/>
          </a:prstGeom>
        </p:spPr>
        <p:txBody>
          <a:bodyPr wrap="square" lIns="121920" tIns="60960" rIns="121920" bIns="60960" anchor="t">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3200" b="1">
                <a:solidFill>
                  <a:srgbClr val="93FEFF"/>
                </a:solidFill>
                <a:latin typeface="Open Sans Extrabold"/>
                <a:ea typeface="Open Sans Extrabold"/>
                <a:cs typeface="Open Sans Extrabold"/>
              </a:rPr>
              <a:t>Cyvatar Compliance Mapping</a:t>
            </a:r>
            <a:endParaRPr lang="en-US" sz="3200"/>
          </a:p>
        </p:txBody>
      </p:sp>
      <p:pic>
        <p:nvPicPr>
          <p:cNvPr id="2" name="Picture 1" descr="A white sheet with black text&#10;&#10;Description automatically generated">
            <a:extLst>
              <a:ext uri="{FF2B5EF4-FFF2-40B4-BE49-F238E27FC236}">
                <a16:creationId xmlns:a16="http://schemas.microsoft.com/office/drawing/2014/main" id="{9AB222E1-740E-F69E-2243-9CCD5C176DBD}"/>
              </a:ext>
            </a:extLst>
          </p:cNvPr>
          <p:cNvPicPr>
            <a:picLocks noChangeAspect="1"/>
          </p:cNvPicPr>
          <p:nvPr/>
        </p:nvPicPr>
        <p:blipFill>
          <a:blip r:embed="rId2"/>
          <a:stretch>
            <a:fillRect/>
          </a:stretch>
        </p:blipFill>
        <p:spPr>
          <a:xfrm>
            <a:off x="203200" y="1506449"/>
            <a:ext cx="11785600" cy="4037096"/>
          </a:xfrm>
          <a:prstGeom prst="rect">
            <a:avLst/>
          </a:prstGeom>
        </p:spPr>
      </p:pic>
      <p:sp>
        <p:nvSpPr>
          <p:cNvPr id="4" name="TextBox 3">
            <a:extLst>
              <a:ext uri="{FF2B5EF4-FFF2-40B4-BE49-F238E27FC236}">
                <a16:creationId xmlns:a16="http://schemas.microsoft.com/office/drawing/2014/main" id="{5BB284E8-6BF7-E5A8-4EE4-13E4902F512B}"/>
              </a:ext>
            </a:extLst>
          </p:cNvPr>
          <p:cNvSpPr txBox="1"/>
          <p:nvPr/>
        </p:nvSpPr>
        <p:spPr>
          <a:xfrm>
            <a:off x="2149289" y="5723966"/>
            <a:ext cx="6795247" cy="36933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600">
                <a:solidFill>
                  <a:srgbClr val="FFFFFF"/>
                </a:solidFill>
                <a:latin typeface="Open Sans"/>
                <a:ea typeface="Open Sans"/>
                <a:cs typeface="Open Sans"/>
              </a:rPr>
              <a:t>Note: These solutions do not meet every single requirement in detail</a:t>
            </a:r>
            <a:endParaRPr lang="en-US" sz="3200"/>
          </a:p>
        </p:txBody>
      </p:sp>
    </p:spTree>
    <p:extLst>
      <p:ext uri="{BB962C8B-B14F-4D97-AF65-F5344CB8AC3E}">
        <p14:creationId xmlns:p14="http://schemas.microsoft.com/office/powerpoint/2010/main" val="395368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1BD4D31-24B9-2FE5-8EE5-62270D8B0618}"/>
              </a:ext>
            </a:extLst>
          </p:cNvPr>
          <p:cNvSpPr/>
          <p:nvPr/>
        </p:nvSpPr>
        <p:spPr>
          <a:xfrm>
            <a:off x="0" y="1284850"/>
            <a:ext cx="12192000" cy="4398493"/>
          </a:xfrm>
          <a:prstGeom prst="rect">
            <a:avLst/>
          </a:prstGeom>
          <a:solidFill>
            <a:srgbClr val="361F93"/>
          </a:solidFill>
          <a:ln>
            <a:solidFill>
              <a:srgbClr val="361F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 name="Group 6"/>
          <p:cNvGrpSpPr/>
          <p:nvPr/>
        </p:nvGrpSpPr>
        <p:grpSpPr>
          <a:xfrm rot="-5400000">
            <a:off x="10190927" y="-560077"/>
            <a:ext cx="2860139" cy="2491753"/>
            <a:chOff x="0" y="0"/>
            <a:chExt cx="6350000" cy="5532120"/>
          </a:xfrm>
        </p:grpSpPr>
        <p:sp>
          <p:nvSpPr>
            <p:cNvPr id="7" name="Freeform 7"/>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6DD1E7"/>
            </a:solidFill>
          </p:spPr>
          <p:txBody>
            <a:bodyPr/>
            <a:lstStyle/>
            <a:p>
              <a:endParaRPr lang="en-US" sz="1200"/>
            </a:p>
          </p:txBody>
        </p:sp>
      </p:grpSp>
      <p:grpSp>
        <p:nvGrpSpPr>
          <p:cNvPr id="8" name="Group 8"/>
          <p:cNvGrpSpPr/>
          <p:nvPr/>
        </p:nvGrpSpPr>
        <p:grpSpPr>
          <a:xfrm rot="-5400000">
            <a:off x="10599632" y="213229"/>
            <a:ext cx="3184737" cy="2758280"/>
            <a:chOff x="0" y="0"/>
            <a:chExt cx="6202680" cy="5372100"/>
          </a:xfrm>
        </p:grpSpPr>
        <p:sp>
          <p:nvSpPr>
            <p:cNvPr id="9" name="Freeform 9"/>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7549DF"/>
            </a:solidFill>
          </p:spPr>
          <p:txBody>
            <a:bodyPr/>
            <a:lstStyle/>
            <a:p>
              <a:endParaRPr lang="en-US" sz="1200"/>
            </a:p>
          </p:txBody>
        </p:sp>
      </p:grpSp>
      <p:sp>
        <p:nvSpPr>
          <p:cNvPr id="23" name="Rectangle 22">
            <a:extLst>
              <a:ext uri="{FF2B5EF4-FFF2-40B4-BE49-F238E27FC236}">
                <a16:creationId xmlns:a16="http://schemas.microsoft.com/office/drawing/2014/main" id="{26EC6257-59D6-F88F-B7E6-085A95704F3E}"/>
              </a:ext>
            </a:extLst>
          </p:cNvPr>
          <p:cNvSpPr/>
          <p:nvPr/>
        </p:nvSpPr>
        <p:spPr>
          <a:xfrm>
            <a:off x="203200" y="378023"/>
            <a:ext cx="8026488" cy="615553"/>
          </a:xfrm>
          <a:prstGeom prst="rect">
            <a:avLst/>
          </a:prstGeom>
        </p:spPr>
        <p:txBody>
          <a:bodyPr wrap="square" lIns="121920" tIns="60960" rIns="121920" bIns="60960" anchor="t">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3200" b="1" dirty="0">
                <a:solidFill>
                  <a:schemeClr val="bg1"/>
                </a:solidFill>
                <a:latin typeface="Open Sans Extrabold"/>
                <a:ea typeface="Open Sans Extrabold"/>
                <a:cs typeface="Open Sans Extrabold"/>
              </a:rPr>
              <a:t>Cyvatar Compliance Mapping</a:t>
            </a:r>
            <a:endParaRPr lang="en-US" sz="3200" dirty="0">
              <a:solidFill>
                <a:schemeClr val="bg1"/>
              </a:solidFill>
            </a:endParaRPr>
          </a:p>
        </p:txBody>
      </p:sp>
      <p:pic>
        <p:nvPicPr>
          <p:cNvPr id="37" name="Picture 36">
            <a:extLst>
              <a:ext uri="{FF2B5EF4-FFF2-40B4-BE49-F238E27FC236}">
                <a16:creationId xmlns:a16="http://schemas.microsoft.com/office/drawing/2014/main" id="{A415AD6F-D01F-61DF-C573-FD7CF955FF13}"/>
              </a:ext>
            </a:extLst>
          </p:cNvPr>
          <p:cNvPicPr>
            <a:picLocks noChangeAspect="1"/>
          </p:cNvPicPr>
          <p:nvPr/>
        </p:nvPicPr>
        <p:blipFill>
          <a:blip r:embed="rId2"/>
          <a:srcRect l="-101" t="897" r="-79" b="-999"/>
          <a:stretch/>
        </p:blipFill>
        <p:spPr>
          <a:xfrm>
            <a:off x="134039" y="1688123"/>
            <a:ext cx="11969607" cy="3661290"/>
          </a:xfrm>
          <a:prstGeom prst="rect">
            <a:avLst/>
          </a:prstGeom>
          <a:ln>
            <a:noFill/>
          </a:ln>
        </p:spPr>
      </p:pic>
      <p:sp>
        <p:nvSpPr>
          <p:cNvPr id="38" name="TextBox 37">
            <a:extLst>
              <a:ext uri="{FF2B5EF4-FFF2-40B4-BE49-F238E27FC236}">
                <a16:creationId xmlns:a16="http://schemas.microsoft.com/office/drawing/2014/main" id="{2910E77D-55EF-FD30-4A95-B9A7771BE310}"/>
              </a:ext>
            </a:extLst>
          </p:cNvPr>
          <p:cNvSpPr txBox="1"/>
          <p:nvPr/>
        </p:nvSpPr>
        <p:spPr>
          <a:xfrm>
            <a:off x="112542" y="5356220"/>
            <a:ext cx="6795247" cy="30777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200" i="1" dirty="0">
                <a:solidFill>
                  <a:srgbClr val="FFFFFF"/>
                </a:solidFill>
                <a:latin typeface="Open Sans"/>
                <a:ea typeface="Open Sans"/>
                <a:cs typeface="Open Sans"/>
              </a:rPr>
              <a:t>*These solutions do not meet every single requirement in detail</a:t>
            </a:r>
            <a:endParaRPr lang="en-US" sz="2667" i="1" dirty="0"/>
          </a:p>
        </p:txBody>
      </p:sp>
      <p:sp>
        <p:nvSpPr>
          <p:cNvPr id="40" name="Slide Number Placeholder 7">
            <a:extLst>
              <a:ext uri="{FF2B5EF4-FFF2-40B4-BE49-F238E27FC236}">
                <a16:creationId xmlns:a16="http://schemas.microsoft.com/office/drawing/2014/main" id="{3DE6377C-B8BF-BBF2-C647-93565F848310}"/>
              </a:ext>
            </a:extLst>
          </p:cNvPr>
          <p:cNvSpPr txBox="1">
            <a:spLocks/>
          </p:cNvSpPr>
          <p:nvPr/>
        </p:nvSpPr>
        <p:spPr>
          <a:xfrm>
            <a:off x="10606843" y="6580923"/>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00"/>
              <a:pPr/>
              <a:t>34</a:t>
            </a:fld>
            <a:endParaRPr lang="en-US" sz="800"/>
          </a:p>
        </p:txBody>
      </p:sp>
    </p:spTree>
    <p:extLst>
      <p:ext uri="{BB962C8B-B14F-4D97-AF65-F5344CB8AC3E}">
        <p14:creationId xmlns:p14="http://schemas.microsoft.com/office/powerpoint/2010/main" val="2240930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ecurity report&#10;&#10;Description automatically generated">
            <a:extLst>
              <a:ext uri="{FF2B5EF4-FFF2-40B4-BE49-F238E27FC236}">
                <a16:creationId xmlns:a16="http://schemas.microsoft.com/office/drawing/2014/main" id="{15A8671B-A482-FE62-E109-BFCB270CD1C6}"/>
              </a:ext>
            </a:extLst>
          </p:cNvPr>
          <p:cNvPicPr>
            <a:picLocks noChangeAspect="1"/>
          </p:cNvPicPr>
          <p:nvPr/>
        </p:nvPicPr>
        <p:blipFill>
          <a:blip r:embed="rId2">
            <a:extLst>
              <a:ext uri="{28A0092B-C50C-407E-A947-70E740481C1C}">
                <a14:useLocalDpi xmlns:a14="http://schemas.microsoft.com/office/drawing/2010/main" val="0"/>
              </a:ext>
            </a:extLst>
          </a:blip>
          <a:srcRect t="13673"/>
          <a:stretch/>
        </p:blipFill>
        <p:spPr>
          <a:xfrm>
            <a:off x="1347517" y="1357746"/>
            <a:ext cx="9496965" cy="4634502"/>
          </a:xfrm>
          <a:prstGeom prst="rect">
            <a:avLst/>
          </a:prstGeom>
        </p:spPr>
      </p:pic>
      <p:sp>
        <p:nvSpPr>
          <p:cNvPr id="2" name="Title 1">
            <a:extLst>
              <a:ext uri="{FF2B5EF4-FFF2-40B4-BE49-F238E27FC236}">
                <a16:creationId xmlns:a16="http://schemas.microsoft.com/office/drawing/2014/main" id="{63B2905E-DF99-5B5A-2A0A-E38CC5D010C8}"/>
              </a:ext>
            </a:extLst>
          </p:cNvPr>
          <p:cNvSpPr txBox="1">
            <a:spLocks/>
          </p:cNvSpPr>
          <p:nvPr/>
        </p:nvSpPr>
        <p:spPr>
          <a:xfrm>
            <a:off x="423179" y="42296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defTabSz="1219170"/>
            <a:r>
              <a:rPr lang="en-US" sz="3600" b="1">
                <a:solidFill>
                  <a:prstClr val="white"/>
                </a:solidFill>
                <a:latin typeface="Open Sans" panose="020B0606030504020204" pitchFamily="34" charset="0"/>
                <a:ea typeface="Open Sans" panose="020B0606030504020204" pitchFamily="34" charset="0"/>
                <a:cs typeface="Open Sans" panose="020B0606030504020204" pitchFamily="34" charset="0"/>
              </a:rPr>
              <a:t>Sample Security Activity over a Quarter</a:t>
            </a:r>
          </a:p>
        </p:txBody>
      </p:sp>
    </p:spTree>
    <p:extLst>
      <p:ext uri="{BB962C8B-B14F-4D97-AF65-F5344CB8AC3E}">
        <p14:creationId xmlns:p14="http://schemas.microsoft.com/office/powerpoint/2010/main" val="914366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3C2E56C-E0A8-9F79-F789-C6329E863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EF2AE-F804-6AA0-B5AD-1A8A5EEECECC}"/>
              </a:ext>
            </a:extLst>
          </p:cNvPr>
          <p:cNvSpPr txBox="1">
            <a:spLocks/>
          </p:cNvSpPr>
          <p:nvPr/>
        </p:nvSpPr>
        <p:spPr>
          <a:xfrm>
            <a:off x="107295" y="730536"/>
            <a:ext cx="3857876" cy="48057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defTabSz="1219170"/>
            <a:r>
              <a:rPr lang="en-US" sz="3600" b="1">
                <a:solidFill>
                  <a:prstClr val="white"/>
                </a:solidFill>
                <a:latin typeface="Open Sans" panose="020B0606030504020204" pitchFamily="34" charset="0"/>
                <a:ea typeface="Open Sans" panose="020B0606030504020204" pitchFamily="34" charset="0"/>
                <a:cs typeface="Open Sans" panose="020B0606030504020204" pitchFamily="34" charset="0"/>
              </a:rPr>
              <a:t>Threat – Phishing Email EMS </a:t>
            </a:r>
          </a:p>
          <a:p>
            <a:pPr algn="ctr" defTabSz="1219170"/>
            <a:r>
              <a:rPr lang="en-US" sz="3600" b="1">
                <a:solidFill>
                  <a:prstClr val="white"/>
                </a:solidFill>
                <a:latin typeface="Open Sans" panose="020B0606030504020204" pitchFamily="34" charset="0"/>
                <a:ea typeface="Open Sans" panose="020B0606030504020204" pitchFamily="34" charset="0"/>
                <a:cs typeface="Open Sans" panose="020B0606030504020204" pitchFamily="34" charset="0"/>
              </a:rPr>
              <a:t>DNS</a:t>
            </a:r>
          </a:p>
          <a:p>
            <a:pPr algn="ctr" defTabSz="1219170"/>
            <a:r>
              <a:rPr lang="en-US" sz="3600" b="1">
                <a:solidFill>
                  <a:prstClr val="white"/>
                </a:solidFill>
                <a:latin typeface="Open Sans" panose="020B0606030504020204" pitchFamily="34" charset="0"/>
                <a:ea typeface="Open Sans" panose="020B0606030504020204" pitchFamily="34" charset="0"/>
                <a:cs typeface="Open Sans" panose="020B0606030504020204" pitchFamily="34" charset="0"/>
              </a:rPr>
              <a:t>SEM</a:t>
            </a:r>
          </a:p>
          <a:p>
            <a:pPr algn="ctr" defTabSz="1219170"/>
            <a:r>
              <a:rPr lang="en-US" sz="3600" b="1">
                <a:solidFill>
                  <a:prstClr val="white"/>
                </a:solidFill>
                <a:latin typeface="Open Sans" panose="020B0606030504020204" pitchFamily="34" charset="0"/>
                <a:ea typeface="Open Sans" panose="020B0606030504020204" pitchFamily="34" charset="0"/>
                <a:cs typeface="Open Sans" panose="020B0606030504020204" pitchFamily="34" charset="0"/>
              </a:rPr>
              <a:t>TVM</a:t>
            </a:r>
          </a:p>
        </p:txBody>
      </p:sp>
    </p:spTree>
    <p:extLst>
      <p:ext uri="{BB962C8B-B14F-4D97-AF65-F5344CB8AC3E}">
        <p14:creationId xmlns:p14="http://schemas.microsoft.com/office/powerpoint/2010/main" val="3897248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F2AF798F-6725-B0C0-FA8A-C24553E54717}"/>
              </a:ext>
            </a:extLst>
          </p:cNvPr>
          <p:cNvCxnSpPr>
            <a:cxnSpLocks/>
          </p:cNvCxnSpPr>
          <p:nvPr/>
        </p:nvCxnSpPr>
        <p:spPr>
          <a:xfrm>
            <a:off x="6597384" y="1418913"/>
            <a:ext cx="3091103" cy="3795248"/>
          </a:xfrm>
          <a:prstGeom prst="line">
            <a:avLst/>
          </a:prstGeom>
          <a:ln w="19050">
            <a:solidFill>
              <a:srgbClr val="93FE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3B9FE69-E48A-FAAE-1E5C-97724662BC35}"/>
              </a:ext>
            </a:extLst>
          </p:cNvPr>
          <p:cNvCxnSpPr>
            <a:cxnSpLocks/>
          </p:cNvCxnSpPr>
          <p:nvPr/>
        </p:nvCxnSpPr>
        <p:spPr>
          <a:xfrm flipV="1">
            <a:off x="7865565" y="1295154"/>
            <a:ext cx="0" cy="1009337"/>
          </a:xfrm>
          <a:prstGeom prst="line">
            <a:avLst/>
          </a:prstGeom>
          <a:ln w="19050">
            <a:solidFill>
              <a:srgbClr val="93FEF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8228F6D-1914-17A7-591D-EF22E875F681}"/>
              </a:ext>
            </a:extLst>
          </p:cNvPr>
          <p:cNvCxnSpPr>
            <a:cxnSpLocks/>
            <a:endCxn id="28" idx="3"/>
          </p:cNvCxnSpPr>
          <p:nvPr/>
        </p:nvCxnSpPr>
        <p:spPr>
          <a:xfrm>
            <a:off x="8338518" y="4290177"/>
            <a:ext cx="158518" cy="923985"/>
          </a:xfrm>
          <a:prstGeom prst="line">
            <a:avLst/>
          </a:prstGeom>
          <a:ln w="19050">
            <a:solidFill>
              <a:srgbClr val="93FEF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14F579A-16E5-94B2-24EF-7098A0D2BDE3}"/>
              </a:ext>
            </a:extLst>
          </p:cNvPr>
          <p:cNvCxnSpPr>
            <a:cxnSpLocks/>
            <a:stCxn id="6" idx="5"/>
          </p:cNvCxnSpPr>
          <p:nvPr/>
        </p:nvCxnSpPr>
        <p:spPr>
          <a:xfrm>
            <a:off x="6007079" y="2210518"/>
            <a:ext cx="4312066" cy="2046682"/>
          </a:xfrm>
          <a:prstGeom prst="line">
            <a:avLst/>
          </a:prstGeom>
          <a:ln w="19050">
            <a:solidFill>
              <a:srgbClr val="93FE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9C029FA-D5B0-03DB-B73E-1DFE8F5C4138}"/>
              </a:ext>
            </a:extLst>
          </p:cNvPr>
          <p:cNvCxnSpPr>
            <a:cxnSpLocks/>
          </p:cNvCxnSpPr>
          <p:nvPr/>
        </p:nvCxnSpPr>
        <p:spPr>
          <a:xfrm flipV="1">
            <a:off x="5653637" y="2362092"/>
            <a:ext cx="4288385" cy="1961578"/>
          </a:xfrm>
          <a:prstGeom prst="line">
            <a:avLst/>
          </a:prstGeom>
          <a:ln w="19050">
            <a:solidFill>
              <a:srgbClr val="93FE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43CD98F-FBC4-D334-149C-D79368FE9853}"/>
              </a:ext>
            </a:extLst>
          </p:cNvPr>
          <p:cNvCxnSpPr>
            <a:cxnSpLocks/>
          </p:cNvCxnSpPr>
          <p:nvPr/>
        </p:nvCxnSpPr>
        <p:spPr>
          <a:xfrm flipV="1">
            <a:off x="6032896" y="1442280"/>
            <a:ext cx="3026844" cy="3841648"/>
          </a:xfrm>
          <a:prstGeom prst="line">
            <a:avLst/>
          </a:prstGeom>
          <a:ln w="19050">
            <a:solidFill>
              <a:srgbClr val="93FEF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F904D10-623B-28C4-90CF-AB61E99F45A9}"/>
              </a:ext>
            </a:extLst>
          </p:cNvPr>
          <p:cNvCxnSpPr>
            <a:cxnSpLocks/>
            <a:stCxn id="10" idx="3"/>
          </p:cNvCxnSpPr>
          <p:nvPr/>
        </p:nvCxnSpPr>
        <p:spPr>
          <a:xfrm flipV="1">
            <a:off x="7245523" y="4281140"/>
            <a:ext cx="219480" cy="965440"/>
          </a:xfrm>
          <a:prstGeom prst="line">
            <a:avLst/>
          </a:prstGeom>
          <a:ln w="19050">
            <a:solidFill>
              <a:srgbClr val="93FEFF"/>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829168E3-B3D3-0439-6AA0-14A9AA465E8D}"/>
              </a:ext>
            </a:extLst>
          </p:cNvPr>
          <p:cNvGrpSpPr/>
          <p:nvPr/>
        </p:nvGrpSpPr>
        <p:grpSpPr>
          <a:xfrm>
            <a:off x="4855274" y="3915383"/>
            <a:ext cx="845731" cy="926277"/>
            <a:chOff x="3881086" y="3558346"/>
            <a:chExt cx="634298" cy="694708"/>
          </a:xfrm>
        </p:grpSpPr>
        <p:sp>
          <p:nvSpPr>
            <p:cNvPr id="72" name="Hexagon 71">
              <a:extLst>
                <a:ext uri="{FF2B5EF4-FFF2-40B4-BE49-F238E27FC236}">
                  <a16:creationId xmlns:a16="http://schemas.microsoft.com/office/drawing/2014/main" id="{FB436D62-D403-AD4B-8F85-A0DAF8EA7C19}"/>
                </a:ext>
              </a:extLst>
            </p:cNvPr>
            <p:cNvSpPr/>
            <p:nvPr/>
          </p:nvSpPr>
          <p:spPr>
            <a:xfrm rot="5400000">
              <a:off x="3850881" y="3588551"/>
              <a:ext cx="694708" cy="63429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descr="A picture containing text, vector graphics&#10;&#10;Description automatically generated">
              <a:extLst>
                <a:ext uri="{FF2B5EF4-FFF2-40B4-BE49-F238E27FC236}">
                  <a16:creationId xmlns:a16="http://schemas.microsoft.com/office/drawing/2014/main" id="{5FD1BA29-A385-7C4C-9C19-F530BA1566D8}"/>
                </a:ext>
              </a:extLst>
            </p:cNvPr>
            <p:cNvPicPr>
              <a:picLocks noChangeAspect="1"/>
            </p:cNvPicPr>
            <p:nvPr/>
          </p:nvPicPr>
          <p:blipFill rotWithShape="1">
            <a:blip r:embed="rId3">
              <a:extLst>
                <a:ext uri="{28A0092B-C50C-407E-A947-70E740481C1C}">
                  <a14:useLocalDpi xmlns:a14="http://schemas.microsoft.com/office/drawing/2010/main" val="0"/>
                </a:ext>
              </a:extLst>
            </a:blip>
            <a:srcRect l="12793" t="15778" r="10725" b="4868"/>
            <a:stretch/>
          </p:blipFill>
          <p:spPr>
            <a:xfrm>
              <a:off x="3939380" y="3627287"/>
              <a:ext cx="542251" cy="562627"/>
            </a:xfrm>
            <a:prstGeom prst="rect">
              <a:avLst/>
            </a:prstGeom>
          </p:spPr>
        </p:pic>
      </p:grpSp>
      <p:cxnSp>
        <p:nvCxnSpPr>
          <p:cNvPr id="14" name="Straight Connector 13">
            <a:extLst>
              <a:ext uri="{FF2B5EF4-FFF2-40B4-BE49-F238E27FC236}">
                <a16:creationId xmlns:a16="http://schemas.microsoft.com/office/drawing/2014/main" id="{340E68F6-4280-F196-9B40-06262D21DA21}"/>
              </a:ext>
            </a:extLst>
          </p:cNvPr>
          <p:cNvCxnSpPr>
            <a:cxnSpLocks/>
          </p:cNvCxnSpPr>
          <p:nvPr/>
        </p:nvCxnSpPr>
        <p:spPr>
          <a:xfrm flipV="1">
            <a:off x="5328428" y="3138500"/>
            <a:ext cx="5051013" cy="60334"/>
          </a:xfrm>
          <a:prstGeom prst="line">
            <a:avLst/>
          </a:prstGeom>
          <a:ln w="19050">
            <a:solidFill>
              <a:srgbClr val="93FEFF"/>
            </a:solidFill>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8A6809B0-6A3A-DE43-B714-8C7E89D2B9E2}"/>
              </a:ext>
            </a:extLst>
          </p:cNvPr>
          <p:cNvSpPr/>
          <p:nvPr/>
        </p:nvSpPr>
        <p:spPr>
          <a:xfrm>
            <a:off x="85887" y="1464672"/>
            <a:ext cx="2825925" cy="3755067"/>
          </a:xfrm>
          <a:prstGeom prst="rect">
            <a:avLst/>
          </a:prstGeom>
        </p:spPr>
        <p:txBody>
          <a:bodyPr wrap="square">
            <a:spAutoFit/>
          </a:bodyPr>
          <a:lstStyle/>
          <a:p>
            <a:pPr marL="0" marR="0" lvl="0" indent="0" defTabSz="609585"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Cyvatar's Solutions: </a:t>
            </a:r>
          </a:p>
          <a:p>
            <a:pPr marL="342900" marR="0" lvl="0" indent="-342900"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rgbClr val="93FEFF"/>
                </a:solidFill>
                <a:latin typeface="Open Sans" panose="020B0606030504020204" pitchFamily="34" charset="0"/>
                <a:ea typeface="Open Sans" panose="020B0606030504020204" pitchFamily="34" charset="0"/>
                <a:cs typeface="Open Sans" panose="020B0606030504020204" pitchFamily="34" charset="0"/>
              </a:rPr>
              <a:t>Meet your industry </a:t>
            </a:r>
            <a:r>
              <a:rPr kumimoji="0" lang="en-US" sz="1400" b="0" i="0" u="none" strike="noStrike" kern="1200" cap="none" spc="0" normalizeH="0" baseline="0" noProof="0">
                <a:ln>
                  <a:noFill/>
                </a:ln>
                <a:solidFill>
                  <a:srgbClr val="93FEFF"/>
                </a:solidFill>
                <a:effectLst/>
                <a:uLnTx/>
                <a:uFillTx/>
                <a:latin typeface="Open Sans" panose="020B0606030504020204" pitchFamily="34" charset="0"/>
                <a:ea typeface="Open Sans" panose="020B0606030504020204" pitchFamily="34" charset="0"/>
                <a:cs typeface="Open Sans" panose="020B0606030504020204" pitchFamily="34" charset="0"/>
              </a:rPr>
              <a:t>compliance requirements</a:t>
            </a:r>
          </a:p>
          <a:p>
            <a:pPr marL="342900" marR="0" lvl="0" indent="-342900"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rgbClr val="93FEFF"/>
                </a:solidFill>
                <a:latin typeface="Open Sans" panose="020B0606030504020204" pitchFamily="34" charset="0"/>
                <a:ea typeface="Open Sans" panose="020B0606030504020204" pitchFamily="34" charset="0"/>
                <a:cs typeface="Open Sans" panose="020B0606030504020204" pitchFamily="34" charset="0"/>
              </a:rPr>
              <a:t>Combines Enterprise Technology that is fully managed by our team of experts</a:t>
            </a:r>
          </a:p>
          <a:p>
            <a:pPr marL="342900" indent="-342900" defTabSz="609585">
              <a:buFont typeface="Arial" panose="020B0604020202020204" pitchFamily="34" charset="0"/>
              <a:buChar char="•"/>
              <a:defRPr/>
            </a:pPr>
            <a:r>
              <a:rPr kumimoji="0" lang="en-US" sz="1400" b="0" i="0" u="none" strike="noStrike" kern="1200" cap="none" spc="0" normalizeH="0" baseline="0" noProof="0">
                <a:ln>
                  <a:noFill/>
                </a:ln>
                <a:solidFill>
                  <a:srgbClr val="93FEFF"/>
                </a:solidFill>
                <a:effectLst/>
                <a:uLnTx/>
                <a:uFillTx/>
                <a:latin typeface="Open Sans" panose="020B0606030504020204" pitchFamily="34" charset="0"/>
                <a:ea typeface="Open Sans" panose="020B0606030504020204" pitchFamily="34" charset="0"/>
                <a:cs typeface="Open Sans" panose="020B0606030504020204" pitchFamily="34" charset="0"/>
              </a:rPr>
              <a:t>Scale with </a:t>
            </a:r>
            <a:r>
              <a:rPr lang="en-US" sz="1400">
                <a:solidFill>
                  <a:srgbClr val="93FEFF"/>
                </a:solidFill>
                <a:latin typeface="Open Sans" panose="020B0606030504020204" pitchFamily="34" charset="0"/>
                <a:ea typeface="Open Sans" panose="020B0606030504020204" pitchFamily="34" charset="0"/>
                <a:cs typeface="Open Sans" panose="020B0606030504020204" pitchFamily="34" charset="0"/>
              </a:rPr>
              <a:t>with your business as you grow</a:t>
            </a:r>
          </a:p>
          <a:p>
            <a:pPr marL="0" marR="0" lvl="0" indent="0" defTabSz="609585"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93FE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609585"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We can help meet:</a:t>
            </a:r>
          </a:p>
          <a:p>
            <a:pPr marL="342900" marR="0" lvl="0" indent="-342900"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93FEFF"/>
                </a:solidFill>
                <a:effectLst/>
                <a:uLnTx/>
                <a:uFillTx/>
                <a:latin typeface="Open Sans" panose="020B0606030504020204" pitchFamily="34" charset="0"/>
                <a:ea typeface="Open Sans" panose="020B0606030504020204" pitchFamily="34" charset="0"/>
                <a:cs typeface="Open Sans" panose="020B0606030504020204" pitchFamily="34" charset="0"/>
              </a:rPr>
              <a:t>HIPAA</a:t>
            </a:r>
          </a:p>
          <a:p>
            <a:pPr marL="342900" marR="0" lvl="0" indent="-342900"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93FEFF"/>
                </a:solidFill>
                <a:effectLst/>
                <a:uLnTx/>
                <a:uFillTx/>
                <a:latin typeface="Open Sans" panose="020B0606030504020204" pitchFamily="34" charset="0"/>
                <a:ea typeface="Open Sans" panose="020B0606030504020204" pitchFamily="34" charset="0"/>
                <a:cs typeface="Open Sans" panose="020B0606030504020204" pitchFamily="34" charset="0"/>
              </a:rPr>
              <a:t>NIST</a:t>
            </a:r>
            <a:endParaRPr lang="en-US" sz="1400">
              <a:solidFill>
                <a:srgbClr val="93FEFF"/>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93FEFF"/>
                </a:solidFill>
                <a:effectLst/>
                <a:uLnTx/>
                <a:uFillTx/>
                <a:latin typeface="Open Sans" panose="020B0606030504020204" pitchFamily="34" charset="0"/>
                <a:ea typeface="Open Sans" panose="020B0606030504020204" pitchFamily="34" charset="0"/>
                <a:cs typeface="Open Sans" panose="020B0606030504020204" pitchFamily="34" charset="0"/>
              </a:rPr>
              <a:t>CIS</a:t>
            </a:r>
            <a:endParaRPr lang="en-US" sz="1400">
              <a:solidFill>
                <a:srgbClr val="93FEFF"/>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93FEFF"/>
                </a:solidFill>
                <a:effectLst/>
                <a:uLnTx/>
                <a:uFillTx/>
                <a:latin typeface="Open Sans" panose="020B0606030504020204" pitchFamily="34" charset="0"/>
                <a:ea typeface="Open Sans" panose="020B0606030504020204" pitchFamily="34" charset="0"/>
                <a:cs typeface="Open Sans" panose="020B0606030504020204" pitchFamily="34" charset="0"/>
              </a:rPr>
              <a:t>SOC 2 Type 2</a:t>
            </a:r>
          </a:p>
          <a:p>
            <a:pPr marL="342900" marR="0" lvl="0" indent="-342900"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rgbClr val="93FEFF"/>
                </a:solidFill>
                <a:latin typeface="Open Sans" panose="020B0606030504020204" pitchFamily="34" charset="0"/>
                <a:ea typeface="Open Sans" panose="020B0606030504020204" pitchFamily="34" charset="0"/>
                <a:cs typeface="Open Sans" panose="020B0606030504020204" pitchFamily="34" charset="0"/>
              </a:rPr>
              <a:t>And More!</a:t>
            </a:r>
            <a:endParaRPr kumimoji="0" lang="en-US" sz="14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 name="Google Shape;277;p7">
            <a:extLst>
              <a:ext uri="{FF2B5EF4-FFF2-40B4-BE49-F238E27FC236}">
                <a16:creationId xmlns:a16="http://schemas.microsoft.com/office/drawing/2014/main" id="{A08B57F3-AAA0-8D44-9146-C705581EB839}"/>
              </a:ext>
            </a:extLst>
          </p:cNvPr>
          <p:cNvSpPr txBox="1"/>
          <p:nvPr/>
        </p:nvSpPr>
        <p:spPr>
          <a:xfrm>
            <a:off x="10354802" y="4685161"/>
            <a:ext cx="1788728" cy="480380"/>
          </a:xfrm>
          <a:prstGeom prst="rect">
            <a:avLst/>
          </a:prstGeom>
          <a:noFill/>
          <a:ln>
            <a:noFill/>
          </a:ln>
        </p:spPr>
        <p:txBody>
          <a:bodyPr spcFirstLastPara="1" wrap="square" lIns="91425" tIns="45700" rIns="91425" bIns="45700" anchor="t" anchorCtr="0">
            <a:noAutofit/>
          </a:bodyPr>
          <a:lstStyle/>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kumimoji="0" lang="en-US" sz="11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EDR (Prevent)</a:t>
            </a:r>
          </a:p>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kumimoji="0" lang="en-US" sz="11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Next Gen Anti-Virus</a:t>
            </a:r>
            <a:endParaRPr kumimoji="0" lang="en-US" sz="11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1" name="Google Shape;278;p7">
            <a:extLst>
              <a:ext uri="{FF2B5EF4-FFF2-40B4-BE49-F238E27FC236}">
                <a16:creationId xmlns:a16="http://schemas.microsoft.com/office/drawing/2014/main" id="{1FE2E681-1240-C24F-9738-B5295E1F3B4F}"/>
              </a:ext>
            </a:extLst>
          </p:cNvPr>
          <p:cNvSpPr txBox="1"/>
          <p:nvPr/>
        </p:nvSpPr>
        <p:spPr>
          <a:xfrm>
            <a:off x="3988865" y="5590777"/>
            <a:ext cx="1905212" cy="375106"/>
          </a:xfrm>
          <a:prstGeom prst="rect">
            <a:avLst/>
          </a:prstGeom>
          <a:noFill/>
          <a:ln>
            <a:noFill/>
          </a:ln>
        </p:spPr>
        <p:txBody>
          <a:bodyPr spcFirstLastPara="1" wrap="square" lIns="91425" tIns="45700" rIns="91425" bIns="45700" anchor="t" anchorCtr="0">
            <a:noAutofit/>
          </a:bodyPr>
          <a:lstStyle/>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kumimoji="0" lang="en-US" sz="11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Cloud SaaS Security Management</a:t>
            </a:r>
            <a:endParaRPr kumimoji="0" lang="en-US" sz="11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4" name="Google Shape;282;p7">
            <a:extLst>
              <a:ext uri="{FF2B5EF4-FFF2-40B4-BE49-F238E27FC236}">
                <a16:creationId xmlns:a16="http://schemas.microsoft.com/office/drawing/2014/main" id="{46C7B5F7-07E6-CC49-AA23-DA9325272495}"/>
              </a:ext>
            </a:extLst>
          </p:cNvPr>
          <p:cNvSpPr txBox="1"/>
          <p:nvPr/>
        </p:nvSpPr>
        <p:spPr>
          <a:xfrm>
            <a:off x="9434457" y="530322"/>
            <a:ext cx="1688676" cy="591598"/>
          </a:xfrm>
          <a:prstGeom prst="rect">
            <a:avLst/>
          </a:prstGeom>
          <a:noFill/>
          <a:ln>
            <a:noFill/>
          </a:ln>
        </p:spPr>
        <p:txBody>
          <a:bodyPr spcFirstLastPara="1" wrap="square" lIns="91425" tIns="45700" rIns="91425" bIns="45700" anchor="t" anchorCtr="0">
            <a:noAutofit/>
          </a:bodyPr>
          <a:lstStyle/>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kumimoji="0" lang="en-US" sz="11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Threat Vulnerability Management</a:t>
            </a:r>
            <a:endParaRPr kumimoji="0" sz="11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 name="Google Shape;283;p7">
            <a:extLst>
              <a:ext uri="{FF2B5EF4-FFF2-40B4-BE49-F238E27FC236}">
                <a16:creationId xmlns:a16="http://schemas.microsoft.com/office/drawing/2014/main" id="{413BEE7E-7BB1-BB4F-979D-B65C2EE5DEC1}"/>
              </a:ext>
            </a:extLst>
          </p:cNvPr>
          <p:cNvSpPr txBox="1"/>
          <p:nvPr/>
        </p:nvSpPr>
        <p:spPr>
          <a:xfrm>
            <a:off x="10462621" y="1847514"/>
            <a:ext cx="1688676" cy="480381"/>
          </a:xfrm>
          <a:prstGeom prst="rect">
            <a:avLst/>
          </a:prstGeom>
          <a:noFill/>
          <a:ln>
            <a:noFill/>
          </a:ln>
        </p:spPr>
        <p:txBody>
          <a:bodyPr spcFirstLastPara="1" wrap="square" lIns="91425" tIns="45700" rIns="91425" bIns="45700" anchor="t" anchorCtr="0">
            <a:noAutofit/>
          </a:bodyPr>
          <a:lstStyle/>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kumimoji="0" lang="en-US" sz="11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IT Asset Management</a:t>
            </a:r>
            <a:endParaRPr kumimoji="0" lang="en-US" sz="11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1" name="Google Shape;298;p7">
            <a:extLst>
              <a:ext uri="{FF2B5EF4-FFF2-40B4-BE49-F238E27FC236}">
                <a16:creationId xmlns:a16="http://schemas.microsoft.com/office/drawing/2014/main" id="{B9D79827-EBE2-EF4A-87D3-1C09DF94E781}"/>
              </a:ext>
            </a:extLst>
          </p:cNvPr>
          <p:cNvSpPr txBox="1"/>
          <p:nvPr/>
        </p:nvSpPr>
        <p:spPr>
          <a:xfrm>
            <a:off x="3540309" y="4641367"/>
            <a:ext cx="1540501" cy="605212"/>
          </a:xfrm>
          <a:prstGeom prst="rect">
            <a:avLst/>
          </a:prstGeom>
          <a:noFill/>
          <a:ln>
            <a:noFill/>
          </a:ln>
        </p:spPr>
        <p:txBody>
          <a:bodyPr spcFirstLastPara="1" wrap="square" lIns="91425" tIns="45700" rIns="91425" bIns="45700" anchor="t" anchorCtr="0">
            <a:noAutofit/>
          </a:bodyPr>
          <a:lstStyle/>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kumimoji="0" lang="en-US" sz="1100" b="0" i="0" u="none" strike="noStrike" kern="1200" cap="none" spc="0" normalizeH="0" baseline="0" noProof="0">
                <a:ln>
                  <a:noFill/>
                </a:ln>
                <a:solidFill>
                  <a:prstClr val="white"/>
                </a:solidFill>
                <a:effectLst/>
                <a:uLnTx/>
                <a:uFillTx/>
                <a:latin typeface="Open Sans"/>
                <a:ea typeface="Open Sans"/>
                <a:cs typeface="Open Sans"/>
                <a:sym typeface="Arial"/>
              </a:rPr>
              <a:t>Multi-Factor Authentication</a:t>
            </a:r>
            <a:endParaRPr kumimoji="0" lang="en-US" sz="1100" b="0" i="0" u="none" strike="noStrike" kern="1200" cap="none" spc="0" normalizeH="0" baseline="0" noProof="0">
              <a:ln>
                <a:noFill/>
              </a:ln>
              <a:solidFill>
                <a:prstClr val="white"/>
              </a:solidFill>
              <a:effectLst/>
              <a:uLnTx/>
              <a:uFillTx/>
              <a:latin typeface="Open Sans"/>
              <a:ea typeface="Open Sans"/>
              <a:cs typeface="Open Sans"/>
            </a:endParaRPr>
          </a:p>
        </p:txBody>
      </p:sp>
      <p:sp>
        <p:nvSpPr>
          <p:cNvPr id="65" name="Google Shape;282;p7">
            <a:extLst>
              <a:ext uri="{FF2B5EF4-FFF2-40B4-BE49-F238E27FC236}">
                <a16:creationId xmlns:a16="http://schemas.microsoft.com/office/drawing/2014/main" id="{D067BAFE-406B-F242-8480-1622E4B2A40B}"/>
              </a:ext>
            </a:extLst>
          </p:cNvPr>
          <p:cNvSpPr txBox="1"/>
          <p:nvPr/>
        </p:nvSpPr>
        <p:spPr>
          <a:xfrm>
            <a:off x="3124161" y="2947032"/>
            <a:ext cx="1470268" cy="673478"/>
          </a:xfrm>
          <a:prstGeom prst="rect">
            <a:avLst/>
          </a:prstGeom>
          <a:noFill/>
          <a:ln>
            <a:noFill/>
          </a:ln>
        </p:spPr>
        <p:txBody>
          <a:bodyPr spcFirstLastPara="1" wrap="square" lIns="91425" tIns="45700" rIns="91425" bIns="45700" anchor="t" anchorCtr="0">
            <a:noAutofit/>
          </a:bodyPr>
          <a:lstStyle/>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kumimoji="0" lang="en-US" sz="11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Security Awareness &amp; Training</a:t>
            </a:r>
            <a:endParaRPr kumimoji="0" lang="en-US" sz="11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 name="Google Shape;276;p7">
            <a:extLst>
              <a:ext uri="{FF2B5EF4-FFF2-40B4-BE49-F238E27FC236}">
                <a16:creationId xmlns:a16="http://schemas.microsoft.com/office/drawing/2014/main" id="{5DB10594-A06D-7E4C-8BA7-B0CD906ABEC2}"/>
              </a:ext>
            </a:extLst>
          </p:cNvPr>
          <p:cNvSpPr/>
          <p:nvPr/>
        </p:nvSpPr>
        <p:spPr>
          <a:xfrm>
            <a:off x="6564102" y="2030173"/>
            <a:ext cx="2612211" cy="2624063"/>
          </a:xfrm>
          <a:prstGeom prst="ellipse">
            <a:avLst/>
          </a:prstGeom>
          <a:solidFill>
            <a:srgbClr val="0A0541"/>
          </a:solidFill>
          <a:ln w="19050" cap="flat" cmpd="sng">
            <a:solidFill>
              <a:srgbClr val="93FE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138" name="Group 137">
            <a:extLst>
              <a:ext uri="{FF2B5EF4-FFF2-40B4-BE49-F238E27FC236}">
                <a16:creationId xmlns:a16="http://schemas.microsoft.com/office/drawing/2014/main" id="{6B9D7D49-2DA3-A245-9B65-CD46EEB79DA3}"/>
              </a:ext>
            </a:extLst>
          </p:cNvPr>
          <p:cNvGrpSpPr>
            <a:grpSpLocks noChangeAspect="1"/>
          </p:cNvGrpSpPr>
          <p:nvPr/>
        </p:nvGrpSpPr>
        <p:grpSpPr>
          <a:xfrm>
            <a:off x="6827432" y="3148877"/>
            <a:ext cx="2129832" cy="351323"/>
            <a:chOff x="3574203" y="1331101"/>
            <a:chExt cx="5049359" cy="832906"/>
          </a:xfrm>
        </p:grpSpPr>
        <p:pic>
          <p:nvPicPr>
            <p:cNvPr id="139" name="Graphic 138">
              <a:extLst>
                <a:ext uri="{FF2B5EF4-FFF2-40B4-BE49-F238E27FC236}">
                  <a16:creationId xmlns:a16="http://schemas.microsoft.com/office/drawing/2014/main" id="{FBECCA42-6612-F34E-85FF-965FB2B1D7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74203" y="1331101"/>
              <a:ext cx="772575" cy="822960"/>
            </a:xfrm>
            <a:prstGeom prst="rect">
              <a:avLst/>
            </a:prstGeom>
          </p:spPr>
        </p:pic>
        <p:pic>
          <p:nvPicPr>
            <p:cNvPr id="140" name="Picture 139" descr="A close up of a sign&#10;&#10;Description automatically generated">
              <a:extLst>
                <a:ext uri="{FF2B5EF4-FFF2-40B4-BE49-F238E27FC236}">
                  <a16:creationId xmlns:a16="http://schemas.microsoft.com/office/drawing/2014/main" id="{7137D5BC-8043-9141-ADB5-BAC08F7528DB}"/>
                </a:ext>
              </a:extLst>
            </p:cNvPr>
            <p:cNvPicPr>
              <a:picLocks noChangeAspect="1"/>
            </p:cNvPicPr>
            <p:nvPr/>
          </p:nvPicPr>
          <p:blipFill rotWithShape="1">
            <a:blip r:embed="rId6">
              <a:extLst>
                <a:ext uri="{28A0092B-C50C-407E-A947-70E740481C1C}">
                  <a14:useLocalDpi xmlns:a14="http://schemas.microsoft.com/office/drawing/2010/main" val="0"/>
                </a:ext>
              </a:extLst>
            </a:blip>
            <a:srcRect l="17732"/>
            <a:stretch/>
          </p:blipFill>
          <p:spPr>
            <a:xfrm>
              <a:off x="4480559" y="1341047"/>
              <a:ext cx="4143003" cy="822960"/>
            </a:xfrm>
            <a:prstGeom prst="rect">
              <a:avLst/>
            </a:prstGeom>
          </p:spPr>
        </p:pic>
      </p:grpSp>
      <p:grpSp>
        <p:nvGrpSpPr>
          <p:cNvPr id="51" name="Group 50">
            <a:extLst>
              <a:ext uri="{FF2B5EF4-FFF2-40B4-BE49-F238E27FC236}">
                <a16:creationId xmlns:a16="http://schemas.microsoft.com/office/drawing/2014/main" id="{3A4C06EB-F5D1-58DC-198A-E83128F5C2E6}"/>
              </a:ext>
            </a:extLst>
          </p:cNvPr>
          <p:cNvGrpSpPr/>
          <p:nvPr/>
        </p:nvGrpSpPr>
        <p:grpSpPr>
          <a:xfrm>
            <a:off x="9653985" y="1553732"/>
            <a:ext cx="901041" cy="953803"/>
            <a:chOff x="3939381" y="771168"/>
            <a:chExt cx="675781" cy="715352"/>
          </a:xfrm>
        </p:grpSpPr>
        <p:sp>
          <p:nvSpPr>
            <p:cNvPr id="75" name="Hexagon 74">
              <a:extLst>
                <a:ext uri="{FF2B5EF4-FFF2-40B4-BE49-F238E27FC236}">
                  <a16:creationId xmlns:a16="http://schemas.microsoft.com/office/drawing/2014/main" id="{AA9017C6-1313-6645-9D1B-6E48E02DE8FB}"/>
                </a:ext>
              </a:extLst>
            </p:cNvPr>
            <p:cNvSpPr/>
            <p:nvPr/>
          </p:nvSpPr>
          <p:spPr>
            <a:xfrm rot="5400000">
              <a:off x="3929918" y="801373"/>
              <a:ext cx="694708" cy="63429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7" name="Picture 46" descr="Icon&#10;&#10;Description automatically generated">
              <a:extLst>
                <a:ext uri="{FF2B5EF4-FFF2-40B4-BE49-F238E27FC236}">
                  <a16:creationId xmlns:a16="http://schemas.microsoft.com/office/drawing/2014/main" id="{DA29B023-D93F-2346-AC62-4EDF64E0D1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9381" y="875213"/>
              <a:ext cx="675781" cy="611307"/>
            </a:xfrm>
            <a:prstGeom prst="rect">
              <a:avLst/>
            </a:prstGeom>
          </p:spPr>
        </p:pic>
      </p:grpSp>
      <p:grpSp>
        <p:nvGrpSpPr>
          <p:cNvPr id="58" name="Group 57">
            <a:extLst>
              <a:ext uri="{FF2B5EF4-FFF2-40B4-BE49-F238E27FC236}">
                <a16:creationId xmlns:a16="http://schemas.microsoft.com/office/drawing/2014/main" id="{319F7CCC-D28C-EF01-EC41-9149CC2D1712}"/>
              </a:ext>
            </a:extLst>
          </p:cNvPr>
          <p:cNvGrpSpPr/>
          <p:nvPr/>
        </p:nvGrpSpPr>
        <p:grpSpPr>
          <a:xfrm>
            <a:off x="4691382" y="2700966"/>
            <a:ext cx="910299" cy="926277"/>
            <a:chOff x="4776903" y="4056167"/>
            <a:chExt cx="682724" cy="694708"/>
          </a:xfrm>
        </p:grpSpPr>
        <p:sp>
          <p:nvSpPr>
            <p:cNvPr id="96" name="Hexagon 95">
              <a:extLst>
                <a:ext uri="{FF2B5EF4-FFF2-40B4-BE49-F238E27FC236}">
                  <a16:creationId xmlns:a16="http://schemas.microsoft.com/office/drawing/2014/main" id="{D30E5D28-63B1-E844-93AB-0FF07A2FE021}"/>
                </a:ext>
              </a:extLst>
            </p:cNvPr>
            <p:cNvSpPr/>
            <p:nvPr/>
          </p:nvSpPr>
          <p:spPr>
            <a:xfrm rot="5400000">
              <a:off x="4773969" y="4086372"/>
              <a:ext cx="694708" cy="63429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3" name="Picture 52" descr="Icon&#10;&#10;Description automatically generated">
              <a:extLst>
                <a:ext uri="{FF2B5EF4-FFF2-40B4-BE49-F238E27FC236}">
                  <a16:creationId xmlns:a16="http://schemas.microsoft.com/office/drawing/2014/main" id="{2155DDF5-3F78-4449-BD0A-75CD63642B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6903" y="4085281"/>
              <a:ext cx="682724" cy="665594"/>
            </a:xfrm>
            <a:prstGeom prst="rect">
              <a:avLst/>
            </a:prstGeom>
          </p:spPr>
        </p:pic>
      </p:grpSp>
      <p:grpSp>
        <p:nvGrpSpPr>
          <p:cNvPr id="90" name="Group 89">
            <a:extLst>
              <a:ext uri="{FF2B5EF4-FFF2-40B4-BE49-F238E27FC236}">
                <a16:creationId xmlns:a16="http://schemas.microsoft.com/office/drawing/2014/main" id="{9AC9CA79-75C8-B6C7-9441-564C4821A4BA}"/>
              </a:ext>
            </a:extLst>
          </p:cNvPr>
          <p:cNvGrpSpPr/>
          <p:nvPr/>
        </p:nvGrpSpPr>
        <p:grpSpPr>
          <a:xfrm>
            <a:off x="8719427" y="598109"/>
            <a:ext cx="866487" cy="954873"/>
            <a:chOff x="7052827" y="721601"/>
            <a:chExt cx="649865" cy="716155"/>
          </a:xfrm>
        </p:grpSpPr>
        <p:sp>
          <p:nvSpPr>
            <p:cNvPr id="76" name="Hexagon 75">
              <a:extLst>
                <a:ext uri="{FF2B5EF4-FFF2-40B4-BE49-F238E27FC236}">
                  <a16:creationId xmlns:a16="http://schemas.microsoft.com/office/drawing/2014/main" id="{A8D99BE5-1298-7746-9668-E71DD14C09D6}"/>
                </a:ext>
              </a:extLst>
            </p:cNvPr>
            <p:cNvSpPr/>
            <p:nvPr/>
          </p:nvSpPr>
          <p:spPr>
            <a:xfrm rot="5400000">
              <a:off x="7022622" y="773253"/>
              <a:ext cx="694708" cy="63429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2" name="Picture 61" descr="A picture containing text&#10;&#10;Description automatically generated">
              <a:extLst>
                <a:ext uri="{FF2B5EF4-FFF2-40B4-BE49-F238E27FC236}">
                  <a16:creationId xmlns:a16="http://schemas.microsoft.com/office/drawing/2014/main" id="{7EEB22F5-374E-FA49-9D86-D23884A99E74}"/>
                </a:ext>
              </a:extLst>
            </p:cNvPr>
            <p:cNvPicPr>
              <a:picLocks noChangeAspect="1"/>
            </p:cNvPicPr>
            <p:nvPr/>
          </p:nvPicPr>
          <p:blipFill rotWithShape="1">
            <a:blip r:embed="rId9">
              <a:extLst>
                <a:ext uri="{28A0092B-C50C-407E-A947-70E740481C1C}">
                  <a14:useLocalDpi xmlns:a14="http://schemas.microsoft.com/office/drawing/2010/main" val="0"/>
                </a:ext>
              </a:extLst>
            </a:blip>
            <a:srcRect l="9204"/>
            <a:stretch/>
          </p:blipFill>
          <p:spPr>
            <a:xfrm>
              <a:off x="7136462" y="721601"/>
              <a:ext cx="566230" cy="619268"/>
            </a:xfrm>
            <a:prstGeom prst="rect">
              <a:avLst/>
            </a:prstGeom>
          </p:spPr>
        </p:pic>
      </p:grpSp>
      <p:grpSp>
        <p:nvGrpSpPr>
          <p:cNvPr id="52" name="Group 51">
            <a:extLst>
              <a:ext uri="{FF2B5EF4-FFF2-40B4-BE49-F238E27FC236}">
                <a16:creationId xmlns:a16="http://schemas.microsoft.com/office/drawing/2014/main" id="{E7F04F45-4E00-8124-3707-26EC31048F3B}"/>
              </a:ext>
            </a:extLst>
          </p:cNvPr>
          <p:cNvGrpSpPr/>
          <p:nvPr/>
        </p:nvGrpSpPr>
        <p:grpSpPr>
          <a:xfrm>
            <a:off x="5599463" y="4881490"/>
            <a:ext cx="845731" cy="926277"/>
            <a:chOff x="4977764" y="270942"/>
            <a:chExt cx="634298" cy="694708"/>
          </a:xfrm>
        </p:grpSpPr>
        <p:sp>
          <p:nvSpPr>
            <p:cNvPr id="74" name="Hexagon 73">
              <a:extLst>
                <a:ext uri="{FF2B5EF4-FFF2-40B4-BE49-F238E27FC236}">
                  <a16:creationId xmlns:a16="http://schemas.microsoft.com/office/drawing/2014/main" id="{DE8C1867-56C1-9841-82FD-91536C5BD148}"/>
                </a:ext>
              </a:extLst>
            </p:cNvPr>
            <p:cNvSpPr/>
            <p:nvPr/>
          </p:nvSpPr>
          <p:spPr>
            <a:xfrm rot="5400000">
              <a:off x="4947559" y="301147"/>
              <a:ext cx="694708" cy="63429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4" name="Picture 63" descr="Icon&#10;&#10;Description automatically generated">
              <a:extLst>
                <a:ext uri="{FF2B5EF4-FFF2-40B4-BE49-F238E27FC236}">
                  <a16:creationId xmlns:a16="http://schemas.microsoft.com/office/drawing/2014/main" id="{5FB5B79D-24DD-4D4D-97DE-C3ECA4FC3B2A}"/>
                </a:ext>
              </a:extLst>
            </p:cNvPr>
            <p:cNvPicPr>
              <a:picLocks noChangeAspect="1"/>
            </p:cNvPicPr>
            <p:nvPr/>
          </p:nvPicPr>
          <p:blipFill rotWithShape="1">
            <a:blip r:embed="rId10">
              <a:extLst>
                <a:ext uri="{28A0092B-C50C-407E-A947-70E740481C1C}">
                  <a14:useLocalDpi xmlns:a14="http://schemas.microsoft.com/office/drawing/2010/main" val="0"/>
                </a:ext>
              </a:extLst>
            </a:blip>
            <a:srcRect l="15389"/>
            <a:stretch/>
          </p:blipFill>
          <p:spPr>
            <a:xfrm>
              <a:off x="4998505" y="308249"/>
              <a:ext cx="605837" cy="619268"/>
            </a:xfrm>
            <a:prstGeom prst="rect">
              <a:avLst/>
            </a:prstGeom>
          </p:spPr>
        </p:pic>
      </p:grpSp>
      <p:grpSp>
        <p:nvGrpSpPr>
          <p:cNvPr id="67" name="Group 66">
            <a:extLst>
              <a:ext uri="{FF2B5EF4-FFF2-40B4-BE49-F238E27FC236}">
                <a16:creationId xmlns:a16="http://schemas.microsoft.com/office/drawing/2014/main" id="{2082EA79-7D03-251B-137A-07C927476831}"/>
              </a:ext>
            </a:extLst>
          </p:cNvPr>
          <p:cNvGrpSpPr/>
          <p:nvPr/>
        </p:nvGrpSpPr>
        <p:grpSpPr>
          <a:xfrm>
            <a:off x="10104505" y="3915670"/>
            <a:ext cx="866617" cy="926277"/>
            <a:chOff x="7135307" y="3547023"/>
            <a:chExt cx="649963" cy="694708"/>
          </a:xfrm>
        </p:grpSpPr>
        <p:sp>
          <p:nvSpPr>
            <p:cNvPr id="70" name="Hexagon 69">
              <a:extLst>
                <a:ext uri="{FF2B5EF4-FFF2-40B4-BE49-F238E27FC236}">
                  <a16:creationId xmlns:a16="http://schemas.microsoft.com/office/drawing/2014/main" id="{678F2E93-1BE0-3E4B-B597-6D59C5ABB2CB}"/>
                </a:ext>
              </a:extLst>
            </p:cNvPr>
            <p:cNvSpPr/>
            <p:nvPr/>
          </p:nvSpPr>
          <p:spPr>
            <a:xfrm rot="5400000">
              <a:off x="7105102" y="3577228"/>
              <a:ext cx="694708" cy="63429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7" name="Picture 76" descr="Icon&#10;&#10;Description automatically generated">
              <a:extLst>
                <a:ext uri="{FF2B5EF4-FFF2-40B4-BE49-F238E27FC236}">
                  <a16:creationId xmlns:a16="http://schemas.microsoft.com/office/drawing/2014/main" id="{497DA68F-41B9-2C44-B2F0-97FAE22C078D}"/>
                </a:ext>
              </a:extLst>
            </p:cNvPr>
            <p:cNvPicPr>
              <a:picLocks noChangeAspect="1"/>
            </p:cNvPicPr>
            <p:nvPr/>
          </p:nvPicPr>
          <p:blipFill rotWithShape="1">
            <a:blip r:embed="rId11">
              <a:extLst>
                <a:ext uri="{28A0092B-C50C-407E-A947-70E740481C1C}">
                  <a14:useLocalDpi xmlns:a14="http://schemas.microsoft.com/office/drawing/2010/main" val="0"/>
                </a:ext>
              </a:extLst>
            </a:blip>
            <a:srcRect l="11789" t="26801"/>
            <a:stretch/>
          </p:blipFill>
          <p:spPr>
            <a:xfrm>
              <a:off x="7150972" y="3685364"/>
              <a:ext cx="634298" cy="518984"/>
            </a:xfrm>
            <a:prstGeom prst="rect">
              <a:avLst/>
            </a:prstGeom>
          </p:spPr>
        </p:pic>
      </p:grpSp>
      <p:sp>
        <p:nvSpPr>
          <p:cNvPr id="32" name="Google Shape;283;p7">
            <a:extLst>
              <a:ext uri="{FF2B5EF4-FFF2-40B4-BE49-F238E27FC236}">
                <a16:creationId xmlns:a16="http://schemas.microsoft.com/office/drawing/2014/main" id="{69AE634B-C5CF-4079-AB1A-E0168341880C}"/>
              </a:ext>
            </a:extLst>
          </p:cNvPr>
          <p:cNvSpPr txBox="1"/>
          <p:nvPr/>
        </p:nvSpPr>
        <p:spPr>
          <a:xfrm>
            <a:off x="4342469" y="504185"/>
            <a:ext cx="1688676" cy="480381"/>
          </a:xfrm>
          <a:prstGeom prst="rect">
            <a:avLst/>
          </a:prstGeom>
          <a:noFill/>
          <a:ln>
            <a:noFill/>
          </a:ln>
        </p:spPr>
        <p:txBody>
          <a:bodyPr spcFirstLastPara="1" wrap="square" lIns="91425" tIns="45700" rIns="91425" bIns="45700" anchor="t" anchorCtr="0">
            <a:noAutofit/>
          </a:bodyPr>
          <a:lstStyle/>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kumimoji="0" lang="en-US" sz="11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Incident Response Management</a:t>
            </a:r>
            <a:endParaRPr kumimoji="0" lang="en-US" sz="11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3" name="Google Shape;283;p7">
            <a:extLst>
              <a:ext uri="{FF2B5EF4-FFF2-40B4-BE49-F238E27FC236}">
                <a16:creationId xmlns:a16="http://schemas.microsoft.com/office/drawing/2014/main" id="{2CC4DFEE-48DC-8173-0840-362352FCD047}"/>
              </a:ext>
            </a:extLst>
          </p:cNvPr>
          <p:cNvSpPr txBox="1"/>
          <p:nvPr/>
        </p:nvSpPr>
        <p:spPr>
          <a:xfrm>
            <a:off x="7812555" y="6179018"/>
            <a:ext cx="1688676" cy="480381"/>
          </a:xfrm>
          <a:prstGeom prst="rect">
            <a:avLst/>
          </a:prstGeom>
          <a:noFill/>
          <a:ln>
            <a:noFill/>
          </a:ln>
        </p:spPr>
        <p:txBody>
          <a:bodyPr spcFirstLastPara="1" wrap="square" lIns="91425" tIns="45700" rIns="91425" bIns="45700" anchor="t" anchorCtr="0">
            <a:noAutofit/>
          </a:bodyPr>
          <a:lstStyle/>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kumimoji="0" lang="en-US" sz="11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Email Security Management</a:t>
            </a:r>
            <a:endParaRPr kumimoji="0" lang="en-US" sz="11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43" name="Group 142">
            <a:extLst>
              <a:ext uri="{FF2B5EF4-FFF2-40B4-BE49-F238E27FC236}">
                <a16:creationId xmlns:a16="http://schemas.microsoft.com/office/drawing/2014/main" id="{47ADED94-5E7C-AF25-A04C-D3F804ACA180}"/>
              </a:ext>
            </a:extLst>
          </p:cNvPr>
          <p:cNvGrpSpPr/>
          <p:nvPr/>
        </p:nvGrpSpPr>
        <p:grpSpPr>
          <a:xfrm>
            <a:off x="8074171" y="5214162"/>
            <a:ext cx="845731" cy="926277"/>
            <a:chOff x="7562803" y="2142765"/>
            <a:chExt cx="634298" cy="694708"/>
          </a:xfrm>
        </p:grpSpPr>
        <p:sp>
          <p:nvSpPr>
            <p:cNvPr id="28" name="Hexagon 27">
              <a:extLst>
                <a:ext uri="{FF2B5EF4-FFF2-40B4-BE49-F238E27FC236}">
                  <a16:creationId xmlns:a16="http://schemas.microsoft.com/office/drawing/2014/main" id="{184935AB-14B6-D224-8968-306240716FD7}"/>
                </a:ext>
              </a:extLst>
            </p:cNvPr>
            <p:cNvSpPr/>
            <p:nvPr/>
          </p:nvSpPr>
          <p:spPr>
            <a:xfrm rot="5400000">
              <a:off x="7532598" y="2172970"/>
              <a:ext cx="694708" cy="63429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4" name="Picture 33">
              <a:extLst>
                <a:ext uri="{FF2B5EF4-FFF2-40B4-BE49-F238E27FC236}">
                  <a16:creationId xmlns:a16="http://schemas.microsoft.com/office/drawing/2014/main" id="{1D8286DD-4743-5C55-F7EF-E88CEBFAC7A6}"/>
                </a:ext>
              </a:extLst>
            </p:cNvPr>
            <p:cNvPicPr>
              <a:picLocks noChangeAspect="1"/>
            </p:cNvPicPr>
            <p:nvPr/>
          </p:nvPicPr>
          <p:blipFill>
            <a:blip r:embed="rId12"/>
            <a:stretch>
              <a:fillRect/>
            </a:stretch>
          </p:blipFill>
          <p:spPr>
            <a:xfrm>
              <a:off x="7689264" y="2245639"/>
              <a:ext cx="457200" cy="438150"/>
            </a:xfrm>
            <a:prstGeom prst="rect">
              <a:avLst/>
            </a:prstGeom>
          </p:spPr>
        </p:pic>
      </p:grpSp>
      <p:grpSp>
        <p:nvGrpSpPr>
          <p:cNvPr id="142" name="Group 141">
            <a:extLst>
              <a:ext uri="{FF2B5EF4-FFF2-40B4-BE49-F238E27FC236}">
                <a16:creationId xmlns:a16="http://schemas.microsoft.com/office/drawing/2014/main" id="{B999C924-96D8-F613-D9F6-7C83B7B9DC11}"/>
              </a:ext>
            </a:extLst>
          </p:cNvPr>
          <p:cNvGrpSpPr/>
          <p:nvPr/>
        </p:nvGrpSpPr>
        <p:grpSpPr>
          <a:xfrm>
            <a:off x="6005361" y="635191"/>
            <a:ext cx="845731" cy="926277"/>
            <a:chOff x="3616917" y="2142765"/>
            <a:chExt cx="634298" cy="694708"/>
          </a:xfrm>
        </p:grpSpPr>
        <p:sp>
          <p:nvSpPr>
            <p:cNvPr id="30" name="Hexagon 29">
              <a:extLst>
                <a:ext uri="{FF2B5EF4-FFF2-40B4-BE49-F238E27FC236}">
                  <a16:creationId xmlns:a16="http://schemas.microsoft.com/office/drawing/2014/main" id="{49059AE1-4081-01D2-BA71-70D28B9BAD1F}"/>
                </a:ext>
              </a:extLst>
            </p:cNvPr>
            <p:cNvSpPr/>
            <p:nvPr/>
          </p:nvSpPr>
          <p:spPr>
            <a:xfrm rot="5400000">
              <a:off x="3586712" y="2172970"/>
              <a:ext cx="694708" cy="63429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5" name="Picture 34">
              <a:extLst>
                <a:ext uri="{FF2B5EF4-FFF2-40B4-BE49-F238E27FC236}">
                  <a16:creationId xmlns:a16="http://schemas.microsoft.com/office/drawing/2014/main" id="{426E9B76-0AFB-8120-4403-7383F8BA4CF1}"/>
                </a:ext>
              </a:extLst>
            </p:cNvPr>
            <p:cNvPicPr>
              <a:picLocks noChangeAspect="1"/>
            </p:cNvPicPr>
            <p:nvPr/>
          </p:nvPicPr>
          <p:blipFill>
            <a:blip r:embed="rId13"/>
            <a:stretch>
              <a:fillRect/>
            </a:stretch>
          </p:blipFill>
          <p:spPr>
            <a:xfrm>
              <a:off x="3678072" y="2245639"/>
              <a:ext cx="504825" cy="438150"/>
            </a:xfrm>
            <a:prstGeom prst="rect">
              <a:avLst/>
            </a:prstGeom>
          </p:spPr>
        </p:pic>
      </p:grpSp>
      <p:sp>
        <p:nvSpPr>
          <p:cNvPr id="5" name="Google Shape;278;p7">
            <a:extLst>
              <a:ext uri="{FF2B5EF4-FFF2-40B4-BE49-F238E27FC236}">
                <a16:creationId xmlns:a16="http://schemas.microsoft.com/office/drawing/2014/main" id="{E318AF8C-95C6-9C69-0F16-1A9F9A8A6F27}"/>
              </a:ext>
            </a:extLst>
          </p:cNvPr>
          <p:cNvSpPr txBox="1"/>
          <p:nvPr/>
        </p:nvSpPr>
        <p:spPr>
          <a:xfrm>
            <a:off x="3589870" y="1669413"/>
            <a:ext cx="1453537" cy="480381"/>
          </a:xfrm>
          <a:prstGeom prst="rect">
            <a:avLst/>
          </a:prstGeom>
          <a:noFill/>
          <a:ln>
            <a:noFill/>
          </a:ln>
        </p:spPr>
        <p:txBody>
          <a:bodyPr spcFirstLastPara="1" wrap="square" lIns="91425" tIns="45700" rIns="91425" bIns="45700" anchor="t" anchorCtr="0">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Open Sans"/>
                <a:ea typeface="Open Sans"/>
                <a:cs typeface="Open Sans"/>
                <a:sym typeface="Arial"/>
              </a:rPr>
              <a:t>Mobile Threat Defense</a:t>
            </a: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Google Shape;282;p7">
            <a:extLst>
              <a:ext uri="{FF2B5EF4-FFF2-40B4-BE49-F238E27FC236}">
                <a16:creationId xmlns:a16="http://schemas.microsoft.com/office/drawing/2014/main" id="{7970AD00-511D-5EFD-A2A3-C304515C7C78}"/>
              </a:ext>
            </a:extLst>
          </p:cNvPr>
          <p:cNvSpPr txBox="1"/>
          <p:nvPr/>
        </p:nvSpPr>
        <p:spPr>
          <a:xfrm>
            <a:off x="6116297" y="6172857"/>
            <a:ext cx="1537508" cy="635920"/>
          </a:xfrm>
          <a:prstGeom prst="rect">
            <a:avLst/>
          </a:prstGeom>
          <a:noFill/>
          <a:ln>
            <a:noFill/>
          </a:ln>
        </p:spPr>
        <p:txBody>
          <a:bodyPr spcFirstLastPara="1" wrap="square" lIns="91425" tIns="45700" rIns="91425" bIns="45700" anchor="t" anchorCtr="0">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Open Sans"/>
                <a:ea typeface="Open Sans"/>
                <a:cs typeface="Open Sans"/>
                <a:sym typeface="Arial"/>
              </a:rPr>
              <a:t>DNS Security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Open Sans"/>
                <a:ea typeface="Open Sans"/>
                <a:cs typeface="Open Sans"/>
                <a:sym typeface="Arial"/>
              </a:rPr>
              <a:t>Management</a:t>
            </a: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55" name="Group 54">
            <a:extLst>
              <a:ext uri="{FF2B5EF4-FFF2-40B4-BE49-F238E27FC236}">
                <a16:creationId xmlns:a16="http://schemas.microsoft.com/office/drawing/2014/main" id="{97EAB322-F07A-4FAB-0DBB-760CCF3AE735}"/>
              </a:ext>
            </a:extLst>
          </p:cNvPr>
          <p:cNvGrpSpPr/>
          <p:nvPr/>
        </p:nvGrpSpPr>
        <p:grpSpPr>
          <a:xfrm>
            <a:off x="6818928" y="5246580"/>
            <a:ext cx="861841" cy="926277"/>
            <a:chOff x="5984897" y="3952693"/>
            <a:chExt cx="646381" cy="694708"/>
          </a:xfrm>
        </p:grpSpPr>
        <p:sp>
          <p:nvSpPr>
            <p:cNvPr id="10" name="Hexagon 9">
              <a:extLst>
                <a:ext uri="{FF2B5EF4-FFF2-40B4-BE49-F238E27FC236}">
                  <a16:creationId xmlns:a16="http://schemas.microsoft.com/office/drawing/2014/main" id="{A98DDAAB-75C8-B9A5-BFD2-AF1DED698820}"/>
                </a:ext>
              </a:extLst>
            </p:cNvPr>
            <p:cNvSpPr/>
            <p:nvPr/>
          </p:nvSpPr>
          <p:spPr>
            <a:xfrm rot="5400000">
              <a:off x="5957489" y="3982898"/>
              <a:ext cx="694708" cy="63429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2" name="Picture 11" descr="A purple and white globe with a search bar and words&#10;&#10;Description automatically generated">
              <a:extLst>
                <a:ext uri="{FF2B5EF4-FFF2-40B4-BE49-F238E27FC236}">
                  <a16:creationId xmlns:a16="http://schemas.microsoft.com/office/drawing/2014/main" id="{15FFCF85-CAC9-381F-3B29-C286037E13DD}"/>
                </a:ext>
              </a:extLst>
            </p:cNvPr>
            <p:cNvPicPr>
              <a:picLocks noChangeAspect="1"/>
            </p:cNvPicPr>
            <p:nvPr/>
          </p:nvPicPr>
          <p:blipFill rotWithShape="1">
            <a:blip r:embed="rId14"/>
            <a:srcRect l="15339" t="15077" r="12353" b="19343"/>
            <a:stretch/>
          </p:blipFill>
          <p:spPr>
            <a:xfrm>
              <a:off x="5984897" y="3999461"/>
              <a:ext cx="646381" cy="597420"/>
            </a:xfrm>
            <a:prstGeom prst="rect">
              <a:avLst/>
            </a:prstGeom>
          </p:spPr>
        </p:pic>
      </p:grpSp>
      <p:grpSp>
        <p:nvGrpSpPr>
          <p:cNvPr id="54" name="Group 53">
            <a:extLst>
              <a:ext uri="{FF2B5EF4-FFF2-40B4-BE49-F238E27FC236}">
                <a16:creationId xmlns:a16="http://schemas.microsoft.com/office/drawing/2014/main" id="{9F88C109-DF6F-9FA7-9DDD-C100A8455264}"/>
              </a:ext>
            </a:extLst>
          </p:cNvPr>
          <p:cNvGrpSpPr/>
          <p:nvPr/>
        </p:nvGrpSpPr>
        <p:grpSpPr>
          <a:xfrm>
            <a:off x="5161348" y="1479259"/>
            <a:ext cx="845731" cy="942692"/>
            <a:chOff x="6118658" y="311571"/>
            <a:chExt cx="634298" cy="707019"/>
          </a:xfrm>
        </p:grpSpPr>
        <p:sp>
          <p:nvSpPr>
            <p:cNvPr id="6" name="Hexagon 5">
              <a:extLst>
                <a:ext uri="{FF2B5EF4-FFF2-40B4-BE49-F238E27FC236}">
                  <a16:creationId xmlns:a16="http://schemas.microsoft.com/office/drawing/2014/main" id="{CAA36B31-4700-BBC6-05F7-08EACAC641D6}"/>
                </a:ext>
              </a:extLst>
            </p:cNvPr>
            <p:cNvSpPr/>
            <p:nvPr/>
          </p:nvSpPr>
          <p:spPr>
            <a:xfrm rot="5400000">
              <a:off x="6088453" y="354087"/>
              <a:ext cx="694708" cy="63429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3" name="Picture 12" descr="A purple bug on a cell phone&#10;&#10;Description automatically generated">
              <a:extLst>
                <a:ext uri="{FF2B5EF4-FFF2-40B4-BE49-F238E27FC236}">
                  <a16:creationId xmlns:a16="http://schemas.microsoft.com/office/drawing/2014/main" id="{A3D107C7-2520-C6FC-8865-423C201777BA}"/>
                </a:ext>
              </a:extLst>
            </p:cNvPr>
            <p:cNvPicPr>
              <a:picLocks noChangeAspect="1"/>
            </p:cNvPicPr>
            <p:nvPr/>
          </p:nvPicPr>
          <p:blipFill rotWithShape="1">
            <a:blip r:embed="rId15"/>
            <a:srcRect l="12644" r="13665"/>
            <a:stretch/>
          </p:blipFill>
          <p:spPr>
            <a:xfrm>
              <a:off x="6202335" y="311571"/>
              <a:ext cx="470180" cy="689213"/>
            </a:xfrm>
            <a:prstGeom prst="rect">
              <a:avLst/>
            </a:prstGeom>
          </p:spPr>
        </p:pic>
      </p:grpSp>
      <p:sp>
        <p:nvSpPr>
          <p:cNvPr id="2" name="Rectangle 1">
            <a:extLst>
              <a:ext uri="{FF2B5EF4-FFF2-40B4-BE49-F238E27FC236}">
                <a16:creationId xmlns:a16="http://schemas.microsoft.com/office/drawing/2014/main" id="{C34B26D2-D8D7-9C18-E01D-4BE39C02B419}"/>
              </a:ext>
            </a:extLst>
          </p:cNvPr>
          <p:cNvSpPr/>
          <p:nvPr/>
        </p:nvSpPr>
        <p:spPr>
          <a:xfrm>
            <a:off x="94819" y="214982"/>
            <a:ext cx="4569317" cy="523220"/>
          </a:xfrm>
          <a:prstGeom prst="rect">
            <a:avLst/>
          </a:prstGeom>
        </p:spPr>
        <p:txBody>
          <a:bodyPr wrap="square">
            <a:spAutoFit/>
          </a:bodyPr>
          <a:lstStyle/>
          <a:p>
            <a:r>
              <a:rPr lang="en-GB" sz="2800" b="1">
                <a:solidFill>
                  <a:srgbClr val="93FEFF"/>
                </a:solidFill>
                <a:latin typeface="Open Sans Extrabold" panose="020B0606030504020204" pitchFamily="34" charset="0"/>
              </a:rPr>
              <a:t>Preventative Controls</a:t>
            </a:r>
          </a:p>
        </p:txBody>
      </p:sp>
      <p:grpSp>
        <p:nvGrpSpPr>
          <p:cNvPr id="73" name="Group 72">
            <a:extLst>
              <a:ext uri="{FF2B5EF4-FFF2-40B4-BE49-F238E27FC236}">
                <a16:creationId xmlns:a16="http://schemas.microsoft.com/office/drawing/2014/main" id="{B2F28BE3-84DF-C078-AB4B-661284203363}"/>
              </a:ext>
            </a:extLst>
          </p:cNvPr>
          <p:cNvGrpSpPr/>
          <p:nvPr/>
        </p:nvGrpSpPr>
        <p:grpSpPr>
          <a:xfrm>
            <a:off x="10223248" y="2664064"/>
            <a:ext cx="845731" cy="926277"/>
            <a:chOff x="3616917" y="2142765"/>
            <a:chExt cx="634298" cy="694708"/>
          </a:xfrm>
        </p:grpSpPr>
        <p:sp>
          <p:nvSpPr>
            <p:cNvPr id="78" name="Hexagon 77">
              <a:extLst>
                <a:ext uri="{FF2B5EF4-FFF2-40B4-BE49-F238E27FC236}">
                  <a16:creationId xmlns:a16="http://schemas.microsoft.com/office/drawing/2014/main" id="{D2878E1B-B908-AC8A-EAF0-A06BA3260416}"/>
                </a:ext>
              </a:extLst>
            </p:cNvPr>
            <p:cNvSpPr/>
            <p:nvPr/>
          </p:nvSpPr>
          <p:spPr>
            <a:xfrm rot="5400000">
              <a:off x="3586712" y="2172970"/>
              <a:ext cx="694708" cy="63429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9" name="Picture 78">
              <a:extLst>
                <a:ext uri="{FF2B5EF4-FFF2-40B4-BE49-F238E27FC236}">
                  <a16:creationId xmlns:a16="http://schemas.microsoft.com/office/drawing/2014/main" id="{972414EA-2561-4F0F-6FCD-1DA7DDB0EB36}"/>
                </a:ext>
              </a:extLst>
            </p:cNvPr>
            <p:cNvPicPr>
              <a:picLocks noChangeAspect="1"/>
            </p:cNvPicPr>
            <p:nvPr/>
          </p:nvPicPr>
          <p:blipFill>
            <a:blip r:embed="rId13"/>
            <a:stretch>
              <a:fillRect/>
            </a:stretch>
          </p:blipFill>
          <p:spPr>
            <a:xfrm>
              <a:off x="3678072" y="2245639"/>
              <a:ext cx="504825" cy="438150"/>
            </a:xfrm>
            <a:prstGeom prst="rect">
              <a:avLst/>
            </a:prstGeom>
          </p:spPr>
        </p:pic>
      </p:grpSp>
      <p:sp>
        <p:nvSpPr>
          <p:cNvPr id="80" name="Google Shape;283;p7">
            <a:extLst>
              <a:ext uri="{FF2B5EF4-FFF2-40B4-BE49-F238E27FC236}">
                <a16:creationId xmlns:a16="http://schemas.microsoft.com/office/drawing/2014/main" id="{F708E6CB-6D6E-BFF3-A77D-B60CDFE5EB18}"/>
              </a:ext>
            </a:extLst>
          </p:cNvPr>
          <p:cNvSpPr txBox="1"/>
          <p:nvPr/>
        </p:nvSpPr>
        <p:spPr>
          <a:xfrm>
            <a:off x="10802977" y="2894639"/>
            <a:ext cx="1688676" cy="480381"/>
          </a:xfrm>
          <a:prstGeom prst="rect">
            <a:avLst/>
          </a:prstGeom>
          <a:noFill/>
          <a:ln>
            <a:noFill/>
          </a:ln>
        </p:spPr>
        <p:txBody>
          <a:bodyPr spcFirstLastPara="1" wrap="square" lIns="91425" tIns="45700" rIns="91425" bIns="45700" anchor="t" anchorCtr="0">
            <a:noAutofit/>
          </a:bodyPr>
          <a:lstStyle/>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kumimoji="0" lang="en-US" sz="11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External </a:t>
            </a:r>
          </a:p>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kumimoji="0" lang="en-US" sz="11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Pen-Testing </a:t>
            </a:r>
          </a:p>
        </p:txBody>
      </p:sp>
      <p:grpSp>
        <p:nvGrpSpPr>
          <p:cNvPr id="85" name="Group 84">
            <a:extLst>
              <a:ext uri="{FF2B5EF4-FFF2-40B4-BE49-F238E27FC236}">
                <a16:creationId xmlns:a16="http://schemas.microsoft.com/office/drawing/2014/main" id="{60B7CCE7-F12C-0E36-E53B-60E196AA3F3F}"/>
              </a:ext>
            </a:extLst>
          </p:cNvPr>
          <p:cNvGrpSpPr/>
          <p:nvPr/>
        </p:nvGrpSpPr>
        <p:grpSpPr>
          <a:xfrm>
            <a:off x="7410417" y="399674"/>
            <a:ext cx="910299" cy="926277"/>
            <a:chOff x="4776903" y="4056167"/>
            <a:chExt cx="682724" cy="694708"/>
          </a:xfrm>
        </p:grpSpPr>
        <p:sp>
          <p:nvSpPr>
            <p:cNvPr id="86" name="Hexagon 85">
              <a:extLst>
                <a:ext uri="{FF2B5EF4-FFF2-40B4-BE49-F238E27FC236}">
                  <a16:creationId xmlns:a16="http://schemas.microsoft.com/office/drawing/2014/main" id="{280D932C-A9E2-71CD-58CA-969F54963336}"/>
                </a:ext>
              </a:extLst>
            </p:cNvPr>
            <p:cNvSpPr/>
            <p:nvPr/>
          </p:nvSpPr>
          <p:spPr>
            <a:xfrm rot="5400000">
              <a:off x="4773969" y="4086372"/>
              <a:ext cx="694708" cy="63429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87" name="Picture 86" descr="Icon&#10;&#10;Description automatically generated">
              <a:extLst>
                <a:ext uri="{FF2B5EF4-FFF2-40B4-BE49-F238E27FC236}">
                  <a16:creationId xmlns:a16="http://schemas.microsoft.com/office/drawing/2014/main" id="{577D2227-8B2C-AA94-964A-A0B15A6843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6903" y="4085281"/>
              <a:ext cx="682724" cy="665594"/>
            </a:xfrm>
            <a:prstGeom prst="rect">
              <a:avLst/>
            </a:prstGeom>
          </p:spPr>
        </p:pic>
      </p:grpSp>
      <p:sp>
        <p:nvSpPr>
          <p:cNvPr id="88" name="Google Shape;278;p7">
            <a:extLst>
              <a:ext uri="{FF2B5EF4-FFF2-40B4-BE49-F238E27FC236}">
                <a16:creationId xmlns:a16="http://schemas.microsoft.com/office/drawing/2014/main" id="{A2D2DA0F-50AA-E9F9-2B26-58E0741CFD65}"/>
              </a:ext>
            </a:extLst>
          </p:cNvPr>
          <p:cNvSpPr txBox="1"/>
          <p:nvPr/>
        </p:nvSpPr>
        <p:spPr>
          <a:xfrm>
            <a:off x="7160820" y="37961"/>
            <a:ext cx="1453537" cy="480381"/>
          </a:xfrm>
          <a:prstGeom prst="rect">
            <a:avLst/>
          </a:prstGeom>
          <a:noFill/>
          <a:ln>
            <a:noFill/>
          </a:ln>
        </p:spPr>
        <p:txBody>
          <a:bodyPr spcFirstLastPara="1" wrap="square" lIns="91425" tIns="45700" rIns="91425" bIns="45700" anchor="t" anchorCtr="0">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Open Sans"/>
                <a:ea typeface="Open Sans"/>
                <a:cs typeface="Open Sans"/>
                <a:sym typeface="Arial"/>
              </a:rPr>
              <a:t>Cyvatar Freemium </a:t>
            </a: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29" name="Group 28">
            <a:extLst>
              <a:ext uri="{FF2B5EF4-FFF2-40B4-BE49-F238E27FC236}">
                <a16:creationId xmlns:a16="http://schemas.microsoft.com/office/drawing/2014/main" id="{5CCA46D6-735B-6A72-3930-FCF57BC74320}"/>
              </a:ext>
            </a:extLst>
          </p:cNvPr>
          <p:cNvGrpSpPr/>
          <p:nvPr/>
        </p:nvGrpSpPr>
        <p:grpSpPr>
          <a:xfrm>
            <a:off x="9282020" y="4875066"/>
            <a:ext cx="910299" cy="926277"/>
            <a:chOff x="4776903" y="4056167"/>
            <a:chExt cx="682724" cy="694708"/>
          </a:xfrm>
        </p:grpSpPr>
        <p:sp>
          <p:nvSpPr>
            <p:cNvPr id="36" name="Hexagon 35">
              <a:extLst>
                <a:ext uri="{FF2B5EF4-FFF2-40B4-BE49-F238E27FC236}">
                  <a16:creationId xmlns:a16="http://schemas.microsoft.com/office/drawing/2014/main" id="{FA292440-EDFF-A7A8-5C08-836F93330AA7}"/>
                </a:ext>
              </a:extLst>
            </p:cNvPr>
            <p:cNvSpPr/>
            <p:nvPr/>
          </p:nvSpPr>
          <p:spPr>
            <a:xfrm rot="5400000">
              <a:off x="4773969" y="4086372"/>
              <a:ext cx="694708" cy="63429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7" name="Picture 36" descr="Icon&#10;&#10;Description automatically generated">
              <a:extLst>
                <a:ext uri="{FF2B5EF4-FFF2-40B4-BE49-F238E27FC236}">
                  <a16:creationId xmlns:a16="http://schemas.microsoft.com/office/drawing/2014/main" id="{ADA9B298-03C6-DD00-8B4E-EA0F89547E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6903" y="4085281"/>
              <a:ext cx="682724" cy="665594"/>
            </a:xfrm>
            <a:prstGeom prst="rect">
              <a:avLst/>
            </a:prstGeom>
          </p:spPr>
        </p:pic>
      </p:grpSp>
      <p:sp>
        <p:nvSpPr>
          <p:cNvPr id="40" name="Google Shape;283;p7">
            <a:extLst>
              <a:ext uri="{FF2B5EF4-FFF2-40B4-BE49-F238E27FC236}">
                <a16:creationId xmlns:a16="http://schemas.microsoft.com/office/drawing/2014/main" id="{F4E70ECC-E7DB-18D9-1570-4FFE84103761}"/>
              </a:ext>
            </a:extLst>
          </p:cNvPr>
          <p:cNvSpPr txBox="1"/>
          <p:nvPr/>
        </p:nvSpPr>
        <p:spPr>
          <a:xfrm>
            <a:off x="9435921" y="5679347"/>
            <a:ext cx="1688676" cy="480381"/>
          </a:xfrm>
          <a:prstGeom prst="rect">
            <a:avLst/>
          </a:prstGeom>
          <a:noFill/>
          <a:ln>
            <a:noFill/>
          </a:ln>
        </p:spPr>
        <p:txBody>
          <a:bodyPr spcFirstLastPara="1" wrap="square" lIns="91425" tIns="45700" rIns="91425" bIns="45700" anchor="t" anchorCtr="0">
            <a:noAutofit/>
          </a:bodyPr>
          <a:lstStyle/>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kumimoji="0" lang="en-US" sz="11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MDR</a:t>
            </a:r>
          </a:p>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kumimoji="0" lang="en-US" sz="11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24/7 SOC</a:t>
            </a:r>
          </a:p>
        </p:txBody>
      </p:sp>
    </p:spTree>
    <p:extLst>
      <p:ext uri="{BB962C8B-B14F-4D97-AF65-F5344CB8AC3E}">
        <p14:creationId xmlns:p14="http://schemas.microsoft.com/office/powerpoint/2010/main" val="1423833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45724-E599-C5CC-FE0B-8DED96D5F72A}"/>
            </a:ext>
          </a:extLst>
        </p:cNvPr>
        <p:cNvGrpSpPr/>
        <p:nvPr/>
      </p:nvGrpSpPr>
      <p:grpSpPr>
        <a:xfrm>
          <a:off x="0" y="0"/>
          <a:ext cx="0" cy="0"/>
          <a:chOff x="0" y="0"/>
          <a:chExt cx="0" cy="0"/>
        </a:xfrm>
      </p:grpSpPr>
      <p:sp>
        <p:nvSpPr>
          <p:cNvPr id="16" name="Hexagon 15">
            <a:extLst>
              <a:ext uri="{FF2B5EF4-FFF2-40B4-BE49-F238E27FC236}">
                <a16:creationId xmlns:a16="http://schemas.microsoft.com/office/drawing/2014/main" id="{D2E0C21F-F4E9-18AD-067A-95D9549CB7A7}"/>
              </a:ext>
            </a:extLst>
          </p:cNvPr>
          <p:cNvSpPr/>
          <p:nvPr/>
        </p:nvSpPr>
        <p:spPr>
          <a:xfrm rot="5400000">
            <a:off x="5343492" y="1007632"/>
            <a:ext cx="1536813" cy="1232915"/>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703B2B94-17BA-A09D-DA0D-B1034CA6E07B}"/>
              </a:ext>
            </a:extLst>
          </p:cNvPr>
          <p:cNvSpPr/>
          <p:nvPr/>
        </p:nvSpPr>
        <p:spPr>
          <a:xfrm>
            <a:off x="126624" y="82243"/>
            <a:ext cx="11537939" cy="523220"/>
          </a:xfrm>
          <a:prstGeom prst="rect">
            <a:avLst/>
          </a:prstGeom>
        </p:spPr>
        <p:txBody>
          <a:bodyPr wrap="square">
            <a:spAutoFit/>
          </a:bodyPr>
          <a:lstStyle/>
          <a:p>
            <a:pPr algn="ctr"/>
            <a:r>
              <a:rPr lang="en-GB" sz="2800" b="1">
                <a:solidFill>
                  <a:srgbClr val="93FEFF"/>
                </a:solidFill>
                <a:latin typeface="Open Sans Extrabold" panose="020B0606030504020204" pitchFamily="34" charset="0"/>
              </a:rPr>
              <a:t>Small Business are on the front lines of Global Cyberwar</a:t>
            </a:r>
          </a:p>
        </p:txBody>
      </p:sp>
      <p:pic>
        <p:nvPicPr>
          <p:cNvPr id="11" name="Picture 10" descr="A set of icons of security&#10;&#10;Description automatically generated">
            <a:extLst>
              <a:ext uri="{FF2B5EF4-FFF2-40B4-BE49-F238E27FC236}">
                <a16:creationId xmlns:a16="http://schemas.microsoft.com/office/drawing/2014/main" id="{D5BE9357-C993-57CE-3994-983CAF8796A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8646" r="92865">
                        <a14:foregroundMark x1="8646" y1="17500" x2="12969" y2="32292"/>
                        <a14:foregroundMark x1="12969" y1="32292" x2="14375" y2="27708"/>
                        <a14:foregroundMark x1="65156" y1="16042" x2="62552" y2="25833"/>
                        <a14:foregroundMark x1="82240" y1="23958" x2="89219" y2="24583"/>
                        <a14:foregroundMark x1="92865" y1="24375" x2="92865" y2="24375"/>
                        <a14:foregroundMark x1="37083" y1="72813" x2="37604" y2="78854"/>
                        <a14:foregroundMark x1="41563" y1="65000" x2="41563" y2="65000"/>
                        <a14:foregroundMark x1="42708" y1="74271" x2="42708" y2="74271"/>
                        <a14:foregroundMark x1="41667" y1="83021" x2="41667" y2="83021"/>
                        <a14:foregroundMark x1="10521" y1="68021" x2="10833" y2="74063"/>
                        <a14:foregroundMark x1="18021" y1="65208" x2="18021" y2="65208"/>
                        <a14:foregroundMark x1="89115" y1="74479" x2="88073" y2="82396"/>
                        <a14:foregroundMark x1="9063" y1="14583" x2="9063" y2="14583"/>
                      </a14:backgroundRemoval>
                    </a14:imgEffect>
                  </a14:imgLayer>
                </a14:imgProps>
              </a:ext>
              <a:ext uri="{28A0092B-C50C-407E-A947-70E740481C1C}">
                <a14:useLocalDpi xmlns:a14="http://schemas.microsoft.com/office/drawing/2010/main" val="0"/>
              </a:ext>
            </a:extLst>
          </a:blip>
          <a:srcRect l="2603" r="77199" b="60455"/>
          <a:stretch/>
        </p:blipFill>
        <p:spPr>
          <a:xfrm>
            <a:off x="5367425" y="640680"/>
            <a:ext cx="1569855" cy="1536813"/>
          </a:xfrm>
          <a:prstGeom prst="rect">
            <a:avLst/>
          </a:prstGeom>
        </p:spPr>
      </p:pic>
      <p:sp>
        <p:nvSpPr>
          <p:cNvPr id="18" name="Rectangle 17">
            <a:extLst>
              <a:ext uri="{FF2B5EF4-FFF2-40B4-BE49-F238E27FC236}">
                <a16:creationId xmlns:a16="http://schemas.microsoft.com/office/drawing/2014/main" id="{7D4706F0-7DC8-093E-D86E-16384E455044}"/>
              </a:ext>
            </a:extLst>
          </p:cNvPr>
          <p:cNvSpPr/>
          <p:nvPr/>
        </p:nvSpPr>
        <p:spPr>
          <a:xfrm>
            <a:off x="3308723" y="2560363"/>
            <a:ext cx="5517529" cy="1815882"/>
          </a:xfrm>
          <a:prstGeom prst="rect">
            <a:avLst/>
          </a:prstGeom>
        </p:spPr>
        <p:txBody>
          <a:bodyPr wrap="square">
            <a:spAutoFit/>
          </a:bodyPr>
          <a:lstStyle/>
          <a:p>
            <a:pPr algn="ctr"/>
            <a:r>
              <a:rPr lang="en-GB" sz="2800" b="1">
                <a:solidFill>
                  <a:srgbClr val="93FEFF"/>
                </a:solidFill>
                <a:latin typeface="Open Sans Extrabold" panose="020B0606030504020204" pitchFamily="34" charset="0"/>
              </a:rPr>
              <a:t>Common Attacks on SMBs:</a:t>
            </a:r>
          </a:p>
          <a:p>
            <a:pPr algn="ctr"/>
            <a:r>
              <a:rPr lang="en-GB" sz="2800">
                <a:solidFill>
                  <a:srgbClr val="93FEFF"/>
                </a:solidFill>
                <a:latin typeface="Open Sans" panose="020B0606030504020204" pitchFamily="34" charset="0"/>
                <a:ea typeface="Open Sans" panose="020B0606030504020204" pitchFamily="34" charset="0"/>
                <a:cs typeface="Open Sans" panose="020B0606030504020204" pitchFamily="34" charset="0"/>
              </a:rPr>
              <a:t>Phishing </a:t>
            </a:r>
          </a:p>
          <a:p>
            <a:pPr algn="ctr"/>
            <a:r>
              <a:rPr lang="en-GB" sz="2800">
                <a:solidFill>
                  <a:srgbClr val="93FEFF"/>
                </a:solidFill>
                <a:latin typeface="Open Sans" panose="020B0606030504020204" pitchFamily="34" charset="0"/>
                <a:ea typeface="Open Sans" panose="020B0606030504020204" pitchFamily="34" charset="0"/>
                <a:cs typeface="Open Sans" panose="020B0606030504020204" pitchFamily="34" charset="0"/>
              </a:rPr>
              <a:t>Malware</a:t>
            </a:r>
          </a:p>
          <a:p>
            <a:pPr algn="ctr"/>
            <a:r>
              <a:rPr lang="en-GB" sz="2800">
                <a:solidFill>
                  <a:srgbClr val="93FEFF"/>
                </a:solidFill>
                <a:latin typeface="Open Sans" panose="020B0606030504020204" pitchFamily="34" charset="0"/>
                <a:ea typeface="Open Sans" panose="020B0606030504020204" pitchFamily="34" charset="0"/>
                <a:cs typeface="Open Sans" panose="020B0606030504020204" pitchFamily="34" charset="0"/>
              </a:rPr>
              <a:t>Ransomware</a:t>
            </a:r>
          </a:p>
        </p:txBody>
      </p:sp>
      <p:sp>
        <p:nvSpPr>
          <p:cNvPr id="26" name="Google Shape;298;p7">
            <a:extLst>
              <a:ext uri="{FF2B5EF4-FFF2-40B4-BE49-F238E27FC236}">
                <a16:creationId xmlns:a16="http://schemas.microsoft.com/office/drawing/2014/main" id="{A86F0224-0F3D-EAB5-2363-E119AD313B65}"/>
              </a:ext>
            </a:extLst>
          </p:cNvPr>
          <p:cNvSpPr txBox="1"/>
          <p:nvPr/>
        </p:nvSpPr>
        <p:spPr>
          <a:xfrm>
            <a:off x="707708" y="1234056"/>
            <a:ext cx="2510347" cy="2008107"/>
          </a:xfrm>
          <a:prstGeom prst="rect">
            <a:avLst/>
          </a:prstGeom>
          <a:noFill/>
          <a:ln>
            <a:noFill/>
          </a:ln>
        </p:spPr>
        <p:txBody>
          <a:bodyPr spcFirstLastPara="1" wrap="square" lIns="91425" tIns="45700" rIns="91425" bIns="45700" anchor="t" anchorCtr="0">
            <a:noAutofit/>
          </a:bodyPr>
          <a:lstStyle/>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kumimoji="0" lang="en-US" sz="1600" b="0" i="0" u="none" strike="noStrike" kern="1200" cap="none" spc="0" normalizeH="0" baseline="0" noProof="0">
                <a:ln>
                  <a:noFill/>
                </a:ln>
                <a:solidFill>
                  <a:prstClr val="white"/>
                </a:solidFill>
                <a:effectLst/>
                <a:uLnTx/>
                <a:uFillTx/>
                <a:latin typeface="Open Sans"/>
                <a:ea typeface="Open Sans"/>
                <a:cs typeface="Open Sans"/>
                <a:sym typeface="Arial"/>
              </a:rPr>
              <a:t>SOME ESTIMATES INDICATE THAT </a:t>
            </a:r>
          </a:p>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kumimoji="0" lang="en-US" sz="4000" b="1" i="0" u="none" strike="noStrike" kern="1200" cap="none" spc="0" normalizeH="0" baseline="0" noProof="0">
                <a:ln>
                  <a:noFill/>
                </a:ln>
                <a:solidFill>
                  <a:srgbClr val="B72BFF"/>
                </a:solidFill>
                <a:effectLst/>
                <a:uLnTx/>
                <a:uFillTx/>
                <a:latin typeface="Open Sans"/>
                <a:ea typeface="Open Sans"/>
                <a:cs typeface="Open Sans"/>
                <a:sym typeface="Arial"/>
              </a:rPr>
              <a:t>58</a:t>
            </a:r>
            <a:r>
              <a:rPr lang="en-US" sz="4000" b="1">
                <a:solidFill>
                  <a:srgbClr val="B72BFF"/>
                </a:solidFill>
                <a:latin typeface="Open Sans"/>
                <a:ea typeface="Open Sans"/>
                <a:cs typeface="Open Sans"/>
                <a:sym typeface="Arial"/>
              </a:rPr>
              <a:t>%</a:t>
            </a:r>
            <a:r>
              <a:rPr kumimoji="0" lang="en-US" sz="4000" b="1" i="0" u="none" strike="noStrike" kern="1200" cap="none" spc="0" normalizeH="0" baseline="0" noProof="0">
                <a:ln>
                  <a:noFill/>
                </a:ln>
                <a:solidFill>
                  <a:srgbClr val="B72BFF"/>
                </a:solidFill>
                <a:effectLst/>
                <a:uLnTx/>
                <a:uFillTx/>
                <a:latin typeface="Open Sans"/>
                <a:ea typeface="Open Sans"/>
                <a:cs typeface="Open Sans"/>
                <a:sym typeface="Arial"/>
              </a:rPr>
              <a:t> </a:t>
            </a:r>
          </a:p>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kumimoji="0" lang="en-US" sz="1600" b="0" i="0" u="none" strike="noStrike" kern="1200" cap="none" spc="0" normalizeH="0" baseline="0" noProof="0">
                <a:ln>
                  <a:noFill/>
                </a:ln>
                <a:solidFill>
                  <a:prstClr val="white"/>
                </a:solidFill>
                <a:effectLst/>
                <a:uLnTx/>
                <a:uFillTx/>
                <a:latin typeface="Open Sans"/>
                <a:ea typeface="Open Sans"/>
                <a:cs typeface="Open Sans"/>
                <a:sym typeface="Arial"/>
              </a:rPr>
              <a:t>OF CYBER ATTACKS ARE TARGETED AGAINST SMALL BUSINESSES</a:t>
            </a:r>
            <a:endParaRPr kumimoji="0" lang="en-US" sz="1600" b="0" i="0" u="none" strike="noStrike" kern="1200" cap="none" spc="0" normalizeH="0" baseline="0" noProof="0">
              <a:ln>
                <a:noFill/>
              </a:ln>
              <a:solidFill>
                <a:prstClr val="white"/>
              </a:solidFill>
              <a:effectLst/>
              <a:uLnTx/>
              <a:uFillTx/>
              <a:latin typeface="Open Sans"/>
              <a:ea typeface="Open Sans"/>
              <a:cs typeface="Open Sans"/>
            </a:endParaRPr>
          </a:p>
        </p:txBody>
      </p:sp>
      <p:sp>
        <p:nvSpPr>
          <p:cNvPr id="36" name="Google Shape;298;p7">
            <a:extLst>
              <a:ext uri="{FF2B5EF4-FFF2-40B4-BE49-F238E27FC236}">
                <a16:creationId xmlns:a16="http://schemas.microsoft.com/office/drawing/2014/main" id="{12EF7546-E987-420A-5056-C844AEF5CD89}"/>
              </a:ext>
              <a:ext uri="{C183D7F6-B498-43B3-948B-1728B52AA6E4}">
                <adec:decorative xmlns:adec="http://schemas.microsoft.com/office/drawing/2017/decorative" val="1"/>
              </a:ext>
            </a:extLst>
          </p:cNvPr>
          <p:cNvSpPr txBox="1"/>
          <p:nvPr/>
        </p:nvSpPr>
        <p:spPr>
          <a:xfrm>
            <a:off x="8790971" y="970059"/>
            <a:ext cx="2813780" cy="1788228"/>
          </a:xfrm>
          <a:prstGeom prst="rect">
            <a:avLst/>
          </a:prstGeom>
          <a:noFill/>
          <a:ln>
            <a:noFill/>
          </a:ln>
        </p:spPr>
        <p:txBody>
          <a:bodyPr spcFirstLastPara="1" wrap="square" lIns="91425" tIns="45700" rIns="91425" bIns="45700" anchor="t" anchorCtr="0">
            <a:noAutofit/>
          </a:bodyPr>
          <a:lstStyle/>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kumimoji="0" lang="en-US" sz="5400" b="1" i="0" u="none" strike="noStrike" kern="1200" cap="none" spc="0" normalizeH="0" baseline="0" noProof="0">
                <a:ln>
                  <a:noFill/>
                </a:ln>
                <a:solidFill>
                  <a:srgbClr val="6CD2E7"/>
                </a:solidFill>
                <a:effectLst/>
                <a:uLnTx/>
                <a:uFillTx/>
                <a:latin typeface="Open Sans"/>
                <a:ea typeface="Open Sans"/>
                <a:cs typeface="Open Sans"/>
                <a:sym typeface="Arial"/>
              </a:rPr>
              <a:t>54% </a:t>
            </a:r>
          </a:p>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kumimoji="0" lang="en-US" sz="1600" b="0" i="0" u="none" strike="noStrike" kern="1200" cap="none" spc="0" normalizeH="0" baseline="0" noProof="0">
                <a:ln>
                  <a:noFill/>
                </a:ln>
                <a:solidFill>
                  <a:prstClr val="white"/>
                </a:solidFill>
                <a:effectLst/>
                <a:uLnTx/>
                <a:uFillTx/>
                <a:latin typeface="Open Sans"/>
                <a:ea typeface="Open Sans"/>
                <a:cs typeface="Open Sans"/>
                <a:sym typeface="Arial"/>
              </a:rPr>
              <a:t>OF ALL CYBER ATTACKS RESULTS IN MAJOR FINANCIAL DAMAGES RESULTING IN MORE THAN </a:t>
            </a:r>
            <a:r>
              <a:rPr kumimoji="0" lang="en-US" sz="2800" b="0" i="0" u="none" strike="noStrike" kern="1200" cap="none" spc="0" normalizeH="0" baseline="0" noProof="0">
                <a:ln>
                  <a:noFill/>
                </a:ln>
                <a:solidFill>
                  <a:srgbClr val="B72BFF"/>
                </a:solidFill>
                <a:effectLst/>
                <a:uLnTx/>
                <a:uFillTx/>
                <a:latin typeface="Open Sans"/>
                <a:ea typeface="Open Sans"/>
                <a:cs typeface="Open Sans"/>
                <a:sym typeface="Arial"/>
              </a:rPr>
              <a:t>$500,000</a:t>
            </a:r>
            <a:endParaRPr kumimoji="0" lang="en-US" b="0" i="0" u="none" strike="noStrike" kern="1200" cap="none" spc="0" normalizeH="0" baseline="0" noProof="0">
              <a:ln>
                <a:noFill/>
              </a:ln>
              <a:solidFill>
                <a:srgbClr val="B72BFF"/>
              </a:solidFill>
              <a:effectLst/>
              <a:uLnTx/>
              <a:uFillTx/>
              <a:latin typeface="Open Sans"/>
              <a:ea typeface="Open Sans"/>
              <a:cs typeface="Open Sans"/>
            </a:endParaRPr>
          </a:p>
        </p:txBody>
      </p:sp>
      <p:sp>
        <p:nvSpPr>
          <p:cNvPr id="3" name="Google Shape;298;p7">
            <a:extLst>
              <a:ext uri="{FF2B5EF4-FFF2-40B4-BE49-F238E27FC236}">
                <a16:creationId xmlns:a16="http://schemas.microsoft.com/office/drawing/2014/main" id="{78A84B5D-9B5B-592A-3DAB-EC708E8C520B}"/>
              </a:ext>
              <a:ext uri="{C183D7F6-B498-43B3-948B-1728B52AA6E4}">
                <adec:decorative xmlns:adec="http://schemas.microsoft.com/office/drawing/2017/decorative" val="1"/>
              </a:ext>
            </a:extLst>
          </p:cNvPr>
          <p:cNvSpPr txBox="1"/>
          <p:nvPr/>
        </p:nvSpPr>
        <p:spPr>
          <a:xfrm>
            <a:off x="463763" y="3971714"/>
            <a:ext cx="2998238" cy="2158759"/>
          </a:xfrm>
          <a:prstGeom prst="rect">
            <a:avLst/>
          </a:prstGeom>
          <a:noFill/>
          <a:ln>
            <a:noFill/>
          </a:ln>
        </p:spPr>
        <p:txBody>
          <a:bodyPr spcFirstLastPara="1" wrap="square" lIns="91425" tIns="45700" rIns="91425" bIns="45700" anchor="t" anchorCtr="0">
            <a:noAutofit/>
          </a:bodyPr>
          <a:lstStyle/>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kumimoji="0" lang="en-US" sz="5400" b="1" i="0" u="none" strike="noStrike" kern="1200" cap="none" spc="0" normalizeH="0" baseline="0" noProof="0">
                <a:ln>
                  <a:noFill/>
                </a:ln>
                <a:solidFill>
                  <a:srgbClr val="6CD2E7"/>
                </a:solidFill>
                <a:effectLst/>
                <a:uLnTx/>
                <a:uFillTx/>
                <a:latin typeface="Open Sans"/>
                <a:ea typeface="Open Sans"/>
                <a:cs typeface="Open Sans"/>
                <a:sym typeface="Arial"/>
              </a:rPr>
              <a:t>44% </a:t>
            </a:r>
          </a:p>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kumimoji="0" lang="en-US" sz="1600" b="0" i="0" u="none" strike="noStrike" kern="1200" cap="none" spc="0" normalizeH="0" baseline="0" noProof="0">
                <a:ln>
                  <a:noFill/>
                </a:ln>
                <a:solidFill>
                  <a:prstClr val="white"/>
                </a:solidFill>
                <a:effectLst/>
                <a:uLnTx/>
                <a:uFillTx/>
                <a:latin typeface="Open Sans"/>
                <a:ea typeface="Open Sans"/>
                <a:cs typeface="Open Sans"/>
                <a:sym typeface="Arial"/>
              </a:rPr>
              <a:t>OF </a:t>
            </a:r>
            <a:r>
              <a:rPr lang="en-US" sz="1600">
                <a:solidFill>
                  <a:prstClr val="white"/>
                </a:solidFill>
                <a:latin typeface="Open Sans"/>
                <a:ea typeface="Open Sans"/>
                <a:cs typeface="Open Sans"/>
                <a:sym typeface="Arial"/>
              </a:rPr>
              <a:t>SMALL BUSINESSES HAD AT LEAST</a:t>
            </a:r>
          </a:p>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lang="en-US" sz="1600">
                <a:solidFill>
                  <a:prstClr val="white"/>
                </a:solidFill>
                <a:latin typeface="Open Sans"/>
                <a:ea typeface="Open Sans"/>
                <a:cs typeface="Open Sans"/>
                <a:sym typeface="Arial"/>
              </a:rPr>
              <a:t> </a:t>
            </a:r>
            <a:r>
              <a:rPr lang="en-US" b="1">
                <a:solidFill>
                  <a:srgbClr val="B72BFF"/>
                </a:solidFill>
                <a:latin typeface="Open Sans"/>
                <a:ea typeface="Open Sans"/>
                <a:cs typeface="Open Sans"/>
                <a:sym typeface="Arial"/>
              </a:rPr>
              <a:t>2 T0 4</a:t>
            </a:r>
          </a:p>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lang="en-US" b="1">
                <a:solidFill>
                  <a:srgbClr val="B72BFF"/>
                </a:solidFill>
                <a:latin typeface="Open Sans"/>
                <a:ea typeface="Open Sans"/>
                <a:cs typeface="Open Sans"/>
                <a:sym typeface="Arial"/>
              </a:rPr>
              <a:t>CYBER ATTACKS </a:t>
            </a:r>
          </a:p>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lang="en-US" sz="1600">
                <a:solidFill>
                  <a:prstClr val="white"/>
                </a:solidFill>
                <a:latin typeface="Open Sans"/>
                <a:ea typeface="Open Sans"/>
                <a:cs typeface="Open Sans"/>
                <a:sym typeface="Arial"/>
              </a:rPr>
              <a:t>IN THE PAST YEAR</a:t>
            </a:r>
            <a:endParaRPr kumimoji="0" lang="en-US" b="0" i="0" u="none" strike="noStrike" kern="1200" cap="none" spc="0" normalizeH="0" baseline="0" noProof="0">
              <a:ln>
                <a:noFill/>
              </a:ln>
              <a:solidFill>
                <a:srgbClr val="6CD2E7"/>
              </a:solidFill>
              <a:effectLst/>
              <a:uLnTx/>
              <a:uFillTx/>
              <a:latin typeface="Open Sans"/>
              <a:ea typeface="Open Sans"/>
              <a:cs typeface="Open Sans"/>
            </a:endParaRPr>
          </a:p>
        </p:txBody>
      </p:sp>
      <p:sp>
        <p:nvSpPr>
          <p:cNvPr id="5" name="Google Shape;298;p7">
            <a:extLst>
              <a:ext uri="{FF2B5EF4-FFF2-40B4-BE49-F238E27FC236}">
                <a16:creationId xmlns:a16="http://schemas.microsoft.com/office/drawing/2014/main" id="{86EB78EE-BE58-1341-3EE2-46C8CEB20EEA}"/>
              </a:ext>
            </a:extLst>
          </p:cNvPr>
          <p:cNvSpPr txBox="1"/>
          <p:nvPr/>
        </p:nvSpPr>
        <p:spPr>
          <a:xfrm>
            <a:off x="8911206" y="4244062"/>
            <a:ext cx="2510347" cy="2059388"/>
          </a:xfrm>
          <a:prstGeom prst="rect">
            <a:avLst/>
          </a:prstGeom>
          <a:noFill/>
          <a:ln>
            <a:noFill/>
          </a:ln>
        </p:spPr>
        <p:txBody>
          <a:bodyPr spcFirstLastPara="1" wrap="square" lIns="91425" tIns="45700" rIns="91425" bIns="45700" anchor="t" anchorCtr="0">
            <a:noAutofit/>
          </a:bodyPr>
          <a:lstStyle/>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kumimoji="0" lang="en-US" sz="1600" b="0" i="0" u="none" strike="noStrike" kern="1200" cap="none" spc="0" normalizeH="0" baseline="0" noProof="0">
                <a:ln>
                  <a:noFill/>
                </a:ln>
                <a:solidFill>
                  <a:prstClr val="white"/>
                </a:solidFill>
                <a:effectLst/>
                <a:uLnTx/>
                <a:uFillTx/>
                <a:latin typeface="Open Sans"/>
                <a:ea typeface="Open Sans"/>
                <a:cs typeface="Open Sans"/>
                <a:sym typeface="Arial"/>
              </a:rPr>
              <a:t>THE FINANCIAL COST CAN BE DEVISTATING: </a:t>
            </a:r>
          </a:p>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lang="en-US" sz="3600" b="1">
                <a:solidFill>
                  <a:srgbClr val="B72BFF"/>
                </a:solidFill>
                <a:latin typeface="Open Sans"/>
                <a:ea typeface="Open Sans"/>
                <a:cs typeface="Open Sans"/>
                <a:sym typeface="Arial"/>
              </a:rPr>
              <a:t>$34,604 </a:t>
            </a:r>
          </a:p>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lang="en-US" sz="1600">
                <a:solidFill>
                  <a:prstClr val="white"/>
                </a:solidFill>
                <a:latin typeface="Open Sans"/>
                <a:ea typeface="Open Sans"/>
                <a:cs typeface="Open Sans"/>
                <a:sym typeface="Arial"/>
              </a:rPr>
              <a:t>IS THE AVERAGE COST OF A BREACH FOR SMBs</a:t>
            </a:r>
            <a:endParaRPr kumimoji="0" lang="en-US" sz="1600" b="0" i="0" u="none" strike="noStrike" kern="1200" cap="none" spc="0" normalizeH="0" baseline="0" noProof="0">
              <a:ln>
                <a:noFill/>
              </a:ln>
              <a:solidFill>
                <a:prstClr val="white"/>
              </a:solidFill>
              <a:effectLst/>
              <a:uLnTx/>
              <a:uFillTx/>
              <a:latin typeface="Open Sans"/>
              <a:ea typeface="Open Sans"/>
              <a:cs typeface="Open Sans"/>
            </a:endParaRPr>
          </a:p>
        </p:txBody>
      </p:sp>
      <p:sp>
        <p:nvSpPr>
          <p:cNvPr id="6" name="Google Shape;298;p7">
            <a:extLst>
              <a:ext uri="{FF2B5EF4-FFF2-40B4-BE49-F238E27FC236}">
                <a16:creationId xmlns:a16="http://schemas.microsoft.com/office/drawing/2014/main" id="{FD76BC1A-3311-D86A-839B-BB62869D109C}"/>
              </a:ext>
            </a:extLst>
          </p:cNvPr>
          <p:cNvSpPr txBox="1"/>
          <p:nvPr/>
        </p:nvSpPr>
        <p:spPr>
          <a:xfrm>
            <a:off x="4643303" y="4752806"/>
            <a:ext cx="2813780" cy="2059388"/>
          </a:xfrm>
          <a:prstGeom prst="rect">
            <a:avLst/>
          </a:prstGeom>
          <a:noFill/>
          <a:ln>
            <a:noFill/>
          </a:ln>
        </p:spPr>
        <p:txBody>
          <a:bodyPr spcFirstLastPara="1" wrap="square" lIns="91425" tIns="45700" rIns="91425" bIns="45700" anchor="t" anchorCtr="0">
            <a:noAutofit/>
          </a:bodyPr>
          <a:lstStyle/>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kumimoji="0" lang="en-US" sz="6000" b="1" i="0" u="none" strike="noStrike" kern="1200" cap="none" spc="0" normalizeH="0" baseline="0" noProof="0">
                <a:ln>
                  <a:noFill/>
                </a:ln>
                <a:solidFill>
                  <a:srgbClr val="B72BFF"/>
                </a:solidFill>
                <a:effectLst/>
                <a:uLnTx/>
                <a:uFillTx/>
                <a:latin typeface="Open Sans"/>
                <a:ea typeface="Open Sans"/>
                <a:cs typeface="Open Sans"/>
                <a:sym typeface="Arial"/>
              </a:rPr>
              <a:t>90% </a:t>
            </a:r>
          </a:p>
          <a:p>
            <a:pPr marL="0" marR="0" lvl="0" indent="0" algn="ctr" defTabSz="609585" rtl="0" eaLnBrk="1" fontAlgn="auto" latinLnBrk="0" hangingPunct="1">
              <a:lnSpc>
                <a:spcPct val="100000"/>
              </a:lnSpc>
              <a:spcBef>
                <a:spcPts val="0"/>
              </a:spcBef>
              <a:spcAft>
                <a:spcPts val="0"/>
              </a:spcAft>
              <a:buClr>
                <a:prstClr val="white"/>
              </a:buClr>
              <a:buSzPts val="900"/>
              <a:buFontTx/>
              <a:buNone/>
              <a:tabLst/>
              <a:defRPr/>
            </a:pPr>
            <a:r>
              <a:rPr kumimoji="0" lang="en-US" sz="1600" b="0" i="0" u="none" strike="noStrike" kern="1200" cap="none" spc="0" normalizeH="0" baseline="0" noProof="0">
                <a:ln>
                  <a:noFill/>
                </a:ln>
                <a:solidFill>
                  <a:prstClr val="white"/>
                </a:solidFill>
                <a:effectLst/>
                <a:uLnTx/>
                <a:uFillTx/>
                <a:latin typeface="Open Sans"/>
                <a:ea typeface="Open Sans"/>
                <a:cs typeface="Open Sans"/>
                <a:sym typeface="Arial"/>
              </a:rPr>
              <a:t>OF SMALL BUSINESSES DON’T USE ANY DATA PROTECTION </a:t>
            </a:r>
            <a:endParaRPr kumimoji="0" lang="en-US" sz="1600" b="0" i="0" u="none" strike="noStrike" kern="1200" cap="none" spc="0" normalizeH="0" baseline="0" noProof="0">
              <a:ln>
                <a:noFill/>
              </a:ln>
              <a:solidFill>
                <a:prstClr val="white"/>
              </a:solidFill>
              <a:effectLst/>
              <a:uLnTx/>
              <a:uFillTx/>
              <a:latin typeface="Open Sans"/>
              <a:ea typeface="Open Sans"/>
              <a:cs typeface="Open Sans"/>
            </a:endParaRPr>
          </a:p>
        </p:txBody>
      </p:sp>
      <p:sp>
        <p:nvSpPr>
          <p:cNvPr id="7" name="Hexagon 6">
            <a:extLst>
              <a:ext uri="{FF2B5EF4-FFF2-40B4-BE49-F238E27FC236}">
                <a16:creationId xmlns:a16="http://schemas.microsoft.com/office/drawing/2014/main" id="{75246316-8EC4-B841-6488-76087DFEC442}"/>
              </a:ext>
            </a:extLst>
          </p:cNvPr>
          <p:cNvSpPr/>
          <p:nvPr/>
        </p:nvSpPr>
        <p:spPr>
          <a:xfrm rot="5400000">
            <a:off x="518728" y="764793"/>
            <a:ext cx="2888310" cy="2813780"/>
          </a:xfrm>
          <a:prstGeom prst="hexagon">
            <a:avLst/>
          </a:prstGeom>
          <a:no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800"/>
          </a:p>
        </p:txBody>
      </p:sp>
      <p:sp>
        <p:nvSpPr>
          <p:cNvPr id="8" name="Hexagon 7">
            <a:extLst>
              <a:ext uri="{FF2B5EF4-FFF2-40B4-BE49-F238E27FC236}">
                <a16:creationId xmlns:a16="http://schemas.microsoft.com/office/drawing/2014/main" id="{67B6B04C-D7C7-3A83-6F07-DDA201730ED7}"/>
              </a:ext>
            </a:extLst>
          </p:cNvPr>
          <p:cNvSpPr/>
          <p:nvPr/>
        </p:nvSpPr>
        <p:spPr>
          <a:xfrm rot="5400000">
            <a:off x="526679" y="3753449"/>
            <a:ext cx="2888310" cy="2813780"/>
          </a:xfrm>
          <a:prstGeom prst="hexagon">
            <a:avLst/>
          </a:prstGeom>
          <a:no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800"/>
          </a:p>
        </p:txBody>
      </p:sp>
      <p:sp>
        <p:nvSpPr>
          <p:cNvPr id="9" name="Hexagon 8">
            <a:extLst>
              <a:ext uri="{FF2B5EF4-FFF2-40B4-BE49-F238E27FC236}">
                <a16:creationId xmlns:a16="http://schemas.microsoft.com/office/drawing/2014/main" id="{26421DAF-7DBA-7F34-BD0D-41B44D5CF654}"/>
              </a:ext>
            </a:extLst>
          </p:cNvPr>
          <p:cNvSpPr/>
          <p:nvPr/>
        </p:nvSpPr>
        <p:spPr>
          <a:xfrm rot="5400000">
            <a:off x="8719986" y="747095"/>
            <a:ext cx="2888310" cy="2813780"/>
          </a:xfrm>
          <a:prstGeom prst="hexagon">
            <a:avLst/>
          </a:prstGeom>
          <a:no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800"/>
          </a:p>
        </p:txBody>
      </p:sp>
      <p:sp>
        <p:nvSpPr>
          <p:cNvPr id="10" name="Hexagon 9">
            <a:extLst>
              <a:ext uri="{FF2B5EF4-FFF2-40B4-BE49-F238E27FC236}">
                <a16:creationId xmlns:a16="http://schemas.microsoft.com/office/drawing/2014/main" id="{48222F24-919F-BCAB-153B-127F3D2C177D}"/>
              </a:ext>
            </a:extLst>
          </p:cNvPr>
          <p:cNvSpPr/>
          <p:nvPr/>
        </p:nvSpPr>
        <p:spPr>
          <a:xfrm rot="5400000">
            <a:off x="4606038" y="4465693"/>
            <a:ext cx="2888310" cy="2813780"/>
          </a:xfrm>
          <a:prstGeom prst="hexagon">
            <a:avLst/>
          </a:prstGeom>
          <a:no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800"/>
          </a:p>
        </p:txBody>
      </p:sp>
      <p:sp>
        <p:nvSpPr>
          <p:cNvPr id="12" name="Hexagon 11">
            <a:extLst>
              <a:ext uri="{FF2B5EF4-FFF2-40B4-BE49-F238E27FC236}">
                <a16:creationId xmlns:a16="http://schemas.microsoft.com/office/drawing/2014/main" id="{5B09FB82-9055-C645-A35C-661CE154EDA3}"/>
              </a:ext>
            </a:extLst>
          </p:cNvPr>
          <p:cNvSpPr/>
          <p:nvPr/>
        </p:nvSpPr>
        <p:spPr>
          <a:xfrm rot="5400000">
            <a:off x="8719986" y="3739772"/>
            <a:ext cx="2888310" cy="2813780"/>
          </a:xfrm>
          <a:prstGeom prst="hexagon">
            <a:avLst/>
          </a:prstGeom>
          <a:no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800"/>
          </a:p>
        </p:txBody>
      </p:sp>
    </p:spTree>
    <p:extLst>
      <p:ext uri="{BB962C8B-B14F-4D97-AF65-F5344CB8AC3E}">
        <p14:creationId xmlns:p14="http://schemas.microsoft.com/office/powerpoint/2010/main" val="960235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ACD5D5A7-7ADE-C7E1-D831-B9C12F4563E6}"/>
              </a:ext>
            </a:extLst>
          </p:cNvPr>
          <p:cNvSpPr/>
          <p:nvPr/>
        </p:nvSpPr>
        <p:spPr>
          <a:xfrm rot="5400000">
            <a:off x="358261" y="844828"/>
            <a:ext cx="5656567" cy="4876351"/>
          </a:xfrm>
          <a:prstGeom prst="hexagon">
            <a:avLst/>
          </a:prstGeom>
          <a:solidFill>
            <a:srgbClr val="C4B3E9">
              <a:alpha val="15746"/>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room, gallery, sign&#10;&#10;Description automatically generated">
            <a:extLst>
              <a:ext uri="{FF2B5EF4-FFF2-40B4-BE49-F238E27FC236}">
                <a16:creationId xmlns:a16="http://schemas.microsoft.com/office/drawing/2014/main" id="{C475531F-0275-51D8-A2E6-E7F7B5147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356" y="638765"/>
            <a:ext cx="3742375" cy="3742375"/>
          </a:xfrm>
          <a:prstGeom prst="rect">
            <a:avLst/>
          </a:prstGeom>
        </p:spPr>
      </p:pic>
      <p:pic>
        <p:nvPicPr>
          <p:cNvPr id="4" name="Picture 3" descr="A close up of a sign&#10;&#10;Description automatically generated">
            <a:extLst>
              <a:ext uri="{FF2B5EF4-FFF2-40B4-BE49-F238E27FC236}">
                <a16:creationId xmlns:a16="http://schemas.microsoft.com/office/drawing/2014/main" id="{4CAEF959-DE3E-4042-23DC-22C05937FD05}"/>
              </a:ext>
            </a:extLst>
          </p:cNvPr>
          <p:cNvPicPr>
            <a:picLocks noChangeAspect="1"/>
          </p:cNvPicPr>
          <p:nvPr/>
        </p:nvPicPr>
        <p:blipFill rotWithShape="1">
          <a:blip r:embed="rId3">
            <a:extLst>
              <a:ext uri="{28A0092B-C50C-407E-A947-70E740481C1C}">
                <a14:useLocalDpi xmlns:a14="http://schemas.microsoft.com/office/drawing/2010/main" val="0"/>
              </a:ext>
            </a:extLst>
          </a:blip>
          <a:srcRect l="17732"/>
          <a:stretch/>
        </p:blipFill>
        <p:spPr>
          <a:xfrm>
            <a:off x="1140346" y="4098827"/>
            <a:ext cx="4157712" cy="825883"/>
          </a:xfrm>
          <a:prstGeom prst="rect">
            <a:avLst/>
          </a:prstGeom>
        </p:spPr>
      </p:pic>
      <p:sp>
        <p:nvSpPr>
          <p:cNvPr id="5" name="Google Shape;551;p14" descr="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
            <a:extLst>
              <a:ext uri="{FF2B5EF4-FFF2-40B4-BE49-F238E27FC236}">
                <a16:creationId xmlns:a16="http://schemas.microsoft.com/office/drawing/2014/main" id="{E2D1E69C-6C0C-C352-A10E-9F2849F4B7E5}"/>
              </a:ext>
            </a:extLst>
          </p:cNvPr>
          <p:cNvSpPr/>
          <p:nvPr/>
        </p:nvSpPr>
        <p:spPr>
          <a:xfrm>
            <a:off x="6096000" y="3026794"/>
            <a:ext cx="5619132" cy="512418"/>
          </a:xfrm>
          <a:prstGeom prst="rect">
            <a:avLst/>
          </a:prstGeom>
          <a:noFill/>
          <a:ln>
            <a:noFill/>
          </a:ln>
        </p:spPr>
        <p:txBody>
          <a:bodyPr spcFirstLastPara="1" wrap="square" lIns="68575" tIns="34275" rIns="68575" bIns="34275" anchor="t" anchorCtr="0">
            <a:spAutoFit/>
          </a:bodyPr>
          <a:lstStyle/>
          <a:p>
            <a:pPr algn="ctr">
              <a:lnSpc>
                <a:spcPct val="120000"/>
              </a:lnSpc>
            </a:pPr>
            <a:r>
              <a:rPr lang="en-US" sz="2400" b="1">
                <a:solidFill>
                  <a:srgbClr val="93FEFF"/>
                </a:solidFill>
                <a:latin typeface="Open Sans" panose="020B0606030504020204" pitchFamily="34" charset="0"/>
                <a:ea typeface="Open Sans" panose="020B0606030504020204" pitchFamily="34" charset="0"/>
                <a:cs typeface="Open Sans" panose="020B0606030504020204" pitchFamily="34" charset="0"/>
                <a:sym typeface="Arial"/>
              </a:rPr>
              <a:t>Recommended Solutions </a:t>
            </a:r>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38565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75829-1EE8-70E0-2A99-161FF84A45B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2F6C3E22-BF38-7EE1-4BD4-CF3ABDD7C09D}"/>
              </a:ext>
            </a:extLst>
          </p:cNvPr>
          <p:cNvGrpSpPr/>
          <p:nvPr/>
        </p:nvGrpSpPr>
        <p:grpSpPr>
          <a:xfrm>
            <a:off x="490136" y="538438"/>
            <a:ext cx="10997466" cy="6185095"/>
            <a:chOff x="297845" y="199383"/>
            <a:chExt cx="8248099" cy="4475734"/>
          </a:xfrm>
        </p:grpSpPr>
        <p:sp>
          <p:nvSpPr>
            <p:cNvPr id="8" name="TextBox 7">
              <a:extLst>
                <a:ext uri="{FF2B5EF4-FFF2-40B4-BE49-F238E27FC236}">
                  <a16:creationId xmlns:a16="http://schemas.microsoft.com/office/drawing/2014/main" id="{9696AFF4-FC9B-BCEB-8E6B-4650386404E3}"/>
                </a:ext>
              </a:extLst>
            </p:cNvPr>
            <p:cNvSpPr txBox="1"/>
            <p:nvPr/>
          </p:nvSpPr>
          <p:spPr>
            <a:xfrm>
              <a:off x="1686791" y="625800"/>
              <a:ext cx="5805103" cy="489977"/>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fontAlgn="base">
                <a:spcBef>
                  <a:spcPts val="600"/>
                </a:spcBef>
                <a:spcAft>
                  <a:spcPct val="0"/>
                </a:spcAft>
              </a:pPr>
              <a:r>
                <a:rPr lang="en-US" sz="1600">
                  <a:solidFill>
                    <a:schemeClr val="bg1"/>
                  </a:solidFill>
                </a:rPr>
                <a:t>Continuously find, fix, and prevent security weaknesses by understanding their causes and prevent cybersecurity breaches.</a:t>
              </a:r>
              <a:endParaRPr lang="en-US" altLang="ja-JP" sz="1867" i="1">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27D27986-5F3F-6175-7F7C-0E78CDF448F6}"/>
                </a:ext>
              </a:extLst>
            </p:cNvPr>
            <p:cNvPicPr>
              <a:picLocks noChangeAspect="1"/>
            </p:cNvPicPr>
            <p:nvPr/>
          </p:nvPicPr>
          <p:blipFill>
            <a:blip r:embed="rId3"/>
            <a:srcRect/>
            <a:stretch/>
          </p:blipFill>
          <p:spPr>
            <a:xfrm>
              <a:off x="7305661" y="1456857"/>
              <a:ext cx="1112524" cy="1112525"/>
            </a:xfrm>
            <a:prstGeom prst="rect">
              <a:avLst/>
            </a:prstGeom>
          </p:spPr>
        </p:pic>
        <p:pic>
          <p:nvPicPr>
            <p:cNvPr id="29" name="Picture 28">
              <a:extLst>
                <a:ext uri="{FF2B5EF4-FFF2-40B4-BE49-F238E27FC236}">
                  <a16:creationId xmlns:a16="http://schemas.microsoft.com/office/drawing/2014/main" id="{625DF9C5-3F6A-9E3D-E244-C1D331CE0DC9}"/>
                </a:ext>
              </a:extLst>
            </p:cNvPr>
            <p:cNvPicPr>
              <a:picLocks noChangeAspect="1"/>
            </p:cNvPicPr>
            <p:nvPr/>
          </p:nvPicPr>
          <p:blipFill>
            <a:blip r:embed="rId4"/>
            <a:srcRect/>
            <a:stretch/>
          </p:blipFill>
          <p:spPr>
            <a:xfrm>
              <a:off x="462180" y="1456856"/>
              <a:ext cx="1112525" cy="1112526"/>
            </a:xfrm>
            <a:prstGeom prst="rect">
              <a:avLst/>
            </a:prstGeom>
          </p:spPr>
        </p:pic>
        <p:pic>
          <p:nvPicPr>
            <p:cNvPr id="31" name="Picture 30">
              <a:extLst>
                <a:ext uri="{FF2B5EF4-FFF2-40B4-BE49-F238E27FC236}">
                  <a16:creationId xmlns:a16="http://schemas.microsoft.com/office/drawing/2014/main" id="{BCE951E6-7C83-1107-5C6D-AD13A266B9F1}"/>
                </a:ext>
              </a:extLst>
            </p:cNvPr>
            <p:cNvPicPr>
              <a:picLocks noChangeAspect="1"/>
            </p:cNvPicPr>
            <p:nvPr/>
          </p:nvPicPr>
          <p:blipFill>
            <a:blip r:embed="rId5"/>
            <a:srcRect/>
            <a:stretch/>
          </p:blipFill>
          <p:spPr>
            <a:xfrm>
              <a:off x="2772375" y="1456856"/>
              <a:ext cx="1112525" cy="1112525"/>
            </a:xfrm>
            <a:prstGeom prst="rect">
              <a:avLst/>
            </a:prstGeom>
          </p:spPr>
        </p:pic>
        <p:pic>
          <p:nvPicPr>
            <p:cNvPr id="33" name="Picture 32">
              <a:extLst>
                <a:ext uri="{FF2B5EF4-FFF2-40B4-BE49-F238E27FC236}">
                  <a16:creationId xmlns:a16="http://schemas.microsoft.com/office/drawing/2014/main" id="{502EB374-4AD5-23DC-33E9-92078D674912}"/>
                </a:ext>
              </a:extLst>
            </p:cNvPr>
            <p:cNvPicPr>
              <a:picLocks noChangeAspect="1"/>
            </p:cNvPicPr>
            <p:nvPr/>
          </p:nvPicPr>
          <p:blipFill>
            <a:blip r:embed="rId6"/>
            <a:srcRect/>
            <a:stretch/>
          </p:blipFill>
          <p:spPr>
            <a:xfrm>
              <a:off x="5082571" y="1456857"/>
              <a:ext cx="1112525" cy="1112524"/>
            </a:xfrm>
            <a:prstGeom prst="rect">
              <a:avLst/>
            </a:prstGeom>
          </p:spPr>
        </p:pic>
        <p:sp>
          <p:nvSpPr>
            <p:cNvPr id="34" name="TextBox 33">
              <a:extLst>
                <a:ext uri="{FF2B5EF4-FFF2-40B4-BE49-F238E27FC236}">
                  <a16:creationId xmlns:a16="http://schemas.microsoft.com/office/drawing/2014/main" id="{C08DDEFB-C208-B126-DF5E-2FC62A5DDD4D}"/>
                </a:ext>
              </a:extLst>
            </p:cNvPr>
            <p:cNvSpPr txBox="1"/>
            <p:nvPr/>
          </p:nvSpPr>
          <p:spPr>
            <a:xfrm>
              <a:off x="297845" y="3065633"/>
              <a:ext cx="1368043" cy="534521"/>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Real-Time visibility and  control into all assets in the environment</a:t>
              </a:r>
            </a:p>
          </p:txBody>
        </p:sp>
        <p:sp>
          <p:nvSpPr>
            <p:cNvPr id="35" name="TextBox 34">
              <a:extLst>
                <a:ext uri="{FF2B5EF4-FFF2-40B4-BE49-F238E27FC236}">
                  <a16:creationId xmlns:a16="http://schemas.microsoft.com/office/drawing/2014/main" id="{25719F9E-36C8-C68C-993A-2E7D632E3ADE}"/>
                </a:ext>
              </a:extLst>
            </p:cNvPr>
            <p:cNvSpPr txBox="1"/>
            <p:nvPr/>
          </p:nvSpPr>
          <p:spPr>
            <a:xfrm>
              <a:off x="4733465" y="3093826"/>
              <a:ext cx="1904767" cy="1581291"/>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Threat Prioritization - Identifying which vulnerabilities or threats pose the highest risk to the organization based on potential impact and likelihood. </a:t>
              </a:r>
            </a:p>
            <a:p>
              <a:pPr algn="ct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Patch Automation and Custom Scripts -  Continuously patch vulnerabilities as well as address non-patchable with custom scripts.</a:t>
              </a:r>
            </a:p>
            <a:p>
              <a:pPr algn="ctr" fontAlgn="base">
                <a:spcBef>
                  <a:spcPts val="600"/>
                </a:spcBef>
                <a:spcAft>
                  <a:spcPct val="0"/>
                </a:spcAft>
              </a:pPr>
              <a:endParaRPr lang="en-US" altLang="ja-JP" sz="1200" i="1">
                <a:solidFill>
                  <a:schemeClr val="bg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18F8FA49-5709-D0F2-DB7A-F18FB2838342}"/>
                </a:ext>
              </a:extLst>
            </p:cNvPr>
            <p:cNvSpPr txBox="1"/>
            <p:nvPr/>
          </p:nvSpPr>
          <p:spPr>
            <a:xfrm>
              <a:off x="7177901" y="3065633"/>
              <a:ext cx="1368043" cy="553998"/>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Eliminates the need for dedicated resources to deploy and manage</a:t>
              </a:r>
            </a:p>
          </p:txBody>
        </p:sp>
        <p:sp>
          <p:nvSpPr>
            <p:cNvPr id="37" name="TextBox 36">
              <a:extLst>
                <a:ext uri="{FF2B5EF4-FFF2-40B4-BE49-F238E27FC236}">
                  <a16:creationId xmlns:a16="http://schemas.microsoft.com/office/drawing/2014/main" id="{E11410E9-5EC0-D356-18C2-AA54AE0ABE8D}"/>
                </a:ext>
              </a:extLst>
            </p:cNvPr>
            <p:cNvSpPr txBox="1"/>
            <p:nvPr/>
          </p:nvSpPr>
          <p:spPr>
            <a:xfrm>
              <a:off x="2656582" y="3057536"/>
              <a:ext cx="1368043" cy="857461"/>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fontAlgn="base">
                <a:spcBef>
                  <a:spcPts val="600"/>
                </a:spcBef>
                <a:spcAft>
                  <a:spcPct val="0"/>
                </a:spcAft>
              </a:pPr>
              <a:r>
                <a:rPr lang="en-US" altLang="ja-JP" sz="1200" i="1">
                  <a:solidFill>
                    <a:schemeClr val="bg1"/>
                  </a:solidFill>
                  <a:latin typeface="Arial" panose="020B0604020202020204" pitchFamily="34" charset="0"/>
                  <a:cs typeface="Arial" panose="020B0604020202020204" pitchFamily="34" charset="0"/>
                </a:rPr>
                <a:t>Continuous scanning to detect and fix critical vulnerabilities (including AWS, Azure, GCP) </a:t>
              </a:r>
            </a:p>
            <a:p>
              <a:pPr algn="ctr" fontAlgn="base">
                <a:spcBef>
                  <a:spcPts val="600"/>
                </a:spcBef>
                <a:spcAft>
                  <a:spcPct val="0"/>
                </a:spcAft>
              </a:pPr>
              <a:endParaRPr lang="en-US" altLang="ja-JP" sz="1200" i="1">
                <a:solidFill>
                  <a:schemeClr val="bg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2D92CA4D-C57E-AD23-804A-00C78977E414}"/>
                </a:ext>
              </a:extLst>
            </p:cNvPr>
            <p:cNvSpPr txBox="1"/>
            <p:nvPr/>
          </p:nvSpPr>
          <p:spPr>
            <a:xfrm>
              <a:off x="1162027" y="199383"/>
              <a:ext cx="6982389" cy="423162"/>
            </a:xfrm>
            <a:prstGeom prst="rect">
              <a:avLst/>
            </a:prstGeom>
            <a:noFill/>
          </p:spPr>
          <p:txBody>
            <a:bodyPr wrap="square"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3200" b="1">
                  <a:solidFill>
                    <a:schemeClr val="bg1"/>
                  </a:solidFill>
                  <a:latin typeface="Arial" panose="020B0604020202020204" pitchFamily="34" charset="0"/>
                  <a:cs typeface="Arial" panose="020B0604020202020204" pitchFamily="34" charset="0"/>
                </a:rPr>
                <a:t>Threat &amp; Vulnerability Management (TVM)</a:t>
              </a:r>
            </a:p>
          </p:txBody>
        </p:sp>
      </p:grpSp>
      <p:sp>
        <p:nvSpPr>
          <p:cNvPr id="3" name="Hexagon 2">
            <a:extLst>
              <a:ext uri="{FF2B5EF4-FFF2-40B4-BE49-F238E27FC236}">
                <a16:creationId xmlns:a16="http://schemas.microsoft.com/office/drawing/2014/main" id="{C94635FB-AE67-1700-977D-656E4F0A7B23}"/>
              </a:ext>
            </a:extLst>
          </p:cNvPr>
          <p:cNvSpPr/>
          <p:nvPr/>
        </p:nvSpPr>
        <p:spPr>
          <a:xfrm rot="5400000">
            <a:off x="717447" y="478294"/>
            <a:ext cx="1376068" cy="1236780"/>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800"/>
          </a:p>
        </p:txBody>
      </p:sp>
      <p:pic>
        <p:nvPicPr>
          <p:cNvPr id="6" name="Picture 5" descr="A picture containing text&#10;&#10;Description automatically generated">
            <a:extLst>
              <a:ext uri="{FF2B5EF4-FFF2-40B4-BE49-F238E27FC236}">
                <a16:creationId xmlns:a16="http://schemas.microsoft.com/office/drawing/2014/main" id="{82838C5D-FA61-AF3F-A0B5-E7391401C1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380" y="516202"/>
            <a:ext cx="999571" cy="992582"/>
          </a:xfrm>
          <a:prstGeom prst="rect">
            <a:avLst/>
          </a:prstGeom>
        </p:spPr>
      </p:pic>
      <p:sp>
        <p:nvSpPr>
          <p:cNvPr id="4" name="TextBox 3">
            <a:extLst>
              <a:ext uri="{FF2B5EF4-FFF2-40B4-BE49-F238E27FC236}">
                <a16:creationId xmlns:a16="http://schemas.microsoft.com/office/drawing/2014/main" id="{021002BF-56B3-E27B-1EEF-709390133B92}"/>
              </a:ext>
            </a:extLst>
          </p:cNvPr>
          <p:cNvSpPr txBox="1"/>
          <p:nvPr/>
        </p:nvSpPr>
        <p:spPr>
          <a:xfrm>
            <a:off x="312561" y="3923823"/>
            <a:ext cx="2280733" cy="584775"/>
          </a:xfrm>
          <a:prstGeom prst="rect">
            <a:avLst/>
          </a:prstGeom>
          <a:noFill/>
        </p:spPr>
        <p:txBody>
          <a:bodyPr wrap="square"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600" b="1">
                <a:solidFill>
                  <a:srgbClr val="653DCB"/>
                </a:solidFill>
                <a:latin typeface="Arial" panose="020B0604020202020204" pitchFamily="34" charset="0"/>
                <a:cs typeface="Arial" panose="020B0604020202020204" pitchFamily="34" charset="0"/>
              </a:rPr>
              <a:t>IT Asset </a:t>
            </a:r>
          </a:p>
          <a:p>
            <a:pPr algn="ctr"/>
            <a:r>
              <a:rPr lang="en-US" sz="1600" b="1">
                <a:solidFill>
                  <a:srgbClr val="653DCB"/>
                </a:solidFill>
                <a:latin typeface="Arial" panose="020B0604020202020204" pitchFamily="34" charset="0"/>
                <a:cs typeface="Arial" panose="020B0604020202020204" pitchFamily="34" charset="0"/>
              </a:rPr>
              <a:t>Management</a:t>
            </a:r>
          </a:p>
        </p:txBody>
      </p:sp>
      <p:sp>
        <p:nvSpPr>
          <p:cNvPr id="7" name="TextBox 6">
            <a:extLst>
              <a:ext uri="{FF2B5EF4-FFF2-40B4-BE49-F238E27FC236}">
                <a16:creationId xmlns:a16="http://schemas.microsoft.com/office/drawing/2014/main" id="{4F7DECBA-D28E-A130-0860-573C9E215F66}"/>
              </a:ext>
            </a:extLst>
          </p:cNvPr>
          <p:cNvSpPr txBox="1"/>
          <p:nvPr/>
        </p:nvSpPr>
        <p:spPr>
          <a:xfrm>
            <a:off x="3390827" y="3974846"/>
            <a:ext cx="2330084" cy="584775"/>
          </a:xfrm>
          <a:prstGeom prst="rect">
            <a:avLst/>
          </a:prstGeom>
          <a:noFill/>
        </p:spPr>
        <p:txBody>
          <a:bodyPr wrap="square"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600" b="1">
                <a:solidFill>
                  <a:srgbClr val="653DCB"/>
                </a:solidFill>
                <a:latin typeface="Arial" panose="020B0604020202020204" pitchFamily="34" charset="0"/>
                <a:cs typeface="Arial" panose="020B0604020202020204" pitchFamily="34" charset="0"/>
              </a:rPr>
              <a:t>Scanning Vulnerabilities</a:t>
            </a:r>
          </a:p>
        </p:txBody>
      </p:sp>
      <p:sp>
        <p:nvSpPr>
          <p:cNvPr id="9" name="TextBox 8">
            <a:extLst>
              <a:ext uri="{FF2B5EF4-FFF2-40B4-BE49-F238E27FC236}">
                <a16:creationId xmlns:a16="http://schemas.microsoft.com/office/drawing/2014/main" id="{66D60D94-8DA4-E150-B4E3-A3AF2AF6CFD4}"/>
              </a:ext>
            </a:extLst>
          </p:cNvPr>
          <p:cNvSpPr txBox="1"/>
          <p:nvPr/>
        </p:nvSpPr>
        <p:spPr>
          <a:xfrm>
            <a:off x="6501841" y="3999889"/>
            <a:ext cx="2280733" cy="584775"/>
          </a:xfrm>
          <a:prstGeom prst="rect">
            <a:avLst/>
          </a:prstGeom>
          <a:noFill/>
        </p:spPr>
        <p:txBody>
          <a:bodyPr wrap="square"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600" b="1">
                <a:solidFill>
                  <a:srgbClr val="653DCB"/>
                </a:solidFill>
                <a:latin typeface="Arial" panose="020B0604020202020204" pitchFamily="34" charset="0"/>
                <a:cs typeface="Arial" panose="020B0604020202020204" pitchFamily="34" charset="0"/>
              </a:rPr>
              <a:t>Patching &amp; Remediation </a:t>
            </a:r>
          </a:p>
        </p:txBody>
      </p:sp>
      <p:sp>
        <p:nvSpPr>
          <p:cNvPr id="10" name="TextBox 9">
            <a:extLst>
              <a:ext uri="{FF2B5EF4-FFF2-40B4-BE49-F238E27FC236}">
                <a16:creationId xmlns:a16="http://schemas.microsoft.com/office/drawing/2014/main" id="{42743909-B823-2CBE-2031-83E313406FAB}"/>
              </a:ext>
            </a:extLst>
          </p:cNvPr>
          <p:cNvSpPr txBox="1"/>
          <p:nvPr/>
        </p:nvSpPr>
        <p:spPr>
          <a:xfrm>
            <a:off x="9435208" y="3957301"/>
            <a:ext cx="2280733" cy="584775"/>
          </a:xfrm>
          <a:prstGeom prst="rect">
            <a:avLst/>
          </a:prstGeom>
          <a:noFill/>
        </p:spPr>
        <p:txBody>
          <a:bodyPr wrap="square"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600" b="1">
                <a:solidFill>
                  <a:srgbClr val="653DCB"/>
                </a:solidFill>
                <a:latin typeface="Arial" panose="020B0604020202020204" pitchFamily="34" charset="0"/>
                <a:cs typeface="Arial" panose="020B0604020202020204" pitchFamily="34" charset="0"/>
              </a:rPr>
              <a:t>External Penetration Testing</a:t>
            </a:r>
          </a:p>
        </p:txBody>
      </p:sp>
      <p:sp>
        <p:nvSpPr>
          <p:cNvPr id="11" name="Plus 10">
            <a:extLst>
              <a:ext uri="{FF2B5EF4-FFF2-40B4-BE49-F238E27FC236}">
                <a16:creationId xmlns:a16="http://schemas.microsoft.com/office/drawing/2014/main" id="{067386E8-E3C4-7828-31BE-1F91F17B09DF}"/>
              </a:ext>
            </a:extLst>
          </p:cNvPr>
          <p:cNvSpPr/>
          <p:nvPr/>
        </p:nvSpPr>
        <p:spPr>
          <a:xfrm>
            <a:off x="2533862" y="2671892"/>
            <a:ext cx="914400" cy="914400"/>
          </a:xfrm>
          <a:prstGeom prst="mathPlus">
            <a:avLst/>
          </a:prstGeom>
          <a:solidFill>
            <a:srgbClr val="653DC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lus 11">
            <a:extLst>
              <a:ext uri="{FF2B5EF4-FFF2-40B4-BE49-F238E27FC236}">
                <a16:creationId xmlns:a16="http://schemas.microsoft.com/office/drawing/2014/main" id="{C97C53D7-48C1-F6B3-10F0-84759DA886DA}"/>
              </a:ext>
            </a:extLst>
          </p:cNvPr>
          <p:cNvSpPr/>
          <p:nvPr/>
        </p:nvSpPr>
        <p:spPr>
          <a:xfrm>
            <a:off x="8538735" y="2666524"/>
            <a:ext cx="914400" cy="914400"/>
          </a:xfrm>
          <a:prstGeom prst="mathPlus">
            <a:avLst/>
          </a:prstGeom>
          <a:solidFill>
            <a:srgbClr val="653DC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lus 12">
            <a:extLst>
              <a:ext uri="{FF2B5EF4-FFF2-40B4-BE49-F238E27FC236}">
                <a16:creationId xmlns:a16="http://schemas.microsoft.com/office/drawing/2014/main" id="{26D6A5BC-779C-F1A1-1A8B-8B5B1D92D4BD}"/>
              </a:ext>
            </a:extLst>
          </p:cNvPr>
          <p:cNvSpPr/>
          <p:nvPr/>
        </p:nvSpPr>
        <p:spPr>
          <a:xfrm>
            <a:off x="5587441" y="2666524"/>
            <a:ext cx="914400" cy="914400"/>
          </a:xfrm>
          <a:prstGeom prst="mathPlus">
            <a:avLst/>
          </a:prstGeom>
          <a:solidFill>
            <a:srgbClr val="653DC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728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DD1DF-93FD-6FB3-CA47-CD671146AD1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DAAB7C9-C17D-EC89-C998-00DB6EB1289D}"/>
              </a:ext>
            </a:extLst>
          </p:cNvPr>
          <p:cNvSpPr txBox="1"/>
          <p:nvPr/>
        </p:nvSpPr>
        <p:spPr>
          <a:xfrm>
            <a:off x="334454" y="294625"/>
            <a:ext cx="9787556" cy="830997"/>
          </a:xfrm>
          <a:prstGeom prst="rect">
            <a:avLst/>
          </a:prstGeom>
          <a:noFill/>
        </p:spPr>
        <p:txBody>
          <a:bodyPr wrap="square"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b="1">
                <a:solidFill>
                  <a:schemeClr val="bg1"/>
                </a:solidFill>
                <a:latin typeface="Arial" panose="020B0604020202020204" pitchFamily="34" charset="0"/>
                <a:cs typeface="Arial" panose="020B0604020202020204" pitchFamily="34" charset="0"/>
              </a:rPr>
              <a:t>IT Asset Management included with </a:t>
            </a:r>
          </a:p>
          <a:p>
            <a:r>
              <a:rPr lang="en-US" b="1">
                <a:solidFill>
                  <a:schemeClr val="bg1"/>
                </a:solidFill>
                <a:latin typeface="Arial" panose="020B0604020202020204" pitchFamily="34" charset="0"/>
                <a:cs typeface="Arial" panose="020B0604020202020204" pitchFamily="34" charset="0"/>
              </a:rPr>
              <a:t>Threat &amp; Vulnerability Management (TVM)</a:t>
            </a:r>
          </a:p>
        </p:txBody>
      </p:sp>
      <p:sp>
        <p:nvSpPr>
          <p:cNvPr id="4" name="TextBox 3">
            <a:extLst>
              <a:ext uri="{FF2B5EF4-FFF2-40B4-BE49-F238E27FC236}">
                <a16:creationId xmlns:a16="http://schemas.microsoft.com/office/drawing/2014/main" id="{9A826BC7-2102-1ED5-4513-F84B08F6E6E4}"/>
              </a:ext>
            </a:extLst>
          </p:cNvPr>
          <p:cNvSpPr txBox="1"/>
          <p:nvPr/>
        </p:nvSpPr>
        <p:spPr>
          <a:xfrm>
            <a:off x="429870" y="1466448"/>
            <a:ext cx="5303020" cy="3576044"/>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867" b="1">
                <a:solidFill>
                  <a:srgbClr val="95FFFF"/>
                </a:solidFill>
                <a:latin typeface="Arial" panose="020B0604020202020204" pitchFamily="34" charset="0"/>
                <a:cs typeface="Arial" panose="020B0604020202020204" pitchFamily="34" charset="0"/>
              </a:rPr>
              <a:t>How Cyvatar Secures You</a:t>
            </a:r>
          </a:p>
          <a:p>
            <a:pPr marL="380981" indent="-380981" fontAlgn="base">
              <a:spcBef>
                <a:spcPts val="600"/>
              </a:spcBef>
              <a:spcAft>
                <a:spcPct val="0"/>
              </a:spcAft>
              <a:buBlip>
                <a:blip r:embed="rId3"/>
              </a:buBlip>
            </a:pPr>
            <a:r>
              <a:rPr lang="en-US" altLang="ja-JP" sz="1867" b="1">
                <a:solidFill>
                  <a:schemeClr val="bg1"/>
                </a:solidFill>
                <a:latin typeface="Arial" panose="020B0604020202020204" pitchFamily="34" charset="0"/>
                <a:cs typeface="Arial" panose="020B0604020202020204" pitchFamily="34" charset="0"/>
              </a:rPr>
              <a:t>See Everything: </a:t>
            </a:r>
            <a:r>
              <a:rPr lang="en-US" altLang="ja-JP" sz="1867">
                <a:solidFill>
                  <a:schemeClr val="bg1"/>
                </a:solidFill>
                <a:latin typeface="Arial" panose="020B0604020202020204" pitchFamily="34" charset="0"/>
                <a:cs typeface="Arial" panose="020B0604020202020204" pitchFamily="34" charset="0"/>
              </a:rPr>
              <a:t>Visibility into your environment: laptops, workstation, and servers. </a:t>
            </a:r>
            <a:endParaRPr lang="en-US" altLang="ja-JP" sz="1867" b="1">
              <a:solidFill>
                <a:schemeClr val="bg1"/>
              </a:solidFill>
              <a:latin typeface="Arial" panose="020B0604020202020204" pitchFamily="34" charset="0"/>
              <a:cs typeface="Arial" panose="020B0604020202020204" pitchFamily="34" charset="0"/>
            </a:endParaRPr>
          </a:p>
          <a:p>
            <a:pPr marL="380981" indent="-380981" fontAlgn="base">
              <a:spcBef>
                <a:spcPts val="600"/>
              </a:spcBef>
              <a:spcAft>
                <a:spcPct val="0"/>
              </a:spcAft>
              <a:buBlip>
                <a:blip r:embed="rId3"/>
              </a:buBlip>
            </a:pPr>
            <a:r>
              <a:rPr lang="en-US" altLang="ja-JP" sz="1867" b="1">
                <a:solidFill>
                  <a:schemeClr val="bg1"/>
                </a:solidFill>
                <a:latin typeface="Arial" panose="020B0604020202020204" pitchFamily="34" charset="0"/>
                <a:cs typeface="Arial" panose="020B0604020202020204" pitchFamily="34" charset="0"/>
              </a:rPr>
              <a:t>Automatic Collection</a:t>
            </a:r>
            <a:r>
              <a:rPr lang="en-US" altLang="ja-JP" sz="1867">
                <a:solidFill>
                  <a:schemeClr val="bg1"/>
                </a:solidFill>
                <a:latin typeface="Arial" panose="020B0604020202020204" pitchFamily="34" charset="0"/>
                <a:cs typeface="Arial" panose="020B0604020202020204" pitchFamily="34" charset="0"/>
              </a:rPr>
              <a:t>: Automatically collects software inventory data, including application details, versions and publishers.</a:t>
            </a:r>
          </a:p>
          <a:p>
            <a:pPr marL="380981" indent="-380981" fontAlgn="base">
              <a:spcBef>
                <a:spcPts val="600"/>
              </a:spcBef>
              <a:spcAft>
                <a:spcPct val="0"/>
              </a:spcAft>
              <a:buBlip>
                <a:blip r:embed="rId3"/>
              </a:buBlip>
            </a:pPr>
            <a:r>
              <a:rPr lang="en-US" altLang="ja-JP" sz="1867" b="1">
                <a:solidFill>
                  <a:schemeClr val="bg1"/>
                </a:solidFill>
                <a:latin typeface="Arial" panose="020B0604020202020204" pitchFamily="34" charset="0"/>
                <a:cs typeface="Arial" panose="020B0604020202020204" pitchFamily="34" charset="0"/>
              </a:rPr>
              <a:t>Sensors and Custom Queries</a:t>
            </a:r>
            <a:r>
              <a:rPr lang="en-US" altLang="ja-JP" sz="1867">
                <a:solidFill>
                  <a:schemeClr val="bg1"/>
                </a:solidFill>
                <a:latin typeface="Arial" panose="020B0604020202020204" pitchFamily="34" charset="0"/>
                <a:cs typeface="Arial" panose="020B0604020202020204" pitchFamily="34" charset="0"/>
              </a:rPr>
              <a:t>: Create custom sensors to collect additional data about applications on endpoints using natural language. </a:t>
            </a:r>
          </a:p>
        </p:txBody>
      </p:sp>
      <p:pic>
        <p:nvPicPr>
          <p:cNvPr id="1026" name="Picture 2">
            <a:extLst>
              <a:ext uri="{FF2B5EF4-FFF2-40B4-BE49-F238E27FC236}">
                <a16:creationId xmlns:a16="http://schemas.microsoft.com/office/drawing/2014/main" id="{D1EA4676-4BBA-3C72-32C2-D50B7A7AA6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0347" y="878487"/>
            <a:ext cx="4566409" cy="4566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706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A0ABE63-2754-C6B1-5DC9-45EE2AF1BB6E}"/>
              </a:ext>
            </a:extLst>
          </p:cNvPr>
          <p:cNvSpPr txBox="1"/>
          <p:nvPr/>
        </p:nvSpPr>
        <p:spPr>
          <a:xfrm>
            <a:off x="660969" y="5913609"/>
            <a:ext cx="10861647" cy="400110"/>
          </a:xfrm>
          <a:prstGeom prst="rect">
            <a:avLst/>
          </a:prstGeom>
          <a:noFill/>
        </p:spPr>
        <p:txBody>
          <a:bodyPr wrap="square" lIns="91440" tIns="45720" rIns="91440" bIns="45720" rtlCol="0" anchor="t">
            <a:spAutoFit/>
          </a:bodyPr>
          <a:lstStyle/>
          <a:p>
            <a:pPr algn="ctr" defTabSz="609585">
              <a:defRPr/>
            </a:pPr>
            <a:r>
              <a:rPr lang="en-US" sz="2000" i="1">
                <a:solidFill>
                  <a:schemeClr val="bg1"/>
                </a:solidFill>
                <a:ea typeface="+mn-lt"/>
                <a:cs typeface="+mn-lt"/>
              </a:rPr>
              <a:t>.</a:t>
            </a:r>
            <a:endParaRPr lang="en-US" sz="2000">
              <a:solidFill>
                <a:schemeClr val="bg1"/>
              </a:solidFill>
              <a:ea typeface="Open Sans"/>
              <a:cs typeface="Open Sans"/>
            </a:endParaRPr>
          </a:p>
        </p:txBody>
      </p:sp>
      <p:sp>
        <p:nvSpPr>
          <p:cNvPr id="3" name="TextBox 2">
            <a:extLst>
              <a:ext uri="{FF2B5EF4-FFF2-40B4-BE49-F238E27FC236}">
                <a16:creationId xmlns:a16="http://schemas.microsoft.com/office/drawing/2014/main" id="{0981CB38-F893-4044-D184-F4639E8C724F}"/>
              </a:ext>
            </a:extLst>
          </p:cNvPr>
          <p:cNvSpPr txBox="1"/>
          <p:nvPr/>
        </p:nvSpPr>
        <p:spPr>
          <a:xfrm>
            <a:off x="334454" y="294625"/>
            <a:ext cx="12109337" cy="461665"/>
          </a:xfrm>
          <a:prstGeom prst="rect">
            <a:avLst/>
          </a:prstGeom>
          <a:noFill/>
        </p:spPr>
        <p:txBody>
          <a:bodyPr wrap="square"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b="1">
                <a:solidFill>
                  <a:schemeClr val="bg1"/>
                </a:solidFill>
                <a:latin typeface="Arial" panose="020B0604020202020204" pitchFamily="34" charset="0"/>
                <a:cs typeface="Arial" panose="020B0604020202020204" pitchFamily="34" charset="0"/>
              </a:rPr>
              <a:t>External Pen Testing included with Threat &amp; Vulnerability Management (TVM)</a:t>
            </a:r>
          </a:p>
        </p:txBody>
      </p:sp>
      <p:sp>
        <p:nvSpPr>
          <p:cNvPr id="4" name="TextBox 3">
            <a:extLst>
              <a:ext uri="{FF2B5EF4-FFF2-40B4-BE49-F238E27FC236}">
                <a16:creationId xmlns:a16="http://schemas.microsoft.com/office/drawing/2014/main" id="{6852CCE1-8191-6C11-AE17-FFC83D9C5C0D}"/>
              </a:ext>
            </a:extLst>
          </p:cNvPr>
          <p:cNvSpPr txBox="1"/>
          <p:nvPr/>
        </p:nvSpPr>
        <p:spPr>
          <a:xfrm>
            <a:off x="429870" y="1466448"/>
            <a:ext cx="4929309" cy="3972244"/>
          </a:xfrm>
          <a:prstGeom prst="rect">
            <a:avLst/>
          </a:prstGeom>
          <a:noFill/>
        </p:spPr>
        <p:txBody>
          <a:bodyPr wrap="square" lIns="91440" tIns="91440" rIns="91440" bIns="91440" rtlCol="0">
            <a:spAutoFit/>
          </a:bodyPr>
          <a:lst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base">
              <a:spcBef>
                <a:spcPts val="600"/>
              </a:spcBef>
              <a:spcAft>
                <a:spcPct val="0"/>
              </a:spcAft>
            </a:pPr>
            <a:r>
              <a:rPr lang="en-US" altLang="ja-JP" sz="1867" b="1">
                <a:solidFill>
                  <a:srgbClr val="95FFFF"/>
                </a:solidFill>
                <a:latin typeface="Arial" panose="020B0604020202020204" pitchFamily="34" charset="0"/>
                <a:cs typeface="Arial" panose="020B0604020202020204" pitchFamily="34" charset="0"/>
              </a:rPr>
              <a:t>How Cyvatar Secures You</a:t>
            </a:r>
          </a:p>
          <a:p>
            <a:pPr marL="380981" indent="-380981" fontAlgn="base">
              <a:spcBef>
                <a:spcPts val="600"/>
              </a:spcBef>
              <a:spcAft>
                <a:spcPct val="0"/>
              </a:spcAft>
              <a:buBlip>
                <a:blip r:embed="rId3"/>
              </a:buBlip>
            </a:pPr>
            <a:r>
              <a:rPr lang="en-US" altLang="ja-JP" sz="1867">
                <a:solidFill>
                  <a:schemeClr val="bg1"/>
                </a:solidFill>
                <a:latin typeface="Arial" panose="020B0604020202020204" pitchFamily="34" charset="0"/>
                <a:cs typeface="Arial" panose="020B0604020202020204" pitchFamily="34" charset="0"/>
              </a:rPr>
              <a:t>Choose Quarterly or Annual Penetration Testing</a:t>
            </a:r>
          </a:p>
          <a:p>
            <a:pPr marL="380981" indent="-380981" fontAlgn="base">
              <a:spcBef>
                <a:spcPts val="600"/>
              </a:spcBef>
              <a:spcAft>
                <a:spcPct val="0"/>
              </a:spcAft>
              <a:buBlip>
                <a:blip r:embed="rId3"/>
              </a:buBlip>
            </a:pPr>
            <a:r>
              <a:rPr lang="en-US" altLang="ja-JP" sz="1867">
                <a:solidFill>
                  <a:schemeClr val="bg1"/>
                </a:solidFill>
                <a:latin typeface="Arial" panose="020B0604020202020204" pitchFamily="34" charset="0"/>
                <a:cs typeface="Arial" panose="020B0604020202020204" pitchFamily="34" charset="0"/>
              </a:rPr>
              <a:t>Incorporates the latest knowledge, methodologies, techniques.</a:t>
            </a:r>
          </a:p>
          <a:p>
            <a:pPr marL="380981" indent="-380981" fontAlgn="base">
              <a:spcBef>
                <a:spcPts val="600"/>
              </a:spcBef>
              <a:spcAft>
                <a:spcPct val="0"/>
              </a:spcAft>
              <a:buBlip>
                <a:blip r:embed="rId3"/>
              </a:buBlip>
            </a:pPr>
            <a:r>
              <a:rPr lang="en-US" altLang="ja-JP" sz="1867">
                <a:solidFill>
                  <a:schemeClr val="bg1"/>
                </a:solidFill>
                <a:latin typeface="Arial" panose="020B0604020202020204" pitchFamily="34" charset="0"/>
                <a:cs typeface="Arial" panose="020B0604020202020204" pitchFamily="34" charset="0"/>
              </a:rPr>
              <a:t>Meet compliance requirements with more scheduling flexibility.</a:t>
            </a:r>
          </a:p>
          <a:p>
            <a:pPr marL="380981" indent="-380981" fontAlgn="base">
              <a:spcBef>
                <a:spcPts val="600"/>
              </a:spcBef>
              <a:spcAft>
                <a:spcPct val="0"/>
              </a:spcAft>
              <a:buBlip>
                <a:blip r:embed="rId3"/>
              </a:buBlip>
            </a:pPr>
            <a:r>
              <a:rPr lang="en-US" altLang="ja-JP" sz="1867">
                <a:solidFill>
                  <a:schemeClr val="bg1"/>
                </a:solidFill>
                <a:latin typeface="Arial" panose="020B0604020202020204" pitchFamily="34" charset="0"/>
                <a:cs typeface="Arial" panose="020B0604020202020204" pitchFamily="34" charset="0"/>
              </a:rPr>
              <a:t>Purchase a standalone or part of our Threat &amp; Vulnerability Management (TVM) Solution to ensure we continuously scan and patch and remediate to keep you secure.</a:t>
            </a:r>
          </a:p>
        </p:txBody>
      </p:sp>
      <p:pic>
        <p:nvPicPr>
          <p:cNvPr id="5" name="Picture 4" descr="A screen shot of a computer&#10;&#10;Description automatically generated">
            <a:extLst>
              <a:ext uri="{FF2B5EF4-FFF2-40B4-BE49-F238E27FC236}">
                <a16:creationId xmlns:a16="http://schemas.microsoft.com/office/drawing/2014/main" id="{FE47E57F-7868-75C7-A923-AC7BEFDDE4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9002" y="945715"/>
            <a:ext cx="5587887" cy="2765433"/>
          </a:xfrm>
          <a:prstGeom prst="rect">
            <a:avLst/>
          </a:prstGeom>
          <a:ln>
            <a:noFill/>
          </a:ln>
          <a:effectLst>
            <a:outerShdw blurRad="292100" dist="139700" dir="2700000" algn="tl" rotWithShape="0">
              <a:srgbClr val="333333">
                <a:alpha val="65000"/>
              </a:srgbClr>
            </a:outerShdw>
          </a:effectLst>
        </p:spPr>
      </p:pic>
      <p:pic>
        <p:nvPicPr>
          <p:cNvPr id="7" name="Picture 6" descr="A graph with colorful bars&#10;&#10;Description automatically generated with medium confidence">
            <a:extLst>
              <a:ext uri="{FF2B5EF4-FFF2-40B4-BE49-F238E27FC236}">
                <a16:creationId xmlns:a16="http://schemas.microsoft.com/office/drawing/2014/main" id="{A80A9EA7-F259-DA57-D53F-DE19DBD943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4553" y="3548286"/>
            <a:ext cx="5587886" cy="27654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72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Cyvatar AI Master Deck">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yvatar AI Master Deck">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e9a5508-9655-47b5-96b3-54dd4224ab4b">
      <UserInfo>
        <DisplayName>Alfred Valerio</DisplayName>
        <AccountId>45</AccountId>
        <AccountType/>
      </UserInfo>
      <UserInfo>
        <DisplayName>Corey White</DisplayName>
        <AccountId>6</AccountId>
        <AccountType/>
      </UserInfo>
      <UserInfo>
        <DisplayName>Edward Preston</DisplayName>
        <AccountId>69</AccountId>
        <AccountType/>
      </UserInfo>
      <UserInfo>
        <DisplayName>Ashley Levy</DisplayName>
        <AccountId>454</AccountId>
        <AccountType/>
      </UserInfo>
    </SharedWithUsers>
    <lcf76f155ced4ddcb4097134ff3c332f xmlns="0d78ecdd-4f25-4dc0-b032-c865295087a8">
      <Terms xmlns="http://schemas.microsoft.com/office/infopath/2007/PartnerControls"/>
    </lcf76f155ced4ddcb4097134ff3c332f>
    <TaxCatchAll xmlns="9e9a5508-9655-47b5-96b3-54dd4224ab4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25A23FA640E041AA262C50533B0CFD" ma:contentTypeVersion="15" ma:contentTypeDescription="Create a new document." ma:contentTypeScope="" ma:versionID="127fb6e93ac0e274238392ed6ceefa55">
  <xsd:schema xmlns:xsd="http://www.w3.org/2001/XMLSchema" xmlns:xs="http://www.w3.org/2001/XMLSchema" xmlns:p="http://schemas.microsoft.com/office/2006/metadata/properties" xmlns:ns2="0d78ecdd-4f25-4dc0-b032-c865295087a8" xmlns:ns3="9e9a5508-9655-47b5-96b3-54dd4224ab4b" targetNamespace="http://schemas.microsoft.com/office/2006/metadata/properties" ma:root="true" ma:fieldsID="e2134d82972a839e93ab49d82d8ac53f" ns2:_="" ns3:_="">
    <xsd:import namespace="0d78ecdd-4f25-4dc0-b032-c865295087a8"/>
    <xsd:import namespace="9e9a5508-9655-47b5-96b3-54dd4224ab4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78ecdd-4f25-4dc0-b032-c865295087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701fbf9-1742-4c36-9ff2-5a15a35ff2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9a5508-9655-47b5-96b3-54dd4224ab4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1c23a57-cf26-4e4d-b1f3-cd1b732bdfa1}" ma:internalName="TaxCatchAll" ma:showField="CatchAllData" ma:web="9e9a5508-9655-47b5-96b3-54dd4224ab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12A26D-DB79-43BC-A456-50E843FDBD33}">
  <ds:schemaRefs>
    <ds:schemaRef ds:uri="http://schemas.microsoft.com/sharepoint/v3/contenttype/forms"/>
  </ds:schemaRefs>
</ds:datastoreItem>
</file>

<file path=customXml/itemProps2.xml><?xml version="1.0" encoding="utf-8"?>
<ds:datastoreItem xmlns:ds="http://schemas.openxmlformats.org/officeDocument/2006/customXml" ds:itemID="{08232A9E-A808-4E56-8DFE-1D965CCA5F46}">
  <ds:schemaRefs>
    <ds:schemaRef ds:uri="9e9a5508-9655-47b5-96b3-54dd4224ab4b"/>
    <ds:schemaRef ds:uri="http://purl.org/dc/elements/1.1/"/>
    <ds:schemaRef ds:uri="http://schemas.microsoft.com/office/2006/documentManagement/types"/>
    <ds:schemaRef ds:uri="http://www.w3.org/XML/1998/namespace"/>
    <ds:schemaRef ds:uri="0d78ecdd-4f25-4dc0-b032-c865295087a8"/>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09FF24DC-F6D9-4DA8-A49D-4B687B615F38}">
  <ds:schemaRefs>
    <ds:schemaRef ds:uri="0d78ecdd-4f25-4dc0-b032-c865295087a8"/>
    <ds:schemaRef ds:uri="9e9a5508-9655-47b5-96b3-54dd4224ab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34</TotalTime>
  <Words>3989</Words>
  <Application>Microsoft Office PowerPoint</Application>
  <PresentationFormat>Widescreen</PresentationFormat>
  <Paragraphs>488</Paragraphs>
  <Slides>36</Slides>
  <Notes>22</Notes>
  <HiddenSlides>6</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Cyvatar AI Master Deck</vt:lpstr>
      <vt:lpstr>1_Cyvatar AI Master Deck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Goodwin</dc:creator>
  <cp:lastModifiedBy>Alise Barron</cp:lastModifiedBy>
  <cp:revision>3</cp:revision>
  <cp:lastPrinted>2023-10-30T06:39:20Z</cp:lastPrinted>
  <dcterms:created xsi:type="dcterms:W3CDTF">2020-11-18T14:25:43Z</dcterms:created>
  <dcterms:modified xsi:type="dcterms:W3CDTF">2025-03-21T16:40:13Z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0x0101004325A23FA640E041AA262C50533B0CFD</vt:lpwstr>
  </property>
  <property fmtid="{D5CDD505-2E9C-101B-9397-08002B2CF9AE}" pid="3" name="xd_Signature">
    <vt:bool>false</vt:bool>
  </property>
  <property fmtid="{D5CDD505-2E9C-101B-9397-08002B2CF9AE}" pid="4" name="SharedWithUsers">
    <vt:lpwstr>45;#Alfred Valerio;#6;#Corey White;#69;#Edward Preston;#454;#Ashley Levy</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